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98" r:id="rId3"/>
    <p:sldId id="297" r:id="rId4"/>
    <p:sldId id="299" r:id="rId5"/>
    <p:sldId id="303" r:id="rId6"/>
    <p:sldId id="257" r:id="rId7"/>
    <p:sldId id="263" r:id="rId8"/>
    <p:sldId id="304" r:id="rId9"/>
    <p:sldId id="259" r:id="rId10"/>
    <p:sldId id="286" r:id="rId11"/>
    <p:sldId id="261" r:id="rId12"/>
    <p:sldId id="264" r:id="rId13"/>
    <p:sldId id="265" r:id="rId14"/>
    <p:sldId id="266" r:id="rId15"/>
    <p:sldId id="305" r:id="rId16"/>
    <p:sldId id="306" r:id="rId17"/>
    <p:sldId id="307" r:id="rId18"/>
    <p:sldId id="268" r:id="rId19"/>
    <p:sldId id="269" r:id="rId20"/>
    <p:sldId id="290" r:id="rId21"/>
    <p:sldId id="291" r:id="rId22"/>
    <p:sldId id="287" r:id="rId23"/>
    <p:sldId id="276" r:id="rId24"/>
    <p:sldId id="292" r:id="rId25"/>
    <p:sldId id="288" r:id="rId26"/>
    <p:sldId id="281" r:id="rId27"/>
    <p:sldId id="293" r:id="rId28"/>
    <p:sldId id="296" r:id="rId29"/>
    <p:sldId id="294" r:id="rId30"/>
    <p:sldId id="282" r:id="rId31"/>
    <p:sldId id="283" r:id="rId32"/>
    <p:sldId id="284" r:id="rId33"/>
    <p:sldId id="267" r:id="rId34"/>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0000"/>
    <a:srgbClr val="FF6161"/>
    <a:srgbClr val="ED7D31"/>
    <a:srgbClr val="BC00BC"/>
    <a:srgbClr val="FFCCFF"/>
    <a:srgbClr val="F4B183"/>
    <a:srgbClr val="2E75B6"/>
    <a:srgbClr val="F8CBAD"/>
    <a:srgbClr val="5B9BD5"/>
    <a:srgbClr val="C55A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80" autoAdjust="0"/>
    <p:restoredTop sz="94660"/>
  </p:normalViewPr>
  <p:slideViewPr>
    <p:cSldViewPr snapToGrid="0">
      <p:cViewPr>
        <p:scale>
          <a:sx n="80" d="100"/>
          <a:sy n="80" d="100"/>
        </p:scale>
        <p:origin x="-942" y="-2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Sudah</c:v>
                </c:pt>
              </c:strCache>
            </c:strRef>
          </c:tx>
          <c:spPr>
            <a:solidFill>
              <a:schemeClr val="accent5"/>
            </a:solidFill>
            <a:ln>
              <a:noFill/>
            </a:ln>
            <a:effectLst/>
          </c:spPr>
          <c:invertIfNegative val="0"/>
          <c:cat>
            <c:strRef>
              <c:f>Sheet1!$A$2:$A$9</c:f>
              <c:strCache>
                <c:ptCount val="8"/>
                <c:pt idx="0">
                  <c:v>Setjen</c:v>
                </c:pt>
                <c:pt idx="1">
                  <c:v>Itjen</c:v>
                </c:pt>
                <c:pt idx="2">
                  <c:v>Dikdasmen</c:v>
                </c:pt>
                <c:pt idx="3">
                  <c:v>PAUD</c:v>
                </c:pt>
                <c:pt idx="4">
                  <c:v>Kebudayaan</c:v>
                </c:pt>
                <c:pt idx="5">
                  <c:v>GTK</c:v>
                </c:pt>
                <c:pt idx="6">
                  <c:v>Bahasa</c:v>
                </c:pt>
                <c:pt idx="7">
                  <c:v>Balitbang</c:v>
                </c:pt>
              </c:strCache>
            </c:strRef>
          </c:cat>
          <c:val>
            <c:numRef>
              <c:f>Sheet1!$B$2:$B$9</c:f>
              <c:numCache>
                <c:formatCode>General</c:formatCode>
                <c:ptCount val="8"/>
                <c:pt idx="0">
                  <c:v>13</c:v>
                </c:pt>
                <c:pt idx="1">
                  <c:v>1</c:v>
                </c:pt>
                <c:pt idx="2">
                  <c:v>22</c:v>
                </c:pt>
                <c:pt idx="3">
                  <c:v>8</c:v>
                </c:pt>
                <c:pt idx="4">
                  <c:v>27</c:v>
                </c:pt>
                <c:pt idx="5">
                  <c:v>12</c:v>
                </c:pt>
                <c:pt idx="6">
                  <c:v>6</c:v>
                </c:pt>
                <c:pt idx="7">
                  <c:v>5</c:v>
                </c:pt>
              </c:numCache>
            </c:numRef>
          </c:val>
          <c:extLst xmlns:c16r2="http://schemas.microsoft.com/office/drawing/2015/06/chart">
            <c:ext xmlns:c16="http://schemas.microsoft.com/office/drawing/2014/chart" uri="{C3380CC4-5D6E-409C-BE32-E72D297353CC}">
              <c16:uniqueId val="{00000000-35C9-4D5E-B515-E8E32D612297}"/>
            </c:ext>
          </c:extLst>
        </c:ser>
        <c:ser>
          <c:idx val="1"/>
          <c:order val="1"/>
          <c:tx>
            <c:strRef>
              <c:f>Sheet1!$C$1</c:f>
              <c:strCache>
                <c:ptCount val="1"/>
                <c:pt idx="0">
                  <c:v>Belum</c:v>
                </c:pt>
              </c:strCache>
            </c:strRef>
          </c:tx>
          <c:spPr>
            <a:solidFill>
              <a:schemeClr val="accent2"/>
            </a:solidFill>
            <a:ln>
              <a:noFill/>
            </a:ln>
            <a:effectLst/>
          </c:spPr>
          <c:invertIfNegative val="0"/>
          <c:cat>
            <c:strRef>
              <c:f>Sheet1!$A$2:$A$9</c:f>
              <c:strCache>
                <c:ptCount val="8"/>
                <c:pt idx="0">
                  <c:v>Setjen</c:v>
                </c:pt>
                <c:pt idx="1">
                  <c:v>Itjen</c:v>
                </c:pt>
                <c:pt idx="2">
                  <c:v>Dikdasmen</c:v>
                </c:pt>
                <c:pt idx="3">
                  <c:v>PAUD</c:v>
                </c:pt>
                <c:pt idx="4">
                  <c:v>Kebudayaan</c:v>
                </c:pt>
                <c:pt idx="5">
                  <c:v>GTK</c:v>
                </c:pt>
                <c:pt idx="6">
                  <c:v>Bahasa</c:v>
                </c:pt>
                <c:pt idx="7">
                  <c:v>Balitbang</c:v>
                </c:pt>
              </c:strCache>
            </c:strRef>
          </c:cat>
          <c:val>
            <c:numRef>
              <c:f>Sheet1!$C$2:$C$9</c:f>
              <c:numCache>
                <c:formatCode>General</c:formatCode>
                <c:ptCount val="8"/>
                <c:pt idx="0">
                  <c:v>3</c:v>
                </c:pt>
                <c:pt idx="1">
                  <c:v>0</c:v>
                </c:pt>
                <c:pt idx="2">
                  <c:v>17</c:v>
                </c:pt>
                <c:pt idx="3">
                  <c:v>26</c:v>
                </c:pt>
                <c:pt idx="4">
                  <c:v>12</c:v>
                </c:pt>
                <c:pt idx="5">
                  <c:v>7</c:v>
                </c:pt>
                <c:pt idx="6">
                  <c:v>28</c:v>
                </c:pt>
                <c:pt idx="7">
                  <c:v>10</c:v>
                </c:pt>
              </c:numCache>
            </c:numRef>
          </c:val>
          <c:extLst xmlns:c16r2="http://schemas.microsoft.com/office/drawing/2015/06/chart">
            <c:ext xmlns:c16="http://schemas.microsoft.com/office/drawing/2014/chart" uri="{C3380CC4-5D6E-409C-BE32-E72D297353CC}">
              <c16:uniqueId val="{00000001-35C9-4D5E-B515-E8E32D612297}"/>
            </c:ext>
          </c:extLst>
        </c:ser>
        <c:dLbls>
          <c:showLegendKey val="0"/>
          <c:showVal val="0"/>
          <c:showCatName val="0"/>
          <c:showSerName val="0"/>
          <c:showPercent val="0"/>
          <c:showBubbleSize val="0"/>
        </c:dLbls>
        <c:gapWidth val="150"/>
        <c:overlap val="100"/>
        <c:axId val="208012416"/>
        <c:axId val="208013952"/>
      </c:barChart>
      <c:catAx>
        <c:axId val="20801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208013952"/>
        <c:crosses val="autoZero"/>
        <c:auto val="1"/>
        <c:lblAlgn val="ctr"/>
        <c:lblOffset val="100"/>
        <c:noMultiLvlLbl val="0"/>
      </c:catAx>
      <c:valAx>
        <c:axId val="208013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01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d-ID" sz="1800" b="1" dirty="0" smtClean="0">
                <a:solidFill>
                  <a:srgbClr val="FF0000"/>
                </a:solidFill>
              </a:rPr>
              <a:t>14.209</a:t>
            </a:r>
            <a:r>
              <a:rPr lang="id-ID" sz="1400" baseline="0" dirty="0" smtClean="0"/>
              <a:t> </a:t>
            </a:r>
            <a:r>
              <a:rPr lang="nn-NO" sz="1400" dirty="0" smtClean="0"/>
              <a:t>pegawai </a:t>
            </a:r>
            <a:r>
              <a:rPr lang="nn-NO" sz="1400" dirty="0"/>
              <a:t>yang telah menggunakan e-SKP</a:t>
            </a:r>
          </a:p>
        </c:rich>
      </c:tx>
      <c:layout>
        <c:manualLayout>
          <c:xMode val="edge"/>
          <c:yMode val="edge"/>
          <c:x val="0.11799834313605863"/>
          <c:y val="5.1470588235294115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Data pegawai yang telah menggunakan e-SKP</c:v>
                </c:pt>
              </c:strCache>
            </c:strRef>
          </c:tx>
          <c:spPr>
            <a:solidFill>
              <a:schemeClr val="accent1"/>
            </a:solidFill>
            <a:ln>
              <a:noFill/>
            </a:ln>
            <a:effectLst/>
          </c:spPr>
          <c:invertIfNegative val="0"/>
          <c:dPt>
            <c:idx val="0"/>
            <c:invertIfNegative val="0"/>
            <c:bubble3D val="0"/>
            <c:spPr>
              <a:solidFill>
                <a:schemeClr val="accent2">
                  <a:lumMod val="75000"/>
                </a:schemeClr>
              </a:solidFill>
              <a:ln>
                <a:noFill/>
              </a:ln>
              <a:effectLst/>
            </c:spPr>
            <c:extLst xmlns:c16r2="http://schemas.microsoft.com/office/drawing/2015/06/chart">
              <c:ext xmlns:c16="http://schemas.microsoft.com/office/drawing/2014/chart" uri="{C3380CC4-5D6E-409C-BE32-E72D297353CC}">
                <c16:uniqueId val="{00000001-CF19-4763-AA1A-F711EA1315CD}"/>
              </c:ext>
            </c:extLst>
          </c:dPt>
          <c:dPt>
            <c:idx val="1"/>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3-CF19-4763-AA1A-F711EA1315CD}"/>
              </c:ext>
            </c:extLst>
          </c:dPt>
          <c:dPt>
            <c:idx val="2"/>
            <c:invertIfNegative val="0"/>
            <c:bubble3D val="0"/>
            <c:spPr>
              <a:solidFill>
                <a:schemeClr val="accent6">
                  <a:lumMod val="50000"/>
                </a:schemeClr>
              </a:solidFill>
              <a:ln>
                <a:noFill/>
              </a:ln>
              <a:effectLst/>
            </c:spPr>
            <c:extLst xmlns:c16r2="http://schemas.microsoft.com/office/drawing/2015/06/chart">
              <c:ext xmlns:c16="http://schemas.microsoft.com/office/drawing/2014/chart" uri="{C3380CC4-5D6E-409C-BE32-E72D297353CC}">
                <c16:uniqueId val="{00000005-CF19-4763-AA1A-F711EA1315CD}"/>
              </c:ext>
            </c:extLst>
          </c:dPt>
          <c:dPt>
            <c:idx val="3"/>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7-CF19-4763-AA1A-F711EA1315CD}"/>
              </c:ext>
            </c:extLst>
          </c:dPt>
          <c:dPt>
            <c:idx val="4"/>
            <c:invertIfNegative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9-CF19-4763-AA1A-F711EA1315CD}"/>
              </c:ext>
            </c:extLst>
          </c:dPt>
          <c:dPt>
            <c:idx val="5"/>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B-CF19-4763-AA1A-F711EA1315CD}"/>
              </c:ext>
            </c:extLst>
          </c:dPt>
          <c:dPt>
            <c:idx val="6"/>
            <c:invertIfNegative val="0"/>
            <c:bubble3D val="0"/>
            <c:spPr>
              <a:solidFill>
                <a:srgbClr val="7030A0"/>
              </a:solidFill>
              <a:ln>
                <a:noFill/>
              </a:ln>
              <a:effectLst/>
            </c:spPr>
            <c:extLst xmlns:c16r2="http://schemas.microsoft.com/office/drawing/2015/06/chart">
              <c:ext xmlns:c16="http://schemas.microsoft.com/office/drawing/2014/chart" uri="{C3380CC4-5D6E-409C-BE32-E72D297353CC}">
                <c16:uniqueId val="{0000000D-CF19-4763-AA1A-F711EA1315CD}"/>
              </c:ext>
            </c:extLst>
          </c:dPt>
          <c:dPt>
            <c:idx val="7"/>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F-CF19-4763-AA1A-F711EA1315CD}"/>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Setjen</c:v>
                </c:pt>
                <c:pt idx="1">
                  <c:v>Itjen</c:v>
                </c:pt>
                <c:pt idx="2">
                  <c:v>Dikdasmen</c:v>
                </c:pt>
                <c:pt idx="3">
                  <c:v>PAUD Dikmas</c:v>
                </c:pt>
                <c:pt idx="4">
                  <c:v>Kebudayaan</c:v>
                </c:pt>
                <c:pt idx="5">
                  <c:v>GTK</c:v>
                </c:pt>
                <c:pt idx="6">
                  <c:v>Badan Bahasa</c:v>
                </c:pt>
                <c:pt idx="7">
                  <c:v>Balitbang</c:v>
                </c:pt>
              </c:strCache>
            </c:strRef>
          </c:cat>
          <c:val>
            <c:numRef>
              <c:f>Sheet1!$B$2:$B$9</c:f>
              <c:numCache>
                <c:formatCode>General</c:formatCode>
                <c:ptCount val="8"/>
                <c:pt idx="0">
                  <c:v>1344</c:v>
                </c:pt>
                <c:pt idx="1">
                  <c:v>344</c:v>
                </c:pt>
                <c:pt idx="2">
                  <c:v>3893</c:v>
                </c:pt>
                <c:pt idx="3">
                  <c:v>751</c:v>
                </c:pt>
                <c:pt idx="4">
                  <c:v>3048</c:v>
                </c:pt>
                <c:pt idx="5">
                  <c:v>2876</c:v>
                </c:pt>
                <c:pt idx="6">
                  <c:v>1218</c:v>
                </c:pt>
                <c:pt idx="7">
                  <c:v>735</c:v>
                </c:pt>
              </c:numCache>
            </c:numRef>
          </c:val>
          <c:extLst xmlns:c16r2="http://schemas.microsoft.com/office/drawing/2015/06/chart">
            <c:ext xmlns:c16="http://schemas.microsoft.com/office/drawing/2014/chart" uri="{C3380CC4-5D6E-409C-BE32-E72D297353CC}">
              <c16:uniqueId val="{00000010-CF19-4763-AA1A-F711EA1315CD}"/>
            </c:ext>
          </c:extLst>
        </c:ser>
        <c:dLbls>
          <c:dLblPos val="outEnd"/>
          <c:showLegendKey val="0"/>
          <c:showVal val="1"/>
          <c:showCatName val="0"/>
          <c:showSerName val="0"/>
          <c:showPercent val="0"/>
          <c:showBubbleSize val="0"/>
        </c:dLbls>
        <c:gapWidth val="15"/>
        <c:overlap val="-75"/>
        <c:axId val="207766272"/>
        <c:axId val="207767424"/>
      </c:barChart>
      <c:catAx>
        <c:axId val="20776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7767424"/>
        <c:crosses val="autoZero"/>
        <c:auto val="1"/>
        <c:lblAlgn val="ctr"/>
        <c:lblOffset val="100"/>
        <c:noMultiLvlLbl val="0"/>
      </c:catAx>
      <c:valAx>
        <c:axId val="207767424"/>
        <c:scaling>
          <c:orientation val="minMax"/>
          <c:max val="45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766272"/>
        <c:crosses val="autoZero"/>
        <c:crossBetween val="between"/>
        <c:majorUnit val="1000"/>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RENSTRA</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SETJEN</c:v>
                </c:pt>
                <c:pt idx="1">
                  <c:v>ITJEN</c:v>
                </c:pt>
                <c:pt idx="2">
                  <c:v>DITJEN GTK</c:v>
                </c:pt>
                <c:pt idx="3">
                  <c:v>DITJEN PAUD dan DIKMAS</c:v>
                </c:pt>
                <c:pt idx="4">
                  <c:v>DITJEN KEBUDAYAAN</c:v>
                </c:pt>
                <c:pt idx="5">
                  <c:v>BALITBANG</c:v>
                </c:pt>
                <c:pt idx="6">
                  <c:v>BAHASA</c:v>
                </c:pt>
                <c:pt idx="7">
                  <c:v>DITJEN DIKDASMEN</c:v>
                </c:pt>
              </c:strCache>
            </c:strRef>
          </c:cat>
          <c:val>
            <c:numRef>
              <c:f>Sheet1!$B$2:$B$9</c:f>
              <c:numCache>
                <c:formatCode>General</c:formatCode>
                <c:ptCount val="8"/>
                <c:pt idx="0">
                  <c:v>17</c:v>
                </c:pt>
                <c:pt idx="1">
                  <c:v>6</c:v>
                </c:pt>
                <c:pt idx="2">
                  <c:v>20</c:v>
                </c:pt>
                <c:pt idx="3">
                  <c:v>26</c:v>
                </c:pt>
                <c:pt idx="4">
                  <c:v>35</c:v>
                </c:pt>
                <c:pt idx="5">
                  <c:v>16</c:v>
                </c:pt>
                <c:pt idx="6">
                  <c:v>25</c:v>
                </c:pt>
                <c:pt idx="7">
                  <c:v>40</c:v>
                </c:pt>
              </c:numCache>
            </c:numRef>
          </c:val>
          <c:extLst xmlns:c16r2="http://schemas.microsoft.com/office/drawing/2015/06/chart">
            <c:ext xmlns:c16="http://schemas.microsoft.com/office/drawing/2014/chart" uri="{C3380CC4-5D6E-409C-BE32-E72D297353CC}">
              <c16:uniqueId val="{00000000-CD77-4D54-974E-4D09573944FF}"/>
            </c:ext>
          </c:extLst>
        </c:ser>
        <c:ser>
          <c:idx val="1"/>
          <c:order val="1"/>
          <c:tx>
            <c:strRef>
              <c:f>Sheet1!$C$1</c:f>
              <c:strCache>
                <c:ptCount val="1"/>
                <c:pt idx="0">
                  <c:v>IKU</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SETJEN</c:v>
                </c:pt>
                <c:pt idx="1">
                  <c:v>ITJEN</c:v>
                </c:pt>
                <c:pt idx="2">
                  <c:v>DITJEN GTK</c:v>
                </c:pt>
                <c:pt idx="3">
                  <c:v>DITJEN PAUD dan DIKMAS</c:v>
                </c:pt>
                <c:pt idx="4">
                  <c:v>DITJEN KEBUDAYAAN</c:v>
                </c:pt>
                <c:pt idx="5">
                  <c:v>BALITBANG</c:v>
                </c:pt>
                <c:pt idx="6">
                  <c:v>BAHASA</c:v>
                </c:pt>
                <c:pt idx="7">
                  <c:v>DITJEN DIKDASMEN</c:v>
                </c:pt>
              </c:strCache>
            </c:strRef>
          </c:cat>
          <c:val>
            <c:numRef>
              <c:f>Sheet1!$C$2:$C$9</c:f>
              <c:numCache>
                <c:formatCode>General</c:formatCode>
                <c:ptCount val="8"/>
                <c:pt idx="0">
                  <c:v>17</c:v>
                </c:pt>
                <c:pt idx="1">
                  <c:v>6</c:v>
                </c:pt>
                <c:pt idx="2">
                  <c:v>19</c:v>
                </c:pt>
                <c:pt idx="3">
                  <c:v>27</c:v>
                </c:pt>
                <c:pt idx="4">
                  <c:v>34</c:v>
                </c:pt>
                <c:pt idx="5">
                  <c:v>16</c:v>
                </c:pt>
                <c:pt idx="6">
                  <c:v>20</c:v>
                </c:pt>
                <c:pt idx="7">
                  <c:v>32</c:v>
                </c:pt>
              </c:numCache>
            </c:numRef>
          </c:val>
          <c:extLst xmlns:c16r2="http://schemas.microsoft.com/office/drawing/2015/06/chart">
            <c:ext xmlns:c16="http://schemas.microsoft.com/office/drawing/2014/chart" uri="{C3380CC4-5D6E-409C-BE32-E72D297353CC}">
              <c16:uniqueId val="{00000001-CD77-4D54-974E-4D09573944FF}"/>
            </c:ext>
          </c:extLst>
        </c:ser>
        <c:ser>
          <c:idx val="2"/>
          <c:order val="2"/>
          <c:tx>
            <c:strRef>
              <c:f>Sheet1!$D$1</c:f>
              <c:strCache>
                <c:ptCount val="1"/>
                <c:pt idx="0">
                  <c:v>RKT</c:v>
                </c:pt>
              </c:strCache>
            </c:strRef>
          </c:tx>
          <c:spPr>
            <a:solidFill>
              <a:schemeClr val="accent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SETJEN</c:v>
                </c:pt>
                <c:pt idx="1">
                  <c:v>ITJEN</c:v>
                </c:pt>
                <c:pt idx="2">
                  <c:v>DITJEN GTK</c:v>
                </c:pt>
                <c:pt idx="3">
                  <c:v>DITJEN PAUD dan DIKMAS</c:v>
                </c:pt>
                <c:pt idx="4">
                  <c:v>DITJEN KEBUDAYAAN</c:v>
                </c:pt>
                <c:pt idx="5">
                  <c:v>BALITBANG</c:v>
                </c:pt>
                <c:pt idx="6">
                  <c:v>BAHASA</c:v>
                </c:pt>
                <c:pt idx="7">
                  <c:v>DITJEN DIKDASMEN</c:v>
                </c:pt>
              </c:strCache>
            </c:strRef>
          </c:cat>
          <c:val>
            <c:numRef>
              <c:f>Sheet1!$D$2:$D$9</c:f>
              <c:numCache>
                <c:formatCode>General</c:formatCode>
                <c:ptCount val="8"/>
                <c:pt idx="0">
                  <c:v>6</c:v>
                </c:pt>
                <c:pt idx="1">
                  <c:v>2</c:v>
                </c:pt>
                <c:pt idx="2">
                  <c:v>12</c:v>
                </c:pt>
                <c:pt idx="3">
                  <c:v>10</c:v>
                </c:pt>
                <c:pt idx="4">
                  <c:v>3</c:v>
                </c:pt>
                <c:pt idx="5">
                  <c:v>8</c:v>
                </c:pt>
                <c:pt idx="6">
                  <c:v>3</c:v>
                </c:pt>
                <c:pt idx="7">
                  <c:v>24</c:v>
                </c:pt>
              </c:numCache>
            </c:numRef>
          </c:val>
          <c:extLst xmlns:c16r2="http://schemas.microsoft.com/office/drawing/2015/06/chart">
            <c:ext xmlns:c16="http://schemas.microsoft.com/office/drawing/2014/chart" uri="{C3380CC4-5D6E-409C-BE32-E72D297353CC}">
              <c16:uniqueId val="{00000002-CD77-4D54-974E-4D09573944FF}"/>
            </c:ext>
          </c:extLst>
        </c:ser>
        <c:ser>
          <c:idx val="3"/>
          <c:order val="3"/>
          <c:tx>
            <c:strRef>
              <c:f>Sheet1!$E$1</c:f>
              <c:strCache>
                <c:ptCount val="1"/>
                <c:pt idx="0">
                  <c:v>PK</c:v>
                </c:pt>
              </c:strCache>
            </c:strRef>
          </c:tx>
          <c:spPr>
            <a:solidFill>
              <a:schemeClr val="accent4"/>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SETJEN</c:v>
                </c:pt>
                <c:pt idx="1">
                  <c:v>ITJEN</c:v>
                </c:pt>
                <c:pt idx="2">
                  <c:v>DITJEN GTK</c:v>
                </c:pt>
                <c:pt idx="3">
                  <c:v>DITJEN PAUD dan DIKMAS</c:v>
                </c:pt>
                <c:pt idx="4">
                  <c:v>DITJEN KEBUDAYAAN</c:v>
                </c:pt>
                <c:pt idx="5">
                  <c:v>BALITBANG</c:v>
                </c:pt>
                <c:pt idx="6">
                  <c:v>BAHASA</c:v>
                </c:pt>
                <c:pt idx="7">
                  <c:v>DITJEN DIKDASMEN</c:v>
                </c:pt>
              </c:strCache>
            </c:strRef>
          </c:cat>
          <c:val>
            <c:numRef>
              <c:f>Sheet1!$E$2:$E$9</c:f>
              <c:numCache>
                <c:formatCode>General</c:formatCode>
                <c:ptCount val="8"/>
                <c:pt idx="0">
                  <c:v>11</c:v>
                </c:pt>
                <c:pt idx="1">
                  <c:v>5</c:v>
                </c:pt>
                <c:pt idx="2">
                  <c:v>20</c:v>
                </c:pt>
                <c:pt idx="3">
                  <c:v>25</c:v>
                </c:pt>
                <c:pt idx="4">
                  <c:v>20</c:v>
                </c:pt>
                <c:pt idx="5">
                  <c:v>20</c:v>
                </c:pt>
                <c:pt idx="6">
                  <c:v>9</c:v>
                </c:pt>
                <c:pt idx="7">
                  <c:v>34</c:v>
                </c:pt>
              </c:numCache>
            </c:numRef>
          </c:val>
          <c:extLst xmlns:c16r2="http://schemas.microsoft.com/office/drawing/2015/06/chart">
            <c:ext xmlns:c16="http://schemas.microsoft.com/office/drawing/2014/chart" uri="{C3380CC4-5D6E-409C-BE32-E72D297353CC}">
              <c16:uniqueId val="{00000003-CD77-4D54-974E-4D09573944FF}"/>
            </c:ext>
          </c:extLst>
        </c:ser>
        <c:ser>
          <c:idx val="4"/>
          <c:order val="4"/>
          <c:tx>
            <c:strRef>
              <c:f>Sheet1!$F$1</c:f>
              <c:strCache>
                <c:ptCount val="1"/>
                <c:pt idx="0">
                  <c:v>KEGIATAN</c:v>
                </c:pt>
              </c:strCache>
            </c:strRef>
          </c:tx>
          <c:spPr>
            <a:solidFill>
              <a:schemeClr val="accent5"/>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SETJEN</c:v>
                </c:pt>
                <c:pt idx="1">
                  <c:v>ITJEN</c:v>
                </c:pt>
                <c:pt idx="2">
                  <c:v>DITJEN GTK</c:v>
                </c:pt>
                <c:pt idx="3">
                  <c:v>DITJEN PAUD dan DIKMAS</c:v>
                </c:pt>
                <c:pt idx="4">
                  <c:v>DITJEN KEBUDAYAAN</c:v>
                </c:pt>
                <c:pt idx="5">
                  <c:v>BALITBANG</c:v>
                </c:pt>
                <c:pt idx="6">
                  <c:v>BAHASA</c:v>
                </c:pt>
                <c:pt idx="7">
                  <c:v>DITJEN DIKDASMEN</c:v>
                </c:pt>
              </c:strCache>
            </c:strRef>
          </c:cat>
          <c:val>
            <c:numRef>
              <c:f>Sheet1!$F$2:$F$9</c:f>
              <c:numCache>
                <c:formatCode>General</c:formatCode>
                <c:ptCount val="8"/>
                <c:pt idx="0">
                  <c:v>9</c:v>
                </c:pt>
                <c:pt idx="1">
                  <c:v>3</c:v>
                </c:pt>
                <c:pt idx="2">
                  <c:v>18</c:v>
                </c:pt>
                <c:pt idx="3">
                  <c:v>16</c:v>
                </c:pt>
                <c:pt idx="4">
                  <c:v>8</c:v>
                </c:pt>
                <c:pt idx="5">
                  <c:v>18</c:v>
                </c:pt>
                <c:pt idx="6">
                  <c:v>1</c:v>
                </c:pt>
                <c:pt idx="7">
                  <c:v>26</c:v>
                </c:pt>
              </c:numCache>
            </c:numRef>
          </c:val>
          <c:extLst xmlns:c16r2="http://schemas.microsoft.com/office/drawing/2015/06/chart">
            <c:ext xmlns:c16="http://schemas.microsoft.com/office/drawing/2014/chart" uri="{C3380CC4-5D6E-409C-BE32-E72D297353CC}">
              <c16:uniqueId val="{00000004-CD77-4D54-974E-4D09573944FF}"/>
            </c:ext>
          </c:extLst>
        </c:ser>
        <c:dLbls>
          <c:showLegendKey val="0"/>
          <c:showVal val="0"/>
          <c:showCatName val="0"/>
          <c:showSerName val="0"/>
          <c:showPercent val="0"/>
          <c:showBubbleSize val="0"/>
        </c:dLbls>
        <c:gapWidth val="219"/>
        <c:overlap val="-27"/>
        <c:axId val="208266752"/>
        <c:axId val="208268288"/>
      </c:barChart>
      <c:catAx>
        <c:axId val="208266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8268288"/>
        <c:crosses val="autoZero"/>
        <c:auto val="1"/>
        <c:lblAlgn val="ctr"/>
        <c:lblOffset val="100"/>
        <c:noMultiLvlLbl val="0"/>
      </c:catAx>
      <c:valAx>
        <c:axId val="208268288"/>
        <c:scaling>
          <c:orientation val="minMax"/>
        </c:scaling>
        <c:delete val="1"/>
        <c:axPos val="l"/>
        <c:numFmt formatCode="General" sourceLinked="1"/>
        <c:majorTickMark val="out"/>
        <c:minorTickMark val="none"/>
        <c:tickLblPos val="nextTo"/>
        <c:crossAx val="20826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A347B6-0445-41E1-97A0-5281FC177833}" type="doc">
      <dgm:prSet loTypeId="urn:microsoft.com/office/officeart/2005/8/layout/funnel1" loCatId="process" qsTypeId="urn:microsoft.com/office/officeart/2005/8/quickstyle/simple1" qsCatId="simple" csTypeId="urn:microsoft.com/office/officeart/2005/8/colors/accent6_2" csCatId="accent6" phldr="1"/>
      <dgm:spPr/>
      <dgm:t>
        <a:bodyPr/>
        <a:lstStyle/>
        <a:p>
          <a:endParaRPr lang="en-US"/>
        </a:p>
      </dgm:t>
    </dgm:pt>
    <dgm:pt modelId="{50019206-1DC8-44CE-AD35-796C4BBC6A59}">
      <dgm:prSet phldrT="[Text]"/>
      <dgm:spPr>
        <a:solidFill>
          <a:srgbClr val="FA7902"/>
        </a:solidFill>
      </dgm:spPr>
      <dgm:t>
        <a:bodyPr/>
        <a:lstStyle/>
        <a:p>
          <a:r>
            <a:rPr lang="en-US" dirty="0" err="1" smtClean="0"/>
            <a:t>Pedoman</a:t>
          </a:r>
          <a:endParaRPr lang="en-US" dirty="0"/>
        </a:p>
      </dgm:t>
    </dgm:pt>
    <dgm:pt modelId="{BD2A706D-6F63-47BD-ABB0-E071D2ADC11A}" type="parTrans" cxnId="{C367A8A6-DBD8-4B1B-BE2C-F3C5A41EA42C}">
      <dgm:prSet/>
      <dgm:spPr/>
      <dgm:t>
        <a:bodyPr/>
        <a:lstStyle/>
        <a:p>
          <a:endParaRPr lang="en-US"/>
        </a:p>
      </dgm:t>
    </dgm:pt>
    <dgm:pt modelId="{DF3D14D3-B92E-4C1F-B3C3-0EEA8233856C}" type="sibTrans" cxnId="{C367A8A6-DBD8-4B1B-BE2C-F3C5A41EA42C}">
      <dgm:prSet/>
      <dgm:spPr/>
      <dgm:t>
        <a:bodyPr/>
        <a:lstStyle/>
        <a:p>
          <a:endParaRPr lang="en-US"/>
        </a:p>
      </dgm:t>
    </dgm:pt>
    <dgm:pt modelId="{E52E69E1-C352-4AB2-8429-9209C71EC25F}">
      <dgm:prSet phldrT="[Text]"/>
      <dgm:spPr>
        <a:noFill/>
      </dgm:spPr>
      <dgm:t>
        <a:bodyPr/>
        <a:lstStyle/>
        <a:p>
          <a:r>
            <a:rPr lang="en-US" dirty="0" err="1" smtClean="0"/>
            <a:t>Reformasi</a:t>
          </a:r>
          <a:r>
            <a:rPr lang="en-US" dirty="0" smtClean="0"/>
            <a:t> </a:t>
          </a:r>
          <a:r>
            <a:rPr lang="en-US" dirty="0" err="1" smtClean="0"/>
            <a:t>Birokrasi</a:t>
          </a:r>
          <a:endParaRPr lang="en-US" dirty="0"/>
        </a:p>
      </dgm:t>
    </dgm:pt>
    <dgm:pt modelId="{283C4D09-0F16-480C-88DA-DEBD03AFE7E2}" type="parTrans" cxnId="{A497203C-5073-4429-AFDA-A8364771EBD1}">
      <dgm:prSet/>
      <dgm:spPr/>
      <dgm:t>
        <a:bodyPr/>
        <a:lstStyle/>
        <a:p>
          <a:endParaRPr lang="en-US"/>
        </a:p>
      </dgm:t>
    </dgm:pt>
    <dgm:pt modelId="{2BD5D4C2-4D2F-4480-B4CD-EDA3D21DBD03}" type="sibTrans" cxnId="{A497203C-5073-4429-AFDA-A8364771EBD1}">
      <dgm:prSet/>
      <dgm:spPr/>
      <dgm:t>
        <a:bodyPr/>
        <a:lstStyle/>
        <a:p>
          <a:endParaRPr lang="en-US"/>
        </a:p>
      </dgm:t>
    </dgm:pt>
    <dgm:pt modelId="{7786853C-A8A3-4F95-89A1-A230A30594FD}">
      <dgm:prSet phldrT="[Text]"/>
      <dgm:spPr>
        <a:solidFill>
          <a:srgbClr val="0499D3"/>
        </a:solidFill>
      </dgm:spPr>
      <dgm:t>
        <a:bodyPr/>
        <a:lstStyle/>
        <a:p>
          <a:r>
            <a:rPr lang="en-US" dirty="0" smtClean="0"/>
            <a:t>Road Map</a:t>
          </a:r>
          <a:endParaRPr lang="en-US" dirty="0"/>
        </a:p>
      </dgm:t>
    </dgm:pt>
    <dgm:pt modelId="{E3F70DA8-71CB-47AB-9ECB-D86127FF9AEB}" type="sibTrans" cxnId="{3825592A-E394-41E9-A79E-6DAA09C4B133}">
      <dgm:prSet/>
      <dgm:spPr/>
      <dgm:t>
        <a:bodyPr/>
        <a:lstStyle/>
        <a:p>
          <a:endParaRPr lang="en-US"/>
        </a:p>
      </dgm:t>
    </dgm:pt>
    <dgm:pt modelId="{82425E65-DFB9-451A-8C81-1FE48247DDD0}" type="parTrans" cxnId="{3825592A-E394-41E9-A79E-6DAA09C4B133}">
      <dgm:prSet/>
      <dgm:spPr/>
      <dgm:t>
        <a:bodyPr/>
        <a:lstStyle/>
        <a:p>
          <a:endParaRPr lang="en-US"/>
        </a:p>
      </dgm:t>
    </dgm:pt>
    <dgm:pt modelId="{B22A6D51-1DEE-4600-8CC4-4F604D9A9410}">
      <dgm:prSet phldrT="[Text]"/>
      <dgm:spPr>
        <a:solidFill>
          <a:srgbClr val="7A032D"/>
        </a:solidFill>
      </dgm:spPr>
      <dgm:t>
        <a:bodyPr/>
        <a:lstStyle/>
        <a:p>
          <a:r>
            <a:rPr lang="en-US" dirty="0" smtClean="0"/>
            <a:t>Grand Design</a:t>
          </a:r>
          <a:endParaRPr lang="en-US" dirty="0"/>
        </a:p>
      </dgm:t>
    </dgm:pt>
    <dgm:pt modelId="{905B97E3-1CC4-4DFC-AABA-CF25F82AC936}" type="sibTrans" cxnId="{09ED472E-1352-44A0-908B-CCF8D8B1E27D}">
      <dgm:prSet/>
      <dgm:spPr/>
      <dgm:t>
        <a:bodyPr/>
        <a:lstStyle/>
        <a:p>
          <a:endParaRPr lang="en-US"/>
        </a:p>
      </dgm:t>
    </dgm:pt>
    <dgm:pt modelId="{F3494C25-3BE8-4924-B219-9330713A593C}" type="parTrans" cxnId="{09ED472E-1352-44A0-908B-CCF8D8B1E27D}">
      <dgm:prSet/>
      <dgm:spPr/>
      <dgm:t>
        <a:bodyPr/>
        <a:lstStyle/>
        <a:p>
          <a:endParaRPr lang="en-US"/>
        </a:p>
      </dgm:t>
    </dgm:pt>
    <dgm:pt modelId="{D102E444-A90D-45F8-A6A1-D03C78EF8D0B}" type="pres">
      <dgm:prSet presAssocID="{D2A347B6-0445-41E1-97A0-5281FC177833}" presName="Name0" presStyleCnt="0">
        <dgm:presLayoutVars>
          <dgm:chMax val="4"/>
          <dgm:resizeHandles val="exact"/>
        </dgm:presLayoutVars>
      </dgm:prSet>
      <dgm:spPr/>
      <dgm:t>
        <a:bodyPr/>
        <a:lstStyle/>
        <a:p>
          <a:endParaRPr lang="en-US"/>
        </a:p>
      </dgm:t>
    </dgm:pt>
    <dgm:pt modelId="{3201296F-029F-4EE9-90AD-C786DEE01575}" type="pres">
      <dgm:prSet presAssocID="{D2A347B6-0445-41E1-97A0-5281FC177833}" presName="ellipse" presStyleLbl="trBgShp" presStyleIdx="0" presStyleCnt="1"/>
      <dgm:spPr/>
    </dgm:pt>
    <dgm:pt modelId="{60B20F15-85A6-4763-96D0-F360AC22FBF5}" type="pres">
      <dgm:prSet presAssocID="{D2A347B6-0445-41E1-97A0-5281FC177833}" presName="arrow1" presStyleLbl="fgShp" presStyleIdx="0" presStyleCnt="1"/>
      <dgm:spPr>
        <a:solidFill>
          <a:srgbClr val="38C98E"/>
        </a:solidFill>
        <a:ln>
          <a:noFill/>
        </a:ln>
      </dgm:spPr>
    </dgm:pt>
    <dgm:pt modelId="{D2013079-F498-49C4-A29C-D2049015A82E}" type="pres">
      <dgm:prSet presAssocID="{D2A347B6-0445-41E1-97A0-5281FC177833}" presName="rectangle" presStyleLbl="revTx" presStyleIdx="0" presStyleCnt="1">
        <dgm:presLayoutVars>
          <dgm:bulletEnabled val="1"/>
        </dgm:presLayoutVars>
      </dgm:prSet>
      <dgm:spPr/>
      <dgm:t>
        <a:bodyPr/>
        <a:lstStyle/>
        <a:p>
          <a:endParaRPr lang="en-US"/>
        </a:p>
      </dgm:t>
    </dgm:pt>
    <dgm:pt modelId="{D7B32705-CEFA-4226-BAA2-23EC6936929C}" type="pres">
      <dgm:prSet presAssocID="{7786853C-A8A3-4F95-89A1-A230A30594FD}" presName="item1" presStyleLbl="node1" presStyleIdx="0" presStyleCnt="3">
        <dgm:presLayoutVars>
          <dgm:bulletEnabled val="1"/>
        </dgm:presLayoutVars>
      </dgm:prSet>
      <dgm:spPr/>
      <dgm:t>
        <a:bodyPr/>
        <a:lstStyle/>
        <a:p>
          <a:endParaRPr lang="en-US"/>
        </a:p>
      </dgm:t>
    </dgm:pt>
    <dgm:pt modelId="{C4193F13-29C5-4618-8CFA-87ACB6ABF80A}" type="pres">
      <dgm:prSet presAssocID="{50019206-1DC8-44CE-AD35-796C4BBC6A59}" presName="item2" presStyleLbl="node1" presStyleIdx="1" presStyleCnt="3">
        <dgm:presLayoutVars>
          <dgm:bulletEnabled val="1"/>
        </dgm:presLayoutVars>
      </dgm:prSet>
      <dgm:spPr/>
      <dgm:t>
        <a:bodyPr/>
        <a:lstStyle/>
        <a:p>
          <a:endParaRPr lang="en-US"/>
        </a:p>
      </dgm:t>
    </dgm:pt>
    <dgm:pt modelId="{18F39F03-CA76-49CC-87BC-780D34569E27}" type="pres">
      <dgm:prSet presAssocID="{E52E69E1-C352-4AB2-8429-9209C71EC25F}" presName="item3" presStyleLbl="node1" presStyleIdx="2" presStyleCnt="3">
        <dgm:presLayoutVars>
          <dgm:bulletEnabled val="1"/>
        </dgm:presLayoutVars>
      </dgm:prSet>
      <dgm:spPr/>
      <dgm:t>
        <a:bodyPr/>
        <a:lstStyle/>
        <a:p>
          <a:endParaRPr lang="en-US"/>
        </a:p>
      </dgm:t>
    </dgm:pt>
    <dgm:pt modelId="{C78D0567-9364-4AC5-9C5B-2EF28A458C07}" type="pres">
      <dgm:prSet presAssocID="{D2A347B6-0445-41E1-97A0-5281FC177833}" presName="funnel" presStyleLbl="trAlignAcc1" presStyleIdx="0" presStyleCnt="1"/>
      <dgm:spPr>
        <a:solidFill>
          <a:schemeClr val="bg1">
            <a:alpha val="40000"/>
          </a:schemeClr>
        </a:solidFill>
        <a:ln>
          <a:solidFill>
            <a:schemeClr val="tx1">
              <a:lumMod val="50000"/>
              <a:lumOff val="50000"/>
            </a:schemeClr>
          </a:solidFill>
        </a:ln>
      </dgm:spPr>
    </dgm:pt>
  </dgm:ptLst>
  <dgm:cxnLst>
    <dgm:cxn modelId="{09ED472E-1352-44A0-908B-CCF8D8B1E27D}" srcId="{D2A347B6-0445-41E1-97A0-5281FC177833}" destId="{B22A6D51-1DEE-4600-8CC4-4F604D9A9410}" srcOrd="0" destOrd="0" parTransId="{F3494C25-3BE8-4924-B219-9330713A593C}" sibTransId="{905B97E3-1CC4-4DFC-AABA-CF25F82AC936}"/>
    <dgm:cxn modelId="{A451A4FD-9B61-4628-A5B9-1C6290B8280A}" type="presOf" srcId="{7786853C-A8A3-4F95-89A1-A230A30594FD}" destId="{C4193F13-29C5-4618-8CFA-87ACB6ABF80A}" srcOrd="0" destOrd="0" presId="urn:microsoft.com/office/officeart/2005/8/layout/funnel1"/>
    <dgm:cxn modelId="{C367A8A6-DBD8-4B1B-BE2C-F3C5A41EA42C}" srcId="{D2A347B6-0445-41E1-97A0-5281FC177833}" destId="{50019206-1DC8-44CE-AD35-796C4BBC6A59}" srcOrd="2" destOrd="0" parTransId="{BD2A706D-6F63-47BD-ABB0-E071D2ADC11A}" sibTransId="{DF3D14D3-B92E-4C1F-B3C3-0EEA8233856C}"/>
    <dgm:cxn modelId="{A497203C-5073-4429-AFDA-A8364771EBD1}" srcId="{D2A347B6-0445-41E1-97A0-5281FC177833}" destId="{E52E69E1-C352-4AB2-8429-9209C71EC25F}" srcOrd="3" destOrd="0" parTransId="{283C4D09-0F16-480C-88DA-DEBD03AFE7E2}" sibTransId="{2BD5D4C2-4D2F-4480-B4CD-EDA3D21DBD03}"/>
    <dgm:cxn modelId="{90FBEF62-58D9-42D2-9A3F-0AB26600CA0B}" type="presOf" srcId="{D2A347B6-0445-41E1-97A0-5281FC177833}" destId="{D102E444-A90D-45F8-A6A1-D03C78EF8D0B}" srcOrd="0" destOrd="0" presId="urn:microsoft.com/office/officeart/2005/8/layout/funnel1"/>
    <dgm:cxn modelId="{6938E370-802B-4EB5-84B3-23C4C58AD05E}" type="presOf" srcId="{B22A6D51-1DEE-4600-8CC4-4F604D9A9410}" destId="{18F39F03-CA76-49CC-87BC-780D34569E27}" srcOrd="0" destOrd="0" presId="urn:microsoft.com/office/officeart/2005/8/layout/funnel1"/>
    <dgm:cxn modelId="{A69C1DEF-E757-47B2-987B-04052EA2EB05}" type="presOf" srcId="{50019206-1DC8-44CE-AD35-796C4BBC6A59}" destId="{D7B32705-CEFA-4226-BAA2-23EC6936929C}" srcOrd="0" destOrd="0" presId="urn:microsoft.com/office/officeart/2005/8/layout/funnel1"/>
    <dgm:cxn modelId="{3825592A-E394-41E9-A79E-6DAA09C4B133}" srcId="{D2A347B6-0445-41E1-97A0-5281FC177833}" destId="{7786853C-A8A3-4F95-89A1-A230A30594FD}" srcOrd="1" destOrd="0" parTransId="{82425E65-DFB9-451A-8C81-1FE48247DDD0}" sibTransId="{E3F70DA8-71CB-47AB-9ECB-D86127FF9AEB}"/>
    <dgm:cxn modelId="{5E8E1C18-56AD-4BEC-9C14-7476CF82E583}" type="presOf" srcId="{E52E69E1-C352-4AB2-8429-9209C71EC25F}" destId="{D2013079-F498-49C4-A29C-D2049015A82E}" srcOrd="0" destOrd="0" presId="urn:microsoft.com/office/officeart/2005/8/layout/funnel1"/>
    <dgm:cxn modelId="{6122F6BC-B29C-4B2D-87D5-EB31B44B36BB}" type="presParOf" srcId="{D102E444-A90D-45F8-A6A1-D03C78EF8D0B}" destId="{3201296F-029F-4EE9-90AD-C786DEE01575}" srcOrd="0" destOrd="0" presId="urn:microsoft.com/office/officeart/2005/8/layout/funnel1"/>
    <dgm:cxn modelId="{3E0BB7F7-376C-4598-A497-6BC74C2E4792}" type="presParOf" srcId="{D102E444-A90D-45F8-A6A1-D03C78EF8D0B}" destId="{60B20F15-85A6-4763-96D0-F360AC22FBF5}" srcOrd="1" destOrd="0" presId="urn:microsoft.com/office/officeart/2005/8/layout/funnel1"/>
    <dgm:cxn modelId="{6FE63567-923E-47C8-B864-CF56F828E000}" type="presParOf" srcId="{D102E444-A90D-45F8-A6A1-D03C78EF8D0B}" destId="{D2013079-F498-49C4-A29C-D2049015A82E}" srcOrd="2" destOrd="0" presId="urn:microsoft.com/office/officeart/2005/8/layout/funnel1"/>
    <dgm:cxn modelId="{748CF1D5-17F6-41C9-8E37-E97330E05A41}" type="presParOf" srcId="{D102E444-A90D-45F8-A6A1-D03C78EF8D0B}" destId="{D7B32705-CEFA-4226-BAA2-23EC6936929C}" srcOrd="3" destOrd="0" presId="urn:microsoft.com/office/officeart/2005/8/layout/funnel1"/>
    <dgm:cxn modelId="{D43FCFF3-5A52-41F0-A05A-6A236F2AFBF2}" type="presParOf" srcId="{D102E444-A90D-45F8-A6A1-D03C78EF8D0B}" destId="{C4193F13-29C5-4618-8CFA-87ACB6ABF80A}" srcOrd="4" destOrd="0" presId="urn:microsoft.com/office/officeart/2005/8/layout/funnel1"/>
    <dgm:cxn modelId="{A75A29D7-8967-4A7E-A09A-39490995F5E2}" type="presParOf" srcId="{D102E444-A90D-45F8-A6A1-D03C78EF8D0B}" destId="{18F39F03-CA76-49CC-87BC-780D34569E27}" srcOrd="5" destOrd="0" presId="urn:microsoft.com/office/officeart/2005/8/layout/funnel1"/>
    <dgm:cxn modelId="{8BCFD396-D80F-49BB-9C62-335EA63CFA10}" type="presParOf" srcId="{D102E444-A90D-45F8-A6A1-D03C78EF8D0B}" destId="{C78D0567-9364-4AC5-9C5B-2EF28A458C07}"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CC727E63-5910-4F41-9A4E-CDBD6620341D}" type="datetimeFigureOut">
              <a:rPr lang="en-ID" smtClean="0"/>
              <a:t>09/11/2017</a:t>
            </a:fld>
            <a:endParaRPr lang="en-ID"/>
          </a:p>
        </p:txBody>
      </p:sp>
      <p:sp>
        <p:nvSpPr>
          <p:cNvPr id="4" name="Slide Image Placeholder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D"/>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4099EE33-4D12-46DB-A1CC-EC255112DBFF}" type="slidenum">
              <a:rPr lang="en-ID" smtClean="0"/>
              <a:t>‹#›</a:t>
            </a:fld>
            <a:endParaRPr lang="en-ID"/>
          </a:p>
        </p:txBody>
      </p:sp>
    </p:spTree>
    <p:extLst>
      <p:ext uri="{BB962C8B-B14F-4D97-AF65-F5344CB8AC3E}">
        <p14:creationId xmlns:p14="http://schemas.microsoft.com/office/powerpoint/2010/main" val="198643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248220-9D3D-48A3-802E-F914D38DD80E}" type="slidenum">
              <a:rPr lang="id-ID" altLang="en-US">
                <a:latin typeface="Calibri" panose="020F0502020204030204" pitchFamily="34" charset="0"/>
              </a:rPr>
              <a:pPr/>
              <a:t>3</a:t>
            </a:fld>
            <a:endParaRPr lang="id-ID" altLang="en-US">
              <a:latin typeface="Calibri" panose="020F0502020204030204" pitchFamily="34" charset="0"/>
            </a:endParaRPr>
          </a:p>
        </p:txBody>
      </p:sp>
    </p:spTree>
    <p:extLst>
      <p:ext uri="{BB962C8B-B14F-4D97-AF65-F5344CB8AC3E}">
        <p14:creationId xmlns:p14="http://schemas.microsoft.com/office/powerpoint/2010/main" val="1218164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3706EA4-C779-469E-8482-5A14C0AA7D44}" type="slidenum">
              <a:rPr lang="id-ID" altLang="en-US">
                <a:latin typeface="Calibri" panose="020F0502020204030204" pitchFamily="34" charset="0"/>
              </a:rPr>
              <a:pPr/>
              <a:t>4</a:t>
            </a:fld>
            <a:endParaRPr lang="id-ID" altLang="en-US">
              <a:latin typeface="Calibri" panose="020F0502020204030204" pitchFamily="34" charset="0"/>
            </a:endParaRPr>
          </a:p>
        </p:txBody>
      </p:sp>
    </p:spTree>
    <p:extLst>
      <p:ext uri="{BB962C8B-B14F-4D97-AF65-F5344CB8AC3E}">
        <p14:creationId xmlns:p14="http://schemas.microsoft.com/office/powerpoint/2010/main" val="4097577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4099EE33-4D12-46DB-A1CC-EC255112DBFF}" type="slidenum">
              <a:rPr lang="en-ID" smtClean="0"/>
              <a:t>22</a:t>
            </a:fld>
            <a:endParaRPr lang="en-ID"/>
          </a:p>
        </p:txBody>
      </p:sp>
    </p:spTree>
    <p:extLst>
      <p:ext uri="{BB962C8B-B14F-4D97-AF65-F5344CB8AC3E}">
        <p14:creationId xmlns:p14="http://schemas.microsoft.com/office/powerpoint/2010/main" val="1180620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0225D3E-E06E-441E-A53D-2284912617B5}" type="datetime1">
              <a:rPr lang="en-ID" smtClean="0"/>
              <a:t>09/11/2017</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1575105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9294" y="185737"/>
            <a:ext cx="8830235" cy="591671"/>
          </a:xfrm>
        </p:spPr>
        <p:txBody>
          <a:bodyPr>
            <a:normAutofit/>
          </a:bodyPr>
          <a:lstStyle>
            <a:lvl1pPr>
              <a:defRPr sz="3600">
                <a:solidFill>
                  <a:schemeClr val="accent1"/>
                </a:solidFill>
                <a:latin typeface="Impact" panose="020B080603090205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C40645-9930-431F-A043-D63F24DA2893}" type="datetime1">
              <a:rPr lang="en-ID" smtClean="0"/>
              <a:t>09/11/2017</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a:xfrm>
            <a:off x="7086600" y="6484656"/>
            <a:ext cx="2057400" cy="365125"/>
          </a:xfrm>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1240327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1369" y="156326"/>
            <a:ext cx="8138160" cy="591671"/>
          </a:xfrm>
        </p:spPr>
        <p:txBody>
          <a:bodyPr>
            <a:normAutofit/>
          </a:bodyPr>
          <a:lstStyle>
            <a:lvl1pPr>
              <a:defRPr sz="3600">
                <a:solidFill>
                  <a:schemeClr val="accent1"/>
                </a:solidFill>
                <a:latin typeface="Haettenschweiler" panose="020B070604090206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871369" y="605280"/>
            <a:ext cx="7886700" cy="344563"/>
          </a:xfrm>
        </p:spPr>
        <p:txBody>
          <a:bodyPr>
            <a:noAutofit/>
          </a:bodyPr>
          <a:lstStyle>
            <a:lvl1pPr>
              <a:defRPr sz="1800" b="1">
                <a:solidFill>
                  <a:schemeClr val="accent2">
                    <a:lumMod val="75000"/>
                  </a:schemeClr>
                </a:solidFill>
              </a:defRPr>
            </a:lvl1pPr>
            <a:lvl2pPr>
              <a:defRPr sz="1800" b="1">
                <a:solidFill>
                  <a:schemeClr val="accent2">
                    <a:lumMod val="75000"/>
                  </a:schemeClr>
                </a:solidFill>
              </a:defRPr>
            </a:lvl2pPr>
            <a:lvl3pPr>
              <a:defRPr sz="1800" b="1">
                <a:solidFill>
                  <a:schemeClr val="accent2">
                    <a:lumMod val="75000"/>
                  </a:schemeClr>
                </a:solidFill>
              </a:defRPr>
            </a:lvl3pPr>
            <a:lvl4pPr>
              <a:defRPr sz="1800" b="1">
                <a:solidFill>
                  <a:schemeClr val="accent2">
                    <a:lumMod val="75000"/>
                  </a:schemeClr>
                </a:solidFill>
              </a:defRPr>
            </a:lvl4pPr>
            <a:lvl5pPr>
              <a:defRPr sz="1800" b="1">
                <a:solidFill>
                  <a:schemeClr val="accent2">
                    <a:lumMod val="7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E88499C-8EDE-4097-BE99-DCD75ED5A269}" type="datetime1">
              <a:rPr lang="en-ID" smtClean="0"/>
              <a:t>09/11/2017</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a:xfrm>
            <a:off x="7086600" y="6484656"/>
            <a:ext cx="2057400" cy="365125"/>
          </a:xfrm>
        </p:spPr>
        <p:txBody>
          <a:bodyPr/>
          <a:lstStyle/>
          <a:p>
            <a:fld id="{DB2928E3-7018-43E4-8A0B-61B3446FFDEC}" type="slidenum">
              <a:rPr lang="en-ID" smtClean="0"/>
              <a:t>‹#›</a:t>
            </a:fld>
            <a:endParaRPr lang="en-ID"/>
          </a:p>
        </p:txBody>
      </p:sp>
      <p:sp>
        <p:nvSpPr>
          <p:cNvPr id="7" name="Oval 6"/>
          <p:cNvSpPr/>
          <p:nvPr userDrawn="1"/>
        </p:nvSpPr>
        <p:spPr>
          <a:xfrm>
            <a:off x="157778" y="185737"/>
            <a:ext cx="591671" cy="591671"/>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800" b="1" dirty="0">
              <a:latin typeface="Imprint MT Shadow" panose="04020605060303030202" pitchFamily="82" charset="0"/>
            </a:endParaRPr>
          </a:p>
        </p:txBody>
      </p:sp>
      <p:sp>
        <p:nvSpPr>
          <p:cNvPr id="14" name="Text Placeholder 13"/>
          <p:cNvSpPr>
            <a:spLocks noGrp="1"/>
          </p:cNvSpPr>
          <p:nvPr>
            <p:ph type="body" sz="quarter" idx="13"/>
          </p:nvPr>
        </p:nvSpPr>
        <p:spPr>
          <a:xfrm>
            <a:off x="171450" y="185737"/>
            <a:ext cx="577999" cy="591671"/>
          </a:xfrm>
        </p:spPr>
        <p:txBody>
          <a:bodyPr>
            <a:noAutofit/>
          </a:bodyPr>
          <a:lstStyle>
            <a:lvl1pPr algn="ctr">
              <a:defRPr sz="2800">
                <a:solidFill>
                  <a:schemeClr val="bg1"/>
                </a:solidFill>
                <a:latin typeface="Imprint MT Shadow" panose="04020605060303030202" pitchFamily="82" charset="0"/>
              </a:defRPr>
            </a:lvl1pPr>
            <a:lvl2pPr algn="ctr">
              <a:defRPr sz="2800">
                <a:solidFill>
                  <a:schemeClr val="bg1"/>
                </a:solidFill>
                <a:latin typeface="Imprint MT Shadow" panose="04020605060303030202" pitchFamily="82" charset="0"/>
              </a:defRPr>
            </a:lvl2pPr>
            <a:lvl3pPr algn="ctr">
              <a:defRPr sz="2800">
                <a:solidFill>
                  <a:schemeClr val="bg1"/>
                </a:solidFill>
                <a:latin typeface="Imprint MT Shadow" panose="04020605060303030202" pitchFamily="82" charset="0"/>
              </a:defRPr>
            </a:lvl3pPr>
            <a:lvl4pPr algn="ctr">
              <a:defRPr sz="2800">
                <a:solidFill>
                  <a:schemeClr val="bg1"/>
                </a:solidFill>
                <a:latin typeface="Imprint MT Shadow" panose="04020605060303030202" pitchFamily="82" charset="0"/>
              </a:defRPr>
            </a:lvl4pPr>
            <a:lvl5pPr algn="ctr">
              <a:defRPr sz="2800">
                <a:solidFill>
                  <a:schemeClr val="bg1"/>
                </a:solidFill>
                <a:latin typeface="Imprint MT Shadow" panose="04020605060303030202" pitchFamily="82"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extLst>
      <p:ext uri="{BB962C8B-B14F-4D97-AF65-F5344CB8AC3E}">
        <p14:creationId xmlns:p14="http://schemas.microsoft.com/office/powerpoint/2010/main" val="511080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F4905FB-73E6-4223-97ED-B6536A47E7B4}" type="datetime1">
              <a:rPr lang="en-ID" smtClean="0"/>
              <a:t>09/11/2017</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1306188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EDD41A-809C-41F4-96D6-972793AA29F3}" type="datetime1">
              <a:rPr lang="en-ID" smtClean="0"/>
              <a:t>09/11/2017</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2778339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0F6D1-5EBC-4D20-92D8-8E890A314739}" type="datetime1">
              <a:rPr lang="en-ID" smtClean="0"/>
              <a:t>09/11/2017</a:t>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857997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08A1DD8-1596-4706-83E7-547EB71BA956}" type="datetime1">
              <a:rPr lang="en-ID" smtClean="0"/>
              <a:t>09/11/2017</a:t>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3716650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D1080B-4B53-459A-B462-966957998508}" type="datetime1">
              <a:rPr lang="en-ID" smtClean="0"/>
              <a:t>09/11/2017</a:t>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3761416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B6EC10-4CC3-4B7E-B5C2-22DAA1D614E3}" type="datetime1">
              <a:rPr lang="en-ID" smtClean="0"/>
              <a:t>09/11/2017</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272007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598CDA1-EFA3-45AF-908A-A1EEBDF1D232}" type="datetime1">
              <a:rPr lang="en-ID" smtClean="0"/>
              <a:t>09/11/2017</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789192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CE34A3-EACA-49F9-89BE-B1717190A1A5}" type="datetime1">
              <a:rPr lang="en-ID" smtClean="0"/>
              <a:t>09/11/2017</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1452299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F8B823-518F-4FF1-A3F4-17DF102A88EC}" type="datetime1">
              <a:rPr lang="en-ID" smtClean="0"/>
              <a:t>09/11/2017</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DB2928E3-7018-43E4-8A0B-61B3446FFDEC}" type="slidenum">
              <a:rPr lang="en-ID" smtClean="0"/>
              <a:t>‹#›</a:t>
            </a:fld>
            <a:endParaRPr lang="en-ID"/>
          </a:p>
        </p:txBody>
      </p:sp>
    </p:spTree>
    <p:extLst>
      <p:ext uri="{BB962C8B-B14F-4D97-AF65-F5344CB8AC3E}">
        <p14:creationId xmlns:p14="http://schemas.microsoft.com/office/powerpoint/2010/main" val="303250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p:cNvSpPr/>
          <p:nvPr userDrawn="1"/>
        </p:nvSpPr>
        <p:spPr>
          <a:xfrm>
            <a:off x="0" y="0"/>
            <a:ext cx="9144000" cy="980728"/>
          </a:xfrm>
          <a:prstGeom prst="rect">
            <a:avLst/>
          </a:prstGeom>
          <a:solidFill>
            <a:srgbClr val="009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4000" b="1" dirty="0">
              <a:solidFill>
                <a:schemeClr val="bg1">
                  <a:lumMod val="95000"/>
                </a:schemeClr>
              </a:solidFill>
            </a:endParaRPr>
          </a:p>
        </p:txBody>
      </p:sp>
      <p:sp>
        <p:nvSpPr>
          <p:cNvPr id="2" name="Title 1"/>
          <p:cNvSpPr>
            <a:spLocks noGrp="1"/>
          </p:cNvSpPr>
          <p:nvPr>
            <p:ph type="title"/>
          </p:nvPr>
        </p:nvSpPr>
        <p:spPr>
          <a:xfrm>
            <a:off x="0" y="0"/>
            <a:ext cx="9144000" cy="980728"/>
          </a:xfrm>
        </p:spPr>
        <p:txBody>
          <a:bodyPr/>
          <a:lstStyle>
            <a:lvl1pPr>
              <a:defRPr sz="4000" b="1">
                <a:solidFill>
                  <a:schemeClr val="bg1"/>
                </a:solidFill>
              </a:defRPr>
            </a:lvl1pPr>
          </a:lstStyle>
          <a:p>
            <a:r>
              <a:rPr lang="en-US" dirty="0" smtClean="0"/>
              <a:t>Click to edit Master title style</a:t>
            </a:r>
            <a:endParaRPr lang="id-ID" dirty="0"/>
          </a:p>
        </p:txBody>
      </p:sp>
      <p:sp>
        <p:nvSpPr>
          <p:cNvPr id="4" name="Date Placeholder 3"/>
          <p:cNvSpPr>
            <a:spLocks noGrp="1"/>
          </p:cNvSpPr>
          <p:nvPr>
            <p:ph type="dt" sz="half" idx="10"/>
          </p:nvPr>
        </p:nvSpPr>
        <p:spPr/>
        <p:txBody>
          <a:bodyPr/>
          <a:lstStyle/>
          <a:p>
            <a:fld id="{90B40B89-E656-472C-AE1A-3B098BFB7E59}" type="datetime1">
              <a:rPr lang="en-ID" smtClean="0"/>
              <a:t>09/11/2017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7010400" y="6492875"/>
            <a:ext cx="2133600" cy="365125"/>
          </a:xfrm>
        </p:spPr>
        <p:txBody>
          <a:bodyPr/>
          <a:lstStyle/>
          <a:p>
            <a:fld id="{B17C7355-C25E-4809-889E-BFCAEC852B00}" type="slidenum">
              <a:rPr lang="id-ID" smtClean="0"/>
              <a:t>‹#›</a:t>
            </a:fld>
            <a:endParaRPr lang="id-ID"/>
          </a:p>
        </p:txBody>
      </p:sp>
    </p:spTree>
    <p:extLst>
      <p:ext uri="{BB962C8B-B14F-4D97-AF65-F5344CB8AC3E}">
        <p14:creationId xmlns:p14="http://schemas.microsoft.com/office/powerpoint/2010/main" val="3238869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7" name="Rectangle 6"/>
          <p:cNvSpPr/>
          <p:nvPr userDrawn="1"/>
        </p:nvSpPr>
        <p:spPr>
          <a:xfrm>
            <a:off x="0" y="0"/>
            <a:ext cx="9144000" cy="980728"/>
          </a:xfrm>
          <a:prstGeom prst="rect">
            <a:avLst/>
          </a:prstGeom>
          <a:solidFill>
            <a:srgbClr val="009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4000" b="1" dirty="0">
              <a:solidFill>
                <a:schemeClr val="bg1">
                  <a:lumMod val="95000"/>
                </a:schemeClr>
              </a:solidFill>
            </a:endParaRPr>
          </a:p>
        </p:txBody>
      </p:sp>
      <p:sp>
        <p:nvSpPr>
          <p:cNvPr id="2" name="Title 1"/>
          <p:cNvSpPr>
            <a:spLocks noGrp="1"/>
          </p:cNvSpPr>
          <p:nvPr>
            <p:ph type="title"/>
          </p:nvPr>
        </p:nvSpPr>
        <p:spPr>
          <a:xfrm>
            <a:off x="0" y="0"/>
            <a:ext cx="9144000" cy="980728"/>
          </a:xfrm>
        </p:spPr>
        <p:txBody>
          <a:bodyPr/>
          <a:lstStyle>
            <a:lvl1pPr>
              <a:defRPr sz="4000" b="1">
                <a:solidFill>
                  <a:schemeClr val="bg1"/>
                </a:solidFill>
              </a:defRPr>
            </a:lvl1pPr>
          </a:lstStyle>
          <a:p>
            <a:r>
              <a:rPr lang="en-US" dirty="0" smtClean="0"/>
              <a:t>Click to edit Master title style</a:t>
            </a:r>
            <a:endParaRPr lang="id-ID" dirty="0"/>
          </a:p>
        </p:txBody>
      </p:sp>
      <p:sp>
        <p:nvSpPr>
          <p:cNvPr id="4" name="Date Placeholder 3"/>
          <p:cNvSpPr>
            <a:spLocks noGrp="1"/>
          </p:cNvSpPr>
          <p:nvPr>
            <p:ph type="dt" sz="half" idx="10"/>
          </p:nvPr>
        </p:nvSpPr>
        <p:spPr/>
        <p:txBody>
          <a:bodyPr/>
          <a:lstStyle/>
          <a:p>
            <a:fld id="{9DD0BA95-BE50-43AF-B153-C1975669C25A}" type="datetime1">
              <a:rPr lang="id-ID" smtClean="0"/>
              <a:t>09/11/2017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7010400" y="6492875"/>
            <a:ext cx="2133600" cy="365125"/>
          </a:xfrm>
        </p:spPr>
        <p:txBody>
          <a:bodyPr/>
          <a:lstStyle/>
          <a:p>
            <a:fld id="{B17C7355-C25E-4809-889E-BFCAEC852B00}" type="slidenum">
              <a:rPr lang="id-ID" smtClean="0"/>
              <a:t>‹#›</a:t>
            </a:fld>
            <a:endParaRPr lang="id-ID"/>
          </a:p>
        </p:txBody>
      </p:sp>
    </p:spTree>
    <p:extLst>
      <p:ext uri="{BB962C8B-B14F-4D97-AF65-F5344CB8AC3E}">
        <p14:creationId xmlns:p14="http://schemas.microsoft.com/office/powerpoint/2010/main" val="126789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D19015-0EF1-4423-B26A-3A399B547F31}" type="datetime1">
              <a:rPr lang="en-ID" smtClean="0"/>
              <a:t>09/11/2017</a:t>
            </a:fld>
            <a:endParaRPr lang="en-ID"/>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928E3-7018-43E4-8A0B-61B3446FFDEC}" type="slidenum">
              <a:rPr lang="en-ID" smtClean="0"/>
              <a:t>‹#›</a:t>
            </a:fld>
            <a:endParaRPr lang="en-ID"/>
          </a:p>
        </p:txBody>
      </p:sp>
    </p:spTree>
    <p:extLst>
      <p:ext uri="{BB962C8B-B14F-4D97-AF65-F5344CB8AC3E}">
        <p14:creationId xmlns:p14="http://schemas.microsoft.com/office/powerpoint/2010/main" val="406263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5"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3" Type="http://schemas.openxmlformats.org/officeDocument/2006/relationships/image" Target="../media/image7.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5.sv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615475"/>
            <a:ext cx="9144000" cy="2362200"/>
          </a:xfrm>
          <a:prstGeom prst="rect">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Title 1"/>
          <p:cNvSpPr>
            <a:spLocks noGrp="1"/>
          </p:cNvSpPr>
          <p:nvPr>
            <p:ph type="ctrTitle"/>
          </p:nvPr>
        </p:nvSpPr>
        <p:spPr>
          <a:xfrm>
            <a:off x="702733" y="2615474"/>
            <a:ext cx="7772400" cy="2362201"/>
          </a:xfrm>
        </p:spPr>
        <p:txBody>
          <a:bodyPr tIns="0" bIns="0" anchor="ctr" anchorCtr="0">
            <a:normAutofit/>
          </a:bodyPr>
          <a:lstStyle/>
          <a:p>
            <a:r>
              <a:rPr lang="en-US" sz="4900" dirty="0" smtClean="0"/>
              <a:t>KEBIJAKAN PELAKSANAAN </a:t>
            </a:r>
            <a:r>
              <a:rPr lang="en-US" dirty="0" smtClean="0"/>
              <a:t/>
            </a:r>
            <a:br>
              <a:rPr lang="en-US" dirty="0" smtClean="0"/>
            </a:br>
            <a:r>
              <a:rPr lang="en-US" b="1" dirty="0" smtClean="0">
                <a:solidFill>
                  <a:schemeClr val="accent2">
                    <a:lumMod val="75000"/>
                  </a:schemeClr>
                </a:solidFill>
              </a:rPr>
              <a:t>REFORMASI BIROKRASI </a:t>
            </a:r>
            <a:r>
              <a:rPr lang="en-US" sz="4900" dirty="0" smtClean="0"/>
              <a:t>KEMENDIKBUD</a:t>
            </a:r>
            <a:endParaRPr lang="en-US" sz="4900" dirty="0"/>
          </a:p>
        </p:txBody>
      </p:sp>
      <p:pic>
        <p:nvPicPr>
          <p:cNvPr id="6" name="Picture 5" descr="Logo.png"/>
          <p:cNvPicPr>
            <a:picLocks noChangeAspect="1"/>
          </p:cNvPicPr>
          <p:nvPr/>
        </p:nvPicPr>
        <p:blipFill>
          <a:blip r:embed="rId2" cstate="print"/>
          <a:stretch>
            <a:fillRect/>
          </a:stretch>
        </p:blipFill>
        <p:spPr>
          <a:xfrm>
            <a:off x="3796938" y="1066269"/>
            <a:ext cx="1235176" cy="1270531"/>
          </a:xfrm>
          <a:prstGeom prst="rect">
            <a:avLst/>
          </a:prstGeom>
        </p:spPr>
      </p:pic>
      <p:sp>
        <p:nvSpPr>
          <p:cNvPr id="7" name="Slide Number Placeholder 6"/>
          <p:cNvSpPr>
            <a:spLocks noGrp="1"/>
          </p:cNvSpPr>
          <p:nvPr>
            <p:ph type="sldNum" sz="quarter" idx="12"/>
          </p:nvPr>
        </p:nvSpPr>
        <p:spPr/>
        <p:txBody>
          <a:bodyPr/>
          <a:lstStyle/>
          <a:p>
            <a:fld id="{DB2928E3-7018-43E4-8A0B-61B3446FFDEC}" type="slidenum">
              <a:rPr lang="en-ID" smtClean="0"/>
              <a:t>1</a:t>
            </a:fld>
            <a:endParaRPr lang="en-ID"/>
          </a:p>
        </p:txBody>
      </p:sp>
    </p:spTree>
    <p:extLst>
      <p:ext uri="{BB962C8B-B14F-4D97-AF65-F5344CB8AC3E}">
        <p14:creationId xmlns:p14="http://schemas.microsoft.com/office/powerpoint/2010/main" val="12719981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107510" y="1568569"/>
            <a:ext cx="4965189" cy="4124926"/>
          </a:xfrm>
          <a:prstGeom prst="rect">
            <a:avLst/>
          </a:prstGeom>
        </p:spPr>
      </p:pic>
      <p:grpSp>
        <p:nvGrpSpPr>
          <p:cNvPr id="31" name="Group 30"/>
          <p:cNvGrpSpPr/>
          <p:nvPr/>
        </p:nvGrpSpPr>
        <p:grpSpPr>
          <a:xfrm>
            <a:off x="5196170" y="1978449"/>
            <a:ext cx="3599062" cy="904234"/>
            <a:chOff x="5221735" y="1659516"/>
            <a:chExt cx="3322210" cy="753529"/>
          </a:xfrm>
        </p:grpSpPr>
        <p:sp>
          <p:nvSpPr>
            <p:cNvPr id="26" name="TextBox 25"/>
            <p:cNvSpPr txBox="1"/>
            <p:nvPr/>
          </p:nvSpPr>
          <p:spPr>
            <a:xfrm>
              <a:off x="5221735" y="1925732"/>
              <a:ext cx="3322210" cy="487313"/>
            </a:xfrm>
            <a:prstGeom prst="rect">
              <a:avLst/>
            </a:prstGeom>
            <a:noFill/>
          </p:spPr>
          <p:txBody>
            <a:bodyPr wrap="none" rtlCol="0">
              <a:spAutoFit/>
            </a:bodyPr>
            <a:lstStyle/>
            <a:p>
              <a:r>
                <a:rPr lang="en-US" sz="3200" b="1" noProof="1">
                  <a:solidFill>
                    <a:srgbClr val="3382CE"/>
                  </a:solidFill>
                  <a:latin typeface="Avenir Next" charset="0"/>
                  <a:ea typeface="Avenir Next" charset="0"/>
                  <a:cs typeface="Avenir Next" charset="0"/>
                </a:rPr>
                <a:t>39,8 </a:t>
              </a:r>
              <a:r>
                <a:rPr lang="id-ID" sz="3200" b="1" noProof="1">
                  <a:solidFill>
                    <a:srgbClr val="3382CE"/>
                  </a:solidFill>
                  <a:latin typeface="Avenir Next" charset="0"/>
                  <a:ea typeface="Avenir Next" charset="0"/>
                  <a:cs typeface="Avenir Next" charset="0"/>
                </a:rPr>
                <a:t>triliun rupiah</a:t>
              </a:r>
            </a:p>
          </p:txBody>
        </p:sp>
        <p:sp>
          <p:nvSpPr>
            <p:cNvPr id="30" name="TextBox 29"/>
            <p:cNvSpPr txBox="1"/>
            <p:nvPr/>
          </p:nvSpPr>
          <p:spPr>
            <a:xfrm>
              <a:off x="5221735" y="1659516"/>
              <a:ext cx="2253931" cy="307777"/>
            </a:xfrm>
            <a:prstGeom prst="rect">
              <a:avLst/>
            </a:prstGeom>
            <a:noFill/>
          </p:spPr>
          <p:txBody>
            <a:bodyPr wrap="none" rtlCol="0">
              <a:spAutoFit/>
            </a:bodyPr>
            <a:lstStyle/>
            <a:p>
              <a:r>
                <a:rPr lang="id-ID" noProof="1">
                  <a:latin typeface="Avenir Next" charset="0"/>
                  <a:ea typeface="Avenir Next" charset="0"/>
                  <a:cs typeface="Avenir Next" charset="0"/>
                </a:rPr>
                <a:t>Anggaran</a:t>
              </a:r>
              <a:r>
                <a:rPr lang="en-US" noProof="1">
                  <a:latin typeface="Avenir Next" charset="0"/>
                  <a:ea typeface="Avenir Next" charset="0"/>
                  <a:cs typeface="Avenir Next" charset="0"/>
                </a:rPr>
                <a:t> APBN 2017</a:t>
              </a:r>
              <a:endParaRPr lang="id-ID" noProof="1">
                <a:latin typeface="Avenir Next" charset="0"/>
                <a:ea typeface="Avenir Next" charset="0"/>
                <a:cs typeface="Avenir Next" charset="0"/>
              </a:endParaRPr>
            </a:p>
          </p:txBody>
        </p:sp>
      </p:grpSp>
      <p:grpSp>
        <p:nvGrpSpPr>
          <p:cNvPr id="32" name="Group 31"/>
          <p:cNvGrpSpPr/>
          <p:nvPr/>
        </p:nvGrpSpPr>
        <p:grpSpPr>
          <a:xfrm>
            <a:off x="5196169" y="3085502"/>
            <a:ext cx="2688558" cy="904234"/>
            <a:chOff x="5221735" y="1659516"/>
            <a:chExt cx="2481745" cy="753529"/>
          </a:xfrm>
        </p:grpSpPr>
        <p:sp>
          <p:nvSpPr>
            <p:cNvPr id="33" name="TextBox 32"/>
            <p:cNvSpPr txBox="1"/>
            <p:nvPr/>
          </p:nvSpPr>
          <p:spPr>
            <a:xfrm>
              <a:off x="5221736" y="1925732"/>
              <a:ext cx="2481744" cy="487313"/>
            </a:xfrm>
            <a:prstGeom prst="rect">
              <a:avLst/>
            </a:prstGeom>
            <a:noFill/>
          </p:spPr>
          <p:txBody>
            <a:bodyPr wrap="none" rtlCol="0">
              <a:spAutoFit/>
            </a:bodyPr>
            <a:lstStyle/>
            <a:p>
              <a:r>
                <a:rPr lang="id-ID" sz="3200" b="1" noProof="1" smtClean="0">
                  <a:solidFill>
                    <a:srgbClr val="3382CE"/>
                  </a:solidFill>
                  <a:latin typeface="Avenir Next" charset="0"/>
                  <a:ea typeface="Avenir Next" charset="0"/>
                  <a:cs typeface="Avenir Next" charset="0"/>
                </a:rPr>
                <a:t>16.</a:t>
              </a:r>
              <a:r>
                <a:rPr lang="en-US" sz="3200" b="1" noProof="1" smtClean="0">
                  <a:solidFill>
                    <a:srgbClr val="3382CE"/>
                  </a:solidFill>
                  <a:latin typeface="Avenir Next" charset="0"/>
                  <a:ea typeface="Avenir Next" charset="0"/>
                  <a:cs typeface="Avenir Next" charset="0"/>
                </a:rPr>
                <a:t>157</a:t>
              </a:r>
              <a:r>
                <a:rPr lang="id-ID" sz="3200" b="1" noProof="1" smtClean="0">
                  <a:solidFill>
                    <a:srgbClr val="3382CE"/>
                  </a:solidFill>
                  <a:latin typeface="Avenir Next" charset="0"/>
                  <a:ea typeface="Avenir Next" charset="0"/>
                  <a:cs typeface="Avenir Next" charset="0"/>
                </a:rPr>
                <a:t> </a:t>
              </a:r>
              <a:r>
                <a:rPr lang="id-ID" sz="3200" b="1" noProof="1">
                  <a:solidFill>
                    <a:srgbClr val="3382CE"/>
                  </a:solidFill>
                  <a:latin typeface="Avenir Next" charset="0"/>
                  <a:ea typeface="Avenir Next" charset="0"/>
                  <a:cs typeface="Avenir Next" charset="0"/>
                </a:rPr>
                <a:t>orang</a:t>
              </a:r>
            </a:p>
          </p:txBody>
        </p:sp>
        <p:sp>
          <p:nvSpPr>
            <p:cNvPr id="34" name="TextBox 33"/>
            <p:cNvSpPr txBox="1"/>
            <p:nvPr/>
          </p:nvSpPr>
          <p:spPr>
            <a:xfrm>
              <a:off x="5221735" y="1659516"/>
              <a:ext cx="987253" cy="307777"/>
            </a:xfrm>
            <a:prstGeom prst="rect">
              <a:avLst/>
            </a:prstGeom>
            <a:noFill/>
          </p:spPr>
          <p:txBody>
            <a:bodyPr wrap="none" rtlCol="0">
              <a:spAutoFit/>
            </a:bodyPr>
            <a:lstStyle/>
            <a:p>
              <a:r>
                <a:rPr lang="id-ID" noProof="1">
                  <a:latin typeface="Avenir Next" charset="0"/>
                  <a:ea typeface="Avenir Next" charset="0"/>
                  <a:cs typeface="Avenir Next" charset="0"/>
                </a:rPr>
                <a:t>Pegawai</a:t>
              </a:r>
            </a:p>
          </p:txBody>
        </p:sp>
      </p:grpSp>
      <p:grpSp>
        <p:nvGrpSpPr>
          <p:cNvPr id="35" name="Group 34"/>
          <p:cNvGrpSpPr/>
          <p:nvPr/>
        </p:nvGrpSpPr>
        <p:grpSpPr>
          <a:xfrm>
            <a:off x="5196173" y="4192563"/>
            <a:ext cx="3768315" cy="1396677"/>
            <a:chOff x="5221735" y="1659516"/>
            <a:chExt cx="3638866" cy="1163898"/>
          </a:xfrm>
        </p:grpSpPr>
        <p:sp>
          <p:nvSpPr>
            <p:cNvPr id="36" name="TextBox 35"/>
            <p:cNvSpPr txBox="1"/>
            <p:nvPr/>
          </p:nvSpPr>
          <p:spPr>
            <a:xfrm>
              <a:off x="5221735" y="1925732"/>
              <a:ext cx="3638866" cy="897682"/>
            </a:xfrm>
            <a:prstGeom prst="rect">
              <a:avLst/>
            </a:prstGeom>
            <a:noFill/>
          </p:spPr>
          <p:txBody>
            <a:bodyPr wrap="none" rtlCol="0">
              <a:spAutoFit/>
            </a:bodyPr>
            <a:lstStyle/>
            <a:p>
              <a:r>
                <a:rPr lang="id-ID" sz="3200" b="1" noProof="1">
                  <a:solidFill>
                    <a:srgbClr val="3382CE"/>
                  </a:solidFill>
                  <a:latin typeface="Avenir Next" charset="0"/>
                  <a:ea typeface="Avenir Next" charset="0"/>
                  <a:cs typeface="Avenir Next" charset="0"/>
                </a:rPr>
                <a:t>guru, murid, ortu,</a:t>
              </a:r>
              <a:br>
                <a:rPr lang="id-ID" sz="3200" b="1" noProof="1">
                  <a:solidFill>
                    <a:srgbClr val="3382CE"/>
                  </a:solidFill>
                  <a:latin typeface="Avenir Next" charset="0"/>
                  <a:ea typeface="Avenir Next" charset="0"/>
                  <a:cs typeface="Avenir Next" charset="0"/>
                </a:rPr>
              </a:br>
              <a:r>
                <a:rPr lang="id-ID" sz="3200" b="1" noProof="1">
                  <a:solidFill>
                    <a:srgbClr val="3382CE"/>
                  </a:solidFill>
                  <a:latin typeface="Avenir Next" charset="0"/>
                  <a:ea typeface="Avenir Next" charset="0"/>
                  <a:cs typeface="Avenir Next" charset="0"/>
                </a:rPr>
                <a:t>LSM, pemerhati, dll</a:t>
              </a:r>
            </a:p>
          </p:txBody>
        </p:sp>
        <p:sp>
          <p:nvSpPr>
            <p:cNvPr id="37" name="TextBox 36"/>
            <p:cNvSpPr txBox="1"/>
            <p:nvPr/>
          </p:nvSpPr>
          <p:spPr>
            <a:xfrm>
              <a:off x="5221735" y="1659516"/>
              <a:ext cx="2549811" cy="307777"/>
            </a:xfrm>
            <a:prstGeom prst="rect">
              <a:avLst/>
            </a:prstGeom>
            <a:noFill/>
          </p:spPr>
          <p:txBody>
            <a:bodyPr wrap="none" rtlCol="0">
              <a:spAutoFit/>
            </a:bodyPr>
            <a:lstStyle/>
            <a:p>
              <a:r>
                <a:rPr lang="id-ID" noProof="1">
                  <a:latin typeface="Avenir Next" charset="0"/>
                  <a:ea typeface="Avenir Next" charset="0"/>
                  <a:cs typeface="Avenir Next" charset="0"/>
                </a:rPr>
                <a:t>Pihak Penerima Layanan</a:t>
              </a:r>
            </a:p>
          </p:txBody>
        </p:sp>
      </p:grpSp>
      <p:sp>
        <p:nvSpPr>
          <p:cNvPr id="2" name="Title 1"/>
          <p:cNvSpPr>
            <a:spLocks noGrp="1"/>
          </p:cNvSpPr>
          <p:nvPr>
            <p:ph type="title"/>
          </p:nvPr>
        </p:nvSpPr>
        <p:spPr>
          <a:xfrm>
            <a:off x="247027" y="359433"/>
            <a:ext cx="8830235" cy="591671"/>
          </a:xfrm>
        </p:spPr>
        <p:txBody>
          <a:bodyPr>
            <a:noAutofit/>
          </a:bodyPr>
          <a:lstStyle/>
          <a:p>
            <a:r>
              <a:rPr lang="en-US" sz="4000" dirty="0" smtClean="0"/>
              <a:t>ANGGARAN YANG DIKELOLA</a:t>
            </a:r>
            <a:endParaRPr lang="en-US" sz="4000" dirty="0"/>
          </a:p>
        </p:txBody>
      </p:sp>
      <p:sp>
        <p:nvSpPr>
          <p:cNvPr id="3" name="Slide Number Placeholder 2"/>
          <p:cNvSpPr>
            <a:spLocks noGrp="1"/>
          </p:cNvSpPr>
          <p:nvPr>
            <p:ph type="sldNum" sz="quarter" idx="12"/>
          </p:nvPr>
        </p:nvSpPr>
        <p:spPr/>
        <p:txBody>
          <a:bodyPr/>
          <a:lstStyle/>
          <a:p>
            <a:fld id="{B17C7355-C25E-4809-889E-BFCAEC852B00}" type="slidenum">
              <a:rPr lang="id-ID" smtClean="0"/>
              <a:t>2</a:t>
            </a:fld>
            <a:endParaRPr lang="id-ID"/>
          </a:p>
        </p:txBody>
      </p:sp>
    </p:spTree>
    <p:extLst>
      <p:ext uri="{BB962C8B-B14F-4D97-AF65-F5344CB8AC3E}">
        <p14:creationId xmlns:p14="http://schemas.microsoft.com/office/powerpoint/2010/main" val="8706890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98500" y="5003800"/>
            <a:ext cx="7000875" cy="1492250"/>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 name="Rectangle 1"/>
          <p:cNvSpPr/>
          <p:nvPr/>
        </p:nvSpPr>
        <p:spPr>
          <a:xfrm>
            <a:off x="6457950" y="898525"/>
            <a:ext cx="2414588" cy="828675"/>
          </a:xfrm>
          <a:prstGeom prst="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a:p>
        </p:txBody>
      </p:sp>
      <p:sp>
        <p:nvSpPr>
          <p:cNvPr id="6" name="Title 11"/>
          <p:cNvSpPr txBox="1">
            <a:spLocks/>
          </p:cNvSpPr>
          <p:nvPr/>
        </p:nvSpPr>
        <p:spPr>
          <a:xfrm>
            <a:off x="20351" y="-134483"/>
            <a:ext cx="9144000" cy="627063"/>
          </a:xfrm>
          <a:prstGeom prst="rect">
            <a:avLst/>
          </a:prstGeom>
        </p:spPr>
        <p:txBody>
          <a:bodyPr/>
          <a:lstStyle/>
          <a:p>
            <a:pPr algn="ctr">
              <a:defRPr/>
            </a:pPr>
            <a:endParaRPr lang="id-ID" sz="3600" b="1" dirty="0">
              <a:solidFill>
                <a:schemeClr val="tx2">
                  <a:lumMod val="60000"/>
                  <a:lumOff val="40000"/>
                </a:schemeClr>
              </a:solidFill>
              <a:latin typeface="+mj-lt"/>
              <a:ea typeface="+mj-ea"/>
              <a:cs typeface="+mj-cs"/>
            </a:endParaRPr>
          </a:p>
        </p:txBody>
      </p:sp>
      <p:sp>
        <p:nvSpPr>
          <p:cNvPr id="4" name="Title 3"/>
          <p:cNvSpPr>
            <a:spLocks noGrp="1"/>
          </p:cNvSpPr>
          <p:nvPr>
            <p:ph type="title"/>
          </p:nvPr>
        </p:nvSpPr>
        <p:spPr/>
        <p:txBody>
          <a:bodyPr>
            <a:normAutofit fontScale="90000"/>
          </a:bodyPr>
          <a:lstStyle/>
          <a:p>
            <a:r>
              <a:rPr lang="en-US" dirty="0" err="1" smtClean="0"/>
              <a:t>Postur</a:t>
            </a:r>
            <a:r>
              <a:rPr lang="en-US" dirty="0" smtClean="0"/>
              <a:t> </a:t>
            </a:r>
            <a:r>
              <a:rPr lang="en-US" dirty="0" err="1" smtClean="0"/>
              <a:t>Anggaran</a:t>
            </a:r>
            <a:r>
              <a:rPr lang="en-US" dirty="0" smtClean="0"/>
              <a:t> </a:t>
            </a:r>
            <a:r>
              <a:rPr lang="en-US" dirty="0" err="1" smtClean="0"/>
              <a:t>Fungsi</a:t>
            </a:r>
            <a:r>
              <a:rPr lang="en-US" dirty="0" smtClean="0"/>
              <a:t> </a:t>
            </a:r>
            <a:r>
              <a:rPr lang="en-US" dirty="0" err="1" smtClean="0"/>
              <a:t>Pendidikan</a:t>
            </a:r>
            <a:r>
              <a:rPr lang="en-US" dirty="0" smtClean="0"/>
              <a:t> </a:t>
            </a:r>
            <a:r>
              <a:rPr lang="en-US" dirty="0" err="1" smtClean="0"/>
              <a:t>tahun</a:t>
            </a:r>
            <a:r>
              <a:rPr lang="en-US" dirty="0" smtClean="0"/>
              <a:t> 2017</a:t>
            </a:r>
            <a:endParaRPr lang="en-US" dirty="0"/>
          </a:p>
        </p:txBody>
      </p:sp>
      <p:sp>
        <p:nvSpPr>
          <p:cNvPr id="21510"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7141A11-410D-4ABD-A7D0-2AC0868DBD7E}" type="slidenum">
              <a:rPr lang="en-AU" altLang="en-US">
                <a:solidFill>
                  <a:srgbClr val="898989"/>
                </a:solidFill>
              </a:rPr>
              <a:pPr/>
              <a:t>3</a:t>
            </a:fld>
            <a:endParaRPr lang="en-AU" altLang="en-US">
              <a:solidFill>
                <a:srgbClr val="898989"/>
              </a:solidFill>
            </a:endParaRPr>
          </a:p>
        </p:txBody>
      </p:sp>
      <p:pic>
        <p:nvPicPr>
          <p:cNvPr id="21515"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088" y="927100"/>
            <a:ext cx="8843962" cy="397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4" name="TextBox 11"/>
          <p:cNvSpPr txBox="1">
            <a:spLocks noChangeArrowheads="1"/>
          </p:cNvSpPr>
          <p:nvPr/>
        </p:nvSpPr>
        <p:spPr bwMode="auto">
          <a:xfrm>
            <a:off x="715963" y="5062538"/>
            <a:ext cx="2241550" cy="1292225"/>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1300" dirty="0" err="1" smtClean="0">
                <a:latin typeface="+mj-lt"/>
              </a:rPr>
              <a:t>Kementerian</a:t>
            </a:r>
            <a:r>
              <a:rPr lang="en-US" altLang="en-US" sz="1300" dirty="0" smtClean="0">
                <a:latin typeface="+mj-lt"/>
              </a:rPr>
              <a:t> </a:t>
            </a:r>
            <a:r>
              <a:rPr lang="en-US" altLang="en-US" sz="1300" dirty="0" err="1" smtClean="0">
                <a:latin typeface="+mj-lt"/>
              </a:rPr>
              <a:t>Ketenagakerjaan</a:t>
            </a:r>
            <a:endParaRPr lang="en-US" altLang="en-US" sz="1300" dirty="0" smtClean="0">
              <a:latin typeface="+mj-lt"/>
            </a:endParaRPr>
          </a:p>
          <a:p>
            <a:pPr>
              <a:defRPr/>
            </a:pPr>
            <a:r>
              <a:rPr lang="en-US" altLang="en-US" sz="1300" dirty="0" err="1" smtClean="0">
                <a:latin typeface="+mj-lt"/>
              </a:rPr>
              <a:t>Kementerian</a:t>
            </a:r>
            <a:r>
              <a:rPr lang="en-US" altLang="en-US" sz="1300" dirty="0" smtClean="0">
                <a:latin typeface="+mj-lt"/>
              </a:rPr>
              <a:t> KUKM</a:t>
            </a:r>
          </a:p>
          <a:p>
            <a:pPr>
              <a:defRPr/>
            </a:pPr>
            <a:r>
              <a:rPr lang="en-US" altLang="en-US" sz="1300" dirty="0" err="1" smtClean="0">
                <a:latin typeface="+mj-lt"/>
              </a:rPr>
              <a:t>Kementerian</a:t>
            </a:r>
            <a:r>
              <a:rPr lang="en-US" altLang="en-US" sz="1300" dirty="0" smtClean="0">
                <a:latin typeface="+mj-lt"/>
              </a:rPr>
              <a:t> </a:t>
            </a:r>
            <a:r>
              <a:rPr lang="en-US" altLang="en-US" sz="1300" dirty="0" err="1" smtClean="0">
                <a:latin typeface="+mj-lt"/>
              </a:rPr>
              <a:t>Kominfo</a:t>
            </a:r>
            <a:endParaRPr lang="en-US" altLang="en-US" sz="1300" dirty="0" smtClean="0">
              <a:latin typeface="+mj-lt"/>
            </a:endParaRPr>
          </a:p>
          <a:p>
            <a:pPr>
              <a:defRPr/>
            </a:pPr>
            <a:r>
              <a:rPr lang="en-US" altLang="en-US" sz="1300" dirty="0" err="1" smtClean="0">
                <a:latin typeface="+mj-lt"/>
              </a:rPr>
              <a:t>Kementerian</a:t>
            </a:r>
            <a:r>
              <a:rPr lang="en-US" altLang="en-US" sz="1300" dirty="0" smtClean="0">
                <a:latin typeface="+mj-lt"/>
              </a:rPr>
              <a:t> </a:t>
            </a:r>
            <a:r>
              <a:rPr lang="en-US" altLang="en-US" sz="1300" dirty="0" err="1" smtClean="0">
                <a:latin typeface="+mj-lt"/>
              </a:rPr>
              <a:t>Desa</a:t>
            </a:r>
            <a:endParaRPr lang="en-US" altLang="en-US" sz="1300" dirty="0" smtClean="0">
              <a:latin typeface="+mj-lt"/>
            </a:endParaRPr>
          </a:p>
          <a:p>
            <a:pPr>
              <a:defRPr/>
            </a:pPr>
            <a:r>
              <a:rPr lang="en-US" altLang="en-US" sz="1300" dirty="0" err="1" smtClean="0">
                <a:latin typeface="+mj-lt"/>
              </a:rPr>
              <a:t>Perpustakaan</a:t>
            </a:r>
            <a:r>
              <a:rPr lang="en-US" altLang="en-US" sz="1300" dirty="0" smtClean="0">
                <a:latin typeface="+mj-lt"/>
              </a:rPr>
              <a:t> </a:t>
            </a:r>
            <a:r>
              <a:rPr lang="en-US" altLang="en-US" sz="1300" dirty="0" err="1" smtClean="0">
                <a:latin typeface="+mj-lt"/>
              </a:rPr>
              <a:t>Nasional</a:t>
            </a:r>
            <a:r>
              <a:rPr lang="en-US" altLang="en-US" sz="1300" dirty="0" smtClean="0">
                <a:latin typeface="+mj-lt"/>
              </a:rPr>
              <a:t> RI</a:t>
            </a:r>
          </a:p>
          <a:p>
            <a:pPr>
              <a:defRPr/>
            </a:pPr>
            <a:endParaRPr lang="en-US" altLang="en-US" sz="1300" dirty="0" smtClean="0">
              <a:latin typeface="+mj-lt"/>
            </a:endParaRPr>
          </a:p>
        </p:txBody>
      </p:sp>
      <p:sp>
        <p:nvSpPr>
          <p:cNvPr id="31755" name="TextBox 12"/>
          <p:cNvSpPr txBox="1">
            <a:spLocks noChangeArrowheads="1"/>
          </p:cNvSpPr>
          <p:nvPr/>
        </p:nvSpPr>
        <p:spPr bwMode="auto">
          <a:xfrm>
            <a:off x="3040063" y="5024438"/>
            <a:ext cx="2333625" cy="1492250"/>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1300" dirty="0" err="1" smtClean="0">
                <a:latin typeface="+mj-lt"/>
              </a:rPr>
              <a:t>Kementerian</a:t>
            </a:r>
            <a:r>
              <a:rPr lang="en-US" altLang="en-US" sz="1300" dirty="0" smtClean="0">
                <a:latin typeface="+mj-lt"/>
              </a:rPr>
              <a:t> </a:t>
            </a:r>
            <a:r>
              <a:rPr lang="en-US" altLang="en-US" sz="1300" dirty="0" err="1" smtClean="0">
                <a:latin typeface="+mj-lt"/>
              </a:rPr>
              <a:t>Pariwisata</a:t>
            </a:r>
            <a:endParaRPr lang="en-US" altLang="en-US" sz="1300" dirty="0" smtClean="0">
              <a:latin typeface="+mj-lt"/>
            </a:endParaRPr>
          </a:p>
          <a:p>
            <a:pPr>
              <a:defRPr/>
            </a:pPr>
            <a:r>
              <a:rPr lang="en-US" altLang="en-US" sz="1300" dirty="0" err="1" smtClean="0">
                <a:latin typeface="+mj-lt"/>
              </a:rPr>
              <a:t>Kementerian</a:t>
            </a:r>
            <a:r>
              <a:rPr lang="en-US" altLang="en-US" sz="1300" dirty="0" smtClean="0">
                <a:latin typeface="+mj-lt"/>
              </a:rPr>
              <a:t> </a:t>
            </a:r>
            <a:r>
              <a:rPr lang="en-US" altLang="en-US" sz="1300" dirty="0" err="1" smtClean="0">
                <a:latin typeface="+mj-lt"/>
              </a:rPr>
              <a:t>Pertahanan</a:t>
            </a:r>
            <a:endParaRPr lang="en-US" altLang="en-US" sz="1300" dirty="0" smtClean="0">
              <a:latin typeface="+mj-lt"/>
            </a:endParaRPr>
          </a:p>
          <a:p>
            <a:pPr>
              <a:defRPr/>
            </a:pPr>
            <a:r>
              <a:rPr lang="en-US" altLang="en-US" sz="1300" dirty="0" err="1" smtClean="0">
                <a:latin typeface="+mj-lt"/>
              </a:rPr>
              <a:t>Kementerian</a:t>
            </a:r>
            <a:r>
              <a:rPr lang="en-US" altLang="en-US" sz="1300" dirty="0" smtClean="0">
                <a:latin typeface="+mj-lt"/>
              </a:rPr>
              <a:t> LHK</a:t>
            </a:r>
          </a:p>
          <a:p>
            <a:pPr>
              <a:defRPr/>
            </a:pPr>
            <a:r>
              <a:rPr lang="en-US" altLang="en-US" sz="1300" dirty="0" err="1" smtClean="0">
                <a:latin typeface="+mj-lt"/>
              </a:rPr>
              <a:t>Kementerian</a:t>
            </a:r>
            <a:r>
              <a:rPr lang="en-US" altLang="en-US" sz="1300" dirty="0" smtClean="0">
                <a:latin typeface="+mj-lt"/>
              </a:rPr>
              <a:t> KKP</a:t>
            </a:r>
            <a:endParaRPr lang="id-ID" altLang="en-US" sz="1300" dirty="0" smtClean="0">
              <a:latin typeface="+mj-lt"/>
            </a:endParaRPr>
          </a:p>
          <a:p>
            <a:pPr>
              <a:defRPr/>
            </a:pPr>
            <a:r>
              <a:rPr lang="en-US" altLang="en-US" sz="1300" dirty="0" err="1">
                <a:latin typeface="+mj-lt"/>
              </a:rPr>
              <a:t>Kementerian</a:t>
            </a:r>
            <a:r>
              <a:rPr lang="en-US" altLang="en-US" sz="1300" dirty="0">
                <a:latin typeface="+mj-lt"/>
              </a:rPr>
              <a:t> </a:t>
            </a:r>
            <a:r>
              <a:rPr lang="en-US" altLang="en-US" sz="1300" dirty="0" err="1">
                <a:latin typeface="+mj-lt"/>
              </a:rPr>
              <a:t>Pertanian</a:t>
            </a:r>
            <a:endParaRPr lang="en-US" altLang="en-US" sz="1300" dirty="0">
              <a:latin typeface="+mj-lt"/>
            </a:endParaRPr>
          </a:p>
          <a:p>
            <a:pPr>
              <a:defRPr/>
            </a:pPr>
            <a:r>
              <a:rPr lang="en-US" altLang="en-US" sz="1300" dirty="0" err="1">
                <a:latin typeface="+mj-lt"/>
              </a:rPr>
              <a:t>Kementerian</a:t>
            </a:r>
            <a:r>
              <a:rPr lang="en-US" altLang="en-US" sz="1300" dirty="0">
                <a:latin typeface="+mj-lt"/>
              </a:rPr>
              <a:t> </a:t>
            </a:r>
            <a:r>
              <a:rPr lang="en-US" altLang="en-US" sz="1300" dirty="0" err="1">
                <a:latin typeface="+mj-lt"/>
              </a:rPr>
              <a:t>Perindustrian</a:t>
            </a:r>
            <a:endParaRPr lang="en-US" altLang="en-US" sz="1300" dirty="0">
              <a:latin typeface="+mj-lt"/>
            </a:endParaRPr>
          </a:p>
          <a:p>
            <a:pPr>
              <a:defRPr/>
            </a:pPr>
            <a:endParaRPr lang="en-US" altLang="en-US" sz="1300" dirty="0" smtClean="0">
              <a:latin typeface="+mj-lt"/>
            </a:endParaRPr>
          </a:p>
        </p:txBody>
      </p:sp>
      <p:sp>
        <p:nvSpPr>
          <p:cNvPr id="31756" name="TextBox 13"/>
          <p:cNvSpPr txBox="1">
            <a:spLocks noChangeArrowheads="1"/>
          </p:cNvSpPr>
          <p:nvPr/>
        </p:nvSpPr>
        <p:spPr bwMode="auto">
          <a:xfrm>
            <a:off x="5264150" y="5062538"/>
            <a:ext cx="2435225" cy="1492250"/>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1300" dirty="0" err="1" smtClean="0">
                <a:latin typeface="+mj-lt"/>
              </a:rPr>
              <a:t>Kementerian</a:t>
            </a:r>
            <a:r>
              <a:rPr lang="en-US" altLang="en-US" sz="1300" dirty="0" smtClean="0">
                <a:latin typeface="+mj-lt"/>
              </a:rPr>
              <a:t> </a:t>
            </a:r>
            <a:r>
              <a:rPr lang="en-US" altLang="en-US" sz="1300" dirty="0" err="1" smtClean="0">
                <a:latin typeface="+mj-lt"/>
              </a:rPr>
              <a:t>Perhubungan</a:t>
            </a:r>
            <a:endParaRPr lang="en-US" altLang="en-US" sz="1300" dirty="0" smtClean="0">
              <a:latin typeface="+mj-lt"/>
            </a:endParaRPr>
          </a:p>
          <a:p>
            <a:pPr>
              <a:defRPr/>
            </a:pPr>
            <a:r>
              <a:rPr lang="en-US" altLang="en-US" sz="1300" dirty="0" err="1" smtClean="0">
                <a:latin typeface="+mj-lt"/>
              </a:rPr>
              <a:t>Kementerian</a:t>
            </a:r>
            <a:r>
              <a:rPr lang="en-US" altLang="en-US" sz="1300" dirty="0" smtClean="0">
                <a:latin typeface="+mj-lt"/>
              </a:rPr>
              <a:t> </a:t>
            </a:r>
            <a:r>
              <a:rPr lang="en-US" altLang="en-US" sz="1300" dirty="0" err="1" smtClean="0">
                <a:latin typeface="+mj-lt"/>
              </a:rPr>
              <a:t>Kesehatan</a:t>
            </a:r>
            <a:endParaRPr lang="en-US" altLang="en-US" sz="1300" dirty="0" smtClean="0">
              <a:latin typeface="+mj-lt"/>
            </a:endParaRPr>
          </a:p>
          <a:p>
            <a:pPr>
              <a:defRPr/>
            </a:pPr>
            <a:r>
              <a:rPr lang="en-US" altLang="en-US" sz="1300" dirty="0" err="1" smtClean="0">
                <a:latin typeface="+mj-lt"/>
              </a:rPr>
              <a:t>Kementerian</a:t>
            </a:r>
            <a:r>
              <a:rPr lang="en-US" altLang="en-US" sz="1300" dirty="0" smtClean="0">
                <a:latin typeface="+mj-lt"/>
              </a:rPr>
              <a:t> </a:t>
            </a:r>
            <a:r>
              <a:rPr lang="en-US" altLang="en-US" sz="1300" dirty="0" err="1" smtClean="0">
                <a:latin typeface="+mj-lt"/>
              </a:rPr>
              <a:t>Keuangan</a:t>
            </a:r>
            <a:endParaRPr lang="en-US" altLang="en-US" sz="1300" dirty="0" smtClean="0">
              <a:latin typeface="+mj-lt"/>
            </a:endParaRPr>
          </a:p>
          <a:p>
            <a:pPr>
              <a:defRPr/>
            </a:pPr>
            <a:r>
              <a:rPr lang="en-US" altLang="en-US" sz="1300" dirty="0" smtClean="0">
                <a:latin typeface="+mj-lt"/>
              </a:rPr>
              <a:t>K</a:t>
            </a:r>
            <a:r>
              <a:rPr lang="id-ID" altLang="en-US" sz="1300" dirty="0" smtClean="0">
                <a:latin typeface="+mj-lt"/>
              </a:rPr>
              <a:t>emenpora</a:t>
            </a:r>
          </a:p>
          <a:p>
            <a:pPr>
              <a:defRPr/>
            </a:pPr>
            <a:r>
              <a:rPr lang="en-US" altLang="en-US" sz="1300" dirty="0" err="1" smtClean="0">
                <a:latin typeface="+mj-lt"/>
              </a:rPr>
              <a:t>Kementerian</a:t>
            </a:r>
            <a:r>
              <a:rPr lang="en-US" altLang="en-US" sz="1300" dirty="0" smtClean="0">
                <a:latin typeface="+mj-lt"/>
              </a:rPr>
              <a:t> </a:t>
            </a:r>
            <a:r>
              <a:rPr lang="en-US" altLang="en-US" sz="1300" dirty="0">
                <a:latin typeface="+mj-lt"/>
              </a:rPr>
              <a:t>ESDM</a:t>
            </a:r>
          </a:p>
          <a:p>
            <a:pPr>
              <a:defRPr/>
            </a:pPr>
            <a:r>
              <a:rPr lang="en-US" altLang="en-US" sz="1300" dirty="0" err="1">
                <a:latin typeface="+mj-lt"/>
              </a:rPr>
              <a:t>Badan</a:t>
            </a:r>
            <a:r>
              <a:rPr lang="en-US" altLang="en-US" sz="1300" dirty="0">
                <a:latin typeface="+mj-lt"/>
              </a:rPr>
              <a:t> </a:t>
            </a:r>
            <a:r>
              <a:rPr lang="en-US" altLang="en-US" sz="1300" dirty="0" err="1">
                <a:latin typeface="+mj-lt"/>
              </a:rPr>
              <a:t>Tenaga</a:t>
            </a:r>
            <a:r>
              <a:rPr lang="en-US" altLang="en-US" sz="1300" dirty="0">
                <a:latin typeface="+mj-lt"/>
              </a:rPr>
              <a:t> </a:t>
            </a:r>
            <a:r>
              <a:rPr lang="en-US" altLang="en-US" sz="1300" dirty="0" err="1">
                <a:latin typeface="+mj-lt"/>
              </a:rPr>
              <a:t>Nuklir</a:t>
            </a:r>
            <a:r>
              <a:rPr lang="en-US" altLang="en-US" sz="1300" dirty="0">
                <a:latin typeface="+mj-lt"/>
              </a:rPr>
              <a:t> </a:t>
            </a:r>
            <a:r>
              <a:rPr lang="en-US" altLang="en-US" sz="1300" dirty="0" err="1">
                <a:latin typeface="+mj-lt"/>
              </a:rPr>
              <a:t>Nasional</a:t>
            </a:r>
            <a:endParaRPr lang="en-US" altLang="en-US" sz="1300" dirty="0">
              <a:latin typeface="+mj-lt"/>
            </a:endParaRPr>
          </a:p>
          <a:p>
            <a:pPr>
              <a:defRPr/>
            </a:pPr>
            <a:endParaRPr lang="en-US" altLang="en-US" sz="1300" dirty="0" smtClean="0">
              <a:latin typeface="+mj-lt"/>
            </a:endParaRPr>
          </a:p>
        </p:txBody>
      </p:sp>
      <p:cxnSp>
        <p:nvCxnSpPr>
          <p:cNvPr id="7" name="Straight Arrow Connector 6"/>
          <p:cNvCxnSpPr/>
          <p:nvPr/>
        </p:nvCxnSpPr>
        <p:spPr>
          <a:xfrm flipH="1">
            <a:off x="6005513" y="4348163"/>
            <a:ext cx="0" cy="54768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50573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1481138"/>
            <a:ext cx="8512175"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err="1" smtClean="0"/>
              <a:t>Postur</a:t>
            </a:r>
            <a:r>
              <a:rPr lang="en-US" dirty="0" smtClean="0"/>
              <a:t> </a:t>
            </a:r>
            <a:r>
              <a:rPr lang="en-US" dirty="0" err="1" smtClean="0"/>
              <a:t>Anggaran</a:t>
            </a:r>
            <a:r>
              <a:rPr lang="en-US" dirty="0" smtClean="0"/>
              <a:t> </a:t>
            </a:r>
            <a:r>
              <a:rPr lang="en-US" dirty="0" err="1" smtClean="0"/>
              <a:t>Kemendikbud</a:t>
            </a:r>
            <a:r>
              <a:rPr lang="en-US" dirty="0" smtClean="0"/>
              <a:t> </a:t>
            </a:r>
            <a:r>
              <a:rPr lang="en-US" dirty="0" err="1" smtClean="0"/>
              <a:t>tahun</a:t>
            </a:r>
            <a:r>
              <a:rPr lang="en-US" dirty="0" smtClean="0"/>
              <a:t> 2017</a:t>
            </a:r>
            <a:endParaRPr lang="en-US" dirty="0"/>
          </a:p>
        </p:txBody>
      </p:sp>
      <p:sp>
        <p:nvSpPr>
          <p:cNvPr id="23556"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60648EA-EA68-4EB1-A2D1-A9F94AF33DC1}" type="slidenum">
              <a:rPr lang="en-AU" altLang="en-US">
                <a:solidFill>
                  <a:srgbClr val="898989"/>
                </a:solidFill>
              </a:rPr>
              <a:pPr/>
              <a:t>4</a:t>
            </a:fld>
            <a:endParaRPr lang="en-AU" altLang="en-US">
              <a:solidFill>
                <a:srgbClr val="898989"/>
              </a:solidFill>
            </a:endParaRPr>
          </a:p>
        </p:txBody>
      </p:sp>
      <p:sp>
        <p:nvSpPr>
          <p:cNvPr id="16" name="TextBox 15"/>
          <p:cNvSpPr txBox="1"/>
          <p:nvPr/>
        </p:nvSpPr>
        <p:spPr>
          <a:xfrm>
            <a:off x="180975" y="6375400"/>
            <a:ext cx="7088188" cy="254000"/>
          </a:xfrm>
          <a:prstGeom prst="rect">
            <a:avLst/>
          </a:prstGeom>
          <a:noFill/>
        </p:spPr>
        <p:txBody>
          <a:bodyPr>
            <a:spAutoFit/>
          </a:bodyPr>
          <a:lstStyle/>
          <a:p>
            <a:pPr marL="675068" indent="-675068">
              <a:defRPr/>
            </a:pPr>
            <a:r>
              <a:rPr lang="en-US" sz="1050" dirty="0"/>
              <a:t>B</a:t>
            </a:r>
            <a:r>
              <a:rPr lang="id-ID" sz="1050" dirty="0"/>
              <a:t>erdasarakan Inpres No4/2017 ttg Efisiensi Belanja Barang K/L dalam Pelaksanaan APBN 2017</a:t>
            </a:r>
          </a:p>
        </p:txBody>
      </p:sp>
      <p:sp>
        <p:nvSpPr>
          <p:cNvPr id="23562" name="TextBox 12"/>
          <p:cNvSpPr txBox="1">
            <a:spLocks noChangeArrowheads="1"/>
          </p:cNvSpPr>
          <p:nvPr/>
        </p:nvSpPr>
        <p:spPr bwMode="auto">
          <a:xfrm>
            <a:off x="6994525" y="1060450"/>
            <a:ext cx="2057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d-ID" altLang="en-US" sz="1400" dirty="0"/>
              <a:t>Dalam Ribuan Rupiah</a:t>
            </a:r>
            <a:endParaRPr lang="en-US" altLang="en-US" sz="1400" dirty="0"/>
          </a:p>
        </p:txBody>
      </p:sp>
      <p:sp>
        <p:nvSpPr>
          <p:cNvPr id="23564" name="TextBox 4"/>
          <p:cNvSpPr txBox="1">
            <a:spLocks noChangeArrowheads="1"/>
          </p:cNvSpPr>
          <p:nvPr/>
        </p:nvSpPr>
        <p:spPr bwMode="auto">
          <a:xfrm>
            <a:off x="4911725" y="5935663"/>
            <a:ext cx="13319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d-ID" altLang="en-US" sz="1200"/>
              <a:t>Efisiensi 4,73 %</a:t>
            </a:r>
            <a:endParaRPr lang="en-US" altLang="en-US" sz="1200"/>
          </a:p>
        </p:txBody>
      </p:sp>
    </p:spTree>
    <p:extLst>
      <p:ext uri="{BB962C8B-B14F-4D97-AF65-F5344CB8AC3E}">
        <p14:creationId xmlns:p14="http://schemas.microsoft.com/office/powerpoint/2010/main" val="3259267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1067" y="887972"/>
            <a:ext cx="8382000" cy="1785104"/>
          </a:xfrm>
          <a:prstGeom prst="rect">
            <a:avLst/>
          </a:prstGeom>
          <a:solidFill>
            <a:schemeClr val="accent1">
              <a:lumMod val="20000"/>
              <a:lumOff val="80000"/>
              <a:alpha val="37000"/>
            </a:schemeClr>
          </a:solidFill>
          <a:ln w="19050">
            <a:solidFill>
              <a:srgbClr val="2E75B6"/>
            </a:solidFill>
            <a:prstDash val="dashDot"/>
          </a:ln>
        </p:spPr>
        <p:txBody>
          <a:bodyPr wrap="square" tIns="365760" bIns="182880">
            <a:spAutoFit/>
          </a:bodyPr>
          <a:lstStyle/>
          <a:p>
            <a:pPr algn="ctr"/>
            <a:r>
              <a:rPr lang="af-ZA" sz="2000" dirty="0">
                <a:solidFill>
                  <a:srgbClr val="002060"/>
                </a:solidFill>
                <a:latin typeface="Arial" panose="020B0604020202020204" pitchFamily="34" charset="0"/>
                <a:ea typeface="Adobe Fan Heiti Std B" panose="020B0700000000000000" pitchFamily="34" charset="-128"/>
                <a:cs typeface="Arial" panose="020B0604020202020204" pitchFamily="34" charset="0"/>
              </a:rPr>
              <a:t>Sebuah perubahan besar dalam paradigma dan tata kelola pemerintahan Indonesia</a:t>
            </a:r>
            <a:r>
              <a:rPr lang="id-ID" sz="2000" dirty="0">
                <a:solidFill>
                  <a:srgbClr val="002060"/>
                </a:solidFill>
                <a:latin typeface="Arial" panose="020B0604020202020204" pitchFamily="34" charset="0"/>
                <a:ea typeface="Adobe Fan Heiti Std B" panose="020B0700000000000000" pitchFamily="34" charset="-128"/>
                <a:cs typeface="Arial" panose="020B0604020202020204" pitchFamily="34" charset="0"/>
              </a:rPr>
              <a:t> untuk mencapai good dan clean governance menyangkut aspek manajemen pemerintahan yang meliputi 8 AREA PERUBAHAN  </a:t>
            </a:r>
          </a:p>
        </p:txBody>
      </p:sp>
      <p:sp>
        <p:nvSpPr>
          <p:cNvPr id="2" name="Title 1"/>
          <p:cNvSpPr>
            <a:spLocks noGrp="1"/>
          </p:cNvSpPr>
          <p:nvPr>
            <p:ph type="title"/>
          </p:nvPr>
        </p:nvSpPr>
        <p:spPr>
          <a:xfrm>
            <a:off x="179294" y="592137"/>
            <a:ext cx="5620373" cy="591671"/>
          </a:xfrm>
          <a:solidFill>
            <a:schemeClr val="bg1"/>
          </a:solidFill>
        </p:spPr>
        <p:txBody>
          <a:bodyPr/>
          <a:lstStyle/>
          <a:p>
            <a:r>
              <a:rPr lang="en-US" dirty="0" err="1" smtClean="0"/>
              <a:t>Apa</a:t>
            </a:r>
            <a:r>
              <a:rPr lang="en-US" dirty="0" smtClean="0"/>
              <a:t> </a:t>
            </a:r>
            <a:r>
              <a:rPr lang="en-US" dirty="0" err="1" smtClean="0"/>
              <a:t>itu</a:t>
            </a:r>
            <a:r>
              <a:rPr lang="en-US" dirty="0" smtClean="0"/>
              <a:t> </a:t>
            </a:r>
            <a:r>
              <a:rPr lang="en-US" dirty="0" err="1" smtClean="0">
                <a:solidFill>
                  <a:schemeClr val="accent2">
                    <a:lumMod val="75000"/>
                  </a:schemeClr>
                </a:solidFill>
              </a:rPr>
              <a:t>Reformasi</a:t>
            </a:r>
            <a:r>
              <a:rPr lang="en-US" dirty="0" smtClean="0">
                <a:solidFill>
                  <a:schemeClr val="accent2">
                    <a:lumMod val="75000"/>
                  </a:schemeClr>
                </a:solidFill>
              </a:rPr>
              <a:t> </a:t>
            </a:r>
            <a:r>
              <a:rPr lang="en-US" dirty="0" err="1" smtClean="0">
                <a:solidFill>
                  <a:schemeClr val="accent2">
                    <a:lumMod val="75000"/>
                  </a:schemeClr>
                </a:solidFill>
              </a:rPr>
              <a:t>Birokrasi</a:t>
            </a:r>
            <a:r>
              <a:rPr lang="en-US" dirty="0" smtClean="0"/>
              <a:t> ?</a:t>
            </a:r>
            <a:endParaRPr lang="en-US" dirty="0"/>
          </a:p>
        </p:txBody>
      </p:sp>
      <p:sp>
        <p:nvSpPr>
          <p:cNvPr id="4" name="Slide Number Placeholder 3"/>
          <p:cNvSpPr>
            <a:spLocks noGrp="1"/>
          </p:cNvSpPr>
          <p:nvPr>
            <p:ph type="sldNum" sz="quarter" idx="12"/>
          </p:nvPr>
        </p:nvSpPr>
        <p:spPr/>
        <p:txBody>
          <a:bodyPr/>
          <a:lstStyle/>
          <a:p>
            <a:fld id="{DB2928E3-7018-43E4-8A0B-61B3446FFDEC}" type="slidenum">
              <a:rPr lang="en-ID" smtClean="0"/>
              <a:t>5</a:t>
            </a:fld>
            <a:endParaRPr lang="en-ID"/>
          </a:p>
        </p:txBody>
      </p:sp>
      <p:pic>
        <p:nvPicPr>
          <p:cNvPr id="38" name="Graphic 27" descr="Meeting">
            <a:extLst>
              <a:ext uri="{FF2B5EF4-FFF2-40B4-BE49-F238E27FC236}">
                <a16:creationId xmlns:a16="http://schemas.microsoft.com/office/drawing/2014/main" xmlns="" id="{1A4C2D8E-CDD0-49AD-BD46-6C3D6DCCD76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541730" y="2750453"/>
            <a:ext cx="731520" cy="731520"/>
          </a:xfrm>
          <a:prstGeom prst="rect">
            <a:avLst/>
          </a:prstGeom>
        </p:spPr>
      </p:pic>
      <p:cxnSp>
        <p:nvCxnSpPr>
          <p:cNvPr id="39" name="Straight Connector 38">
            <a:extLst>
              <a:ext uri="{FF2B5EF4-FFF2-40B4-BE49-F238E27FC236}">
                <a16:creationId xmlns:a16="http://schemas.microsoft.com/office/drawing/2014/main" xmlns="" id="{93203EF6-B8F0-4C62-966C-1E98CE8C0F8D}"/>
              </a:ext>
            </a:extLst>
          </p:cNvPr>
          <p:cNvCxnSpPr>
            <a:cxnSpLocks/>
            <a:stCxn id="40" idx="6"/>
          </p:cNvCxnSpPr>
          <p:nvPr/>
        </p:nvCxnSpPr>
        <p:spPr>
          <a:xfrm>
            <a:off x="1972946" y="3514741"/>
            <a:ext cx="5394960" cy="0"/>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xmlns="" id="{C657C7AD-2613-4442-96F7-54886D7652EC}"/>
              </a:ext>
            </a:extLst>
          </p:cNvPr>
          <p:cNvSpPr/>
          <p:nvPr/>
        </p:nvSpPr>
        <p:spPr>
          <a:xfrm>
            <a:off x="1785909" y="3421223"/>
            <a:ext cx="187037" cy="187037"/>
          </a:xfrm>
          <a:prstGeom prst="ellipse">
            <a:avLst/>
          </a:prstGeom>
          <a:ln w="38100">
            <a:solidFill>
              <a:srgbClr val="F0EEE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1" name="Oval 40">
            <a:extLst>
              <a:ext uri="{FF2B5EF4-FFF2-40B4-BE49-F238E27FC236}">
                <a16:creationId xmlns:a16="http://schemas.microsoft.com/office/drawing/2014/main" xmlns="" id="{F04D4C90-56AA-4DD7-B37B-B4894F56657E}"/>
              </a:ext>
            </a:extLst>
          </p:cNvPr>
          <p:cNvSpPr/>
          <p:nvPr/>
        </p:nvSpPr>
        <p:spPr>
          <a:xfrm>
            <a:off x="4506594" y="3421222"/>
            <a:ext cx="187037" cy="187037"/>
          </a:xfrm>
          <a:prstGeom prst="ellipse">
            <a:avLst/>
          </a:prstGeom>
          <a:solidFill>
            <a:schemeClr val="accent2"/>
          </a:solidFill>
          <a:ln w="38100">
            <a:solidFill>
              <a:srgbClr val="F0EEE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2" name="Oval 41">
            <a:extLst>
              <a:ext uri="{FF2B5EF4-FFF2-40B4-BE49-F238E27FC236}">
                <a16:creationId xmlns:a16="http://schemas.microsoft.com/office/drawing/2014/main" xmlns="" id="{F0AA6AFB-DFA7-4B9B-95B8-087DEC7F1A21}"/>
              </a:ext>
            </a:extLst>
          </p:cNvPr>
          <p:cNvSpPr/>
          <p:nvPr/>
        </p:nvSpPr>
        <p:spPr>
          <a:xfrm>
            <a:off x="7227279" y="3418372"/>
            <a:ext cx="187037" cy="187037"/>
          </a:xfrm>
          <a:prstGeom prst="ellipse">
            <a:avLst/>
          </a:prstGeom>
          <a:solidFill>
            <a:srgbClr val="00B050"/>
          </a:solidFill>
          <a:ln w="38100">
            <a:solidFill>
              <a:srgbClr val="F0EEE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5" name="Rectangle 44">
            <a:extLst>
              <a:ext uri="{FF2B5EF4-FFF2-40B4-BE49-F238E27FC236}">
                <a16:creationId xmlns:a16="http://schemas.microsoft.com/office/drawing/2014/main" xmlns="" id="{17B7020D-F8B5-4750-BEFB-97ACC35638B8}"/>
              </a:ext>
            </a:extLst>
          </p:cNvPr>
          <p:cNvSpPr/>
          <p:nvPr/>
        </p:nvSpPr>
        <p:spPr>
          <a:xfrm>
            <a:off x="827223" y="3808369"/>
            <a:ext cx="2093249" cy="2083329"/>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182880" rIns="68580" bIns="34290" numCol="1" spcCol="0" rtlCol="0" fromWordArt="0" anchor="t" anchorCtr="0" forceAA="0" compatLnSpc="1">
            <a:prstTxWarp prst="textNoShape">
              <a:avLst/>
            </a:prstTxWarp>
            <a:noAutofit/>
          </a:bodyPr>
          <a:lstStyle/>
          <a:p>
            <a:pPr lvl="0" algn="ctr"/>
            <a:r>
              <a:rPr lang="id-ID" b="1" dirty="0">
                <a:solidFill>
                  <a:schemeClr val="tx1"/>
                </a:solidFill>
              </a:rPr>
              <a:t>Upaya untuk menata </a:t>
            </a:r>
            <a:r>
              <a:rPr lang="af-ZA" b="1" dirty="0">
                <a:solidFill>
                  <a:schemeClr val="tx1"/>
                </a:solidFill>
              </a:rPr>
              <a:t>ribuan proses tumpang tindih antar fungsi-fungsi pemerintahan </a:t>
            </a:r>
            <a:endParaRPr lang="en-US" dirty="0">
              <a:solidFill>
                <a:schemeClr val="tx1"/>
              </a:solidFill>
            </a:endParaRPr>
          </a:p>
        </p:txBody>
      </p:sp>
      <p:sp>
        <p:nvSpPr>
          <p:cNvPr id="47" name="Rectangle 46">
            <a:extLst>
              <a:ext uri="{FF2B5EF4-FFF2-40B4-BE49-F238E27FC236}">
                <a16:creationId xmlns:a16="http://schemas.microsoft.com/office/drawing/2014/main" xmlns="" id="{17B7020D-F8B5-4750-BEFB-97ACC35638B8}"/>
              </a:ext>
            </a:extLst>
          </p:cNvPr>
          <p:cNvSpPr/>
          <p:nvPr/>
        </p:nvSpPr>
        <p:spPr>
          <a:xfrm>
            <a:off x="3553489" y="3812470"/>
            <a:ext cx="2093249" cy="2083329"/>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182880" rIns="68580" bIns="34290" numCol="1" spcCol="0" rtlCol="0" fromWordArt="0" anchor="t" anchorCtr="0" forceAA="0" compatLnSpc="1">
            <a:prstTxWarp prst="textNoShape">
              <a:avLst/>
            </a:prstTxWarp>
            <a:noAutofit/>
          </a:bodyPr>
          <a:lstStyle/>
          <a:p>
            <a:pPr lvl="0" algn="ctr"/>
            <a:r>
              <a:rPr lang="id-ID" b="1" dirty="0">
                <a:solidFill>
                  <a:schemeClr val="tx1"/>
                </a:solidFill>
              </a:rPr>
              <a:t>Upaya </a:t>
            </a:r>
            <a:r>
              <a:rPr lang="af-ZA" b="1" dirty="0">
                <a:solidFill>
                  <a:schemeClr val="tx1"/>
                </a:solidFill>
              </a:rPr>
              <a:t>menata ulang proses birokrasi dari tingkat (</a:t>
            </a:r>
            <a:r>
              <a:rPr lang="af-ZA" b="1" i="1" dirty="0">
                <a:solidFill>
                  <a:schemeClr val="tx1"/>
                </a:solidFill>
              </a:rPr>
              <a:t>level</a:t>
            </a:r>
            <a:r>
              <a:rPr lang="af-ZA" b="1" dirty="0">
                <a:solidFill>
                  <a:schemeClr val="tx1"/>
                </a:solidFill>
              </a:rPr>
              <a:t>) tertinggi hingga terendah </a:t>
            </a:r>
            <a:endParaRPr lang="en-US" dirty="0">
              <a:solidFill>
                <a:schemeClr val="tx1"/>
              </a:solidFill>
            </a:endParaRPr>
          </a:p>
        </p:txBody>
      </p:sp>
      <p:sp>
        <p:nvSpPr>
          <p:cNvPr id="48" name="Rectangle 47">
            <a:extLst>
              <a:ext uri="{FF2B5EF4-FFF2-40B4-BE49-F238E27FC236}">
                <a16:creationId xmlns:a16="http://schemas.microsoft.com/office/drawing/2014/main" xmlns="" id="{17B7020D-F8B5-4750-BEFB-97ACC35638B8}"/>
              </a:ext>
            </a:extLst>
          </p:cNvPr>
          <p:cNvSpPr/>
          <p:nvPr/>
        </p:nvSpPr>
        <p:spPr>
          <a:xfrm>
            <a:off x="6279755" y="3808369"/>
            <a:ext cx="2093249" cy="2083329"/>
          </a:xfrm>
          <a:prstGeom prst="rect">
            <a:avLst/>
          </a:prstGeom>
          <a:solidFill>
            <a:schemeClr val="accent6">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182880" rIns="68580" bIns="34290" numCol="1" spcCol="0" rtlCol="0" fromWordArt="0" anchor="t" anchorCtr="0" forceAA="0" compatLnSpc="1">
            <a:prstTxWarp prst="textNoShape">
              <a:avLst/>
            </a:prstTxWarp>
            <a:noAutofit/>
          </a:bodyPr>
          <a:lstStyle/>
          <a:p>
            <a:pPr lvl="0" algn="ctr"/>
            <a:r>
              <a:rPr lang="id-ID" b="1" dirty="0">
                <a:solidFill>
                  <a:schemeClr val="tx1"/>
                </a:solidFill>
              </a:rPr>
              <a:t>Upaya </a:t>
            </a:r>
            <a:r>
              <a:rPr lang="af-ZA" b="1" dirty="0">
                <a:solidFill>
                  <a:schemeClr val="tx1"/>
                </a:solidFill>
              </a:rPr>
              <a:t>merevisi dan membangun berbagai regulasi dan memodernkan berbagai kebijakan </a:t>
            </a:r>
            <a:endParaRPr lang="en-US" dirty="0">
              <a:solidFill>
                <a:schemeClr val="tx1"/>
              </a:solidFill>
            </a:endParaRPr>
          </a:p>
        </p:txBody>
      </p:sp>
      <p:pic>
        <p:nvPicPr>
          <p:cNvPr id="49" name="Graphic 40" descr="Puzzle">
            <a:extLst>
              <a:ext uri="{FF2B5EF4-FFF2-40B4-BE49-F238E27FC236}">
                <a16:creationId xmlns:a16="http://schemas.microsoft.com/office/drawing/2014/main" xmlns="" id="{4BC0EE17-1D08-4E9E-B4C1-96C3EF9FC20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7000757" y="2770303"/>
            <a:ext cx="640080" cy="640080"/>
          </a:xfrm>
          <a:prstGeom prst="rect">
            <a:avLst/>
          </a:prstGeom>
        </p:spPr>
      </p:pic>
      <p:pic>
        <p:nvPicPr>
          <p:cNvPr id="50" name="Graphic 25" descr="Handshake">
            <a:extLst>
              <a:ext uri="{FF2B5EF4-FFF2-40B4-BE49-F238E27FC236}">
                <a16:creationId xmlns:a16="http://schemas.microsoft.com/office/drawing/2014/main" xmlns="" id="{FC9A21CC-BC0E-4FEC-83E6-09E166B287D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234352" y="2735037"/>
            <a:ext cx="731520" cy="731520"/>
          </a:xfrm>
          <a:prstGeom prst="rect">
            <a:avLst/>
          </a:prstGeom>
        </p:spPr>
      </p:pic>
    </p:spTree>
    <p:extLst>
      <p:ext uri="{BB962C8B-B14F-4D97-AF65-F5344CB8AC3E}">
        <p14:creationId xmlns:p14="http://schemas.microsoft.com/office/powerpoint/2010/main" val="4128803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D" dirty="0" err="1" smtClean="0"/>
              <a:t>Mengapa</a:t>
            </a:r>
            <a:r>
              <a:rPr lang="en-ID" dirty="0" smtClean="0"/>
              <a:t> </a:t>
            </a:r>
            <a:r>
              <a:rPr lang="en-ID" dirty="0" err="1" smtClean="0"/>
              <a:t>perlu</a:t>
            </a:r>
            <a:r>
              <a:rPr lang="en-ID" dirty="0" smtClean="0"/>
              <a:t> </a:t>
            </a:r>
            <a:r>
              <a:rPr lang="en-ID" dirty="0" err="1" smtClean="0"/>
              <a:t>Reformasi</a:t>
            </a:r>
            <a:r>
              <a:rPr lang="en-ID" dirty="0" smtClean="0"/>
              <a:t> </a:t>
            </a:r>
            <a:r>
              <a:rPr lang="en-ID" dirty="0" err="1" smtClean="0"/>
              <a:t>Birokrasi</a:t>
            </a:r>
            <a:endParaRPr lang="en-ID" dirty="0"/>
          </a:p>
        </p:txBody>
      </p:sp>
      <p:sp>
        <p:nvSpPr>
          <p:cNvPr id="4" name="Slide Number Placeholder 3"/>
          <p:cNvSpPr>
            <a:spLocks noGrp="1"/>
          </p:cNvSpPr>
          <p:nvPr>
            <p:ph type="sldNum" sz="quarter" idx="12"/>
          </p:nvPr>
        </p:nvSpPr>
        <p:spPr/>
        <p:txBody>
          <a:bodyPr/>
          <a:lstStyle/>
          <a:p>
            <a:fld id="{DB2928E3-7018-43E4-8A0B-61B3446FFDEC}" type="slidenum">
              <a:rPr lang="en-ID" smtClean="0"/>
              <a:t>6</a:t>
            </a:fld>
            <a:endParaRPr lang="en-ID"/>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2" y="3438532"/>
            <a:ext cx="1492251" cy="196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3"/>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17C7355-C25E-4809-889E-BFCAEC852B00}" type="slidenum">
              <a:rPr lang="id-ID" smtClean="0"/>
              <a:pPr/>
              <a:t>6</a:t>
            </a:fld>
            <a:endParaRPr lang="id-ID"/>
          </a:p>
        </p:txBody>
      </p:sp>
      <p:pic>
        <p:nvPicPr>
          <p:cNvPr id="7" name="Content Placeholder 5"/>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2144713" y="1243013"/>
            <a:ext cx="6999287" cy="2016125"/>
          </a:xfrm>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1089" y="3557597"/>
            <a:ext cx="1357312"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25"/>
          <p:cNvGrpSpPr>
            <a:grpSpLocks/>
          </p:cNvGrpSpPr>
          <p:nvPr/>
        </p:nvGrpSpPr>
        <p:grpSpPr bwMode="auto">
          <a:xfrm>
            <a:off x="2203450" y="3095625"/>
            <a:ext cx="1277938" cy="388938"/>
            <a:chOff x="2203200" y="2679634"/>
            <a:chExt cx="1277732" cy="389326"/>
          </a:xfrm>
        </p:grpSpPr>
        <p:sp>
          <p:nvSpPr>
            <p:cNvPr id="11" name="Down Arrow 10"/>
            <p:cNvSpPr/>
            <p:nvPr/>
          </p:nvSpPr>
          <p:spPr>
            <a:xfrm>
              <a:off x="2203200" y="2852845"/>
              <a:ext cx="287292" cy="216115"/>
            </a:xfrm>
            <a:prstGeom prst="down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endParaRPr lang="en-US">
                <a:solidFill>
                  <a:srgbClr val="FFFFFF"/>
                </a:solidFill>
                <a:cs typeface="Arial" charset="0"/>
              </a:endParaRPr>
            </a:p>
          </p:txBody>
        </p:sp>
        <p:sp>
          <p:nvSpPr>
            <p:cNvPr id="12" name="Down Arrow 11"/>
            <p:cNvSpPr/>
            <p:nvPr/>
          </p:nvSpPr>
          <p:spPr>
            <a:xfrm>
              <a:off x="2533347" y="2787692"/>
              <a:ext cx="287292" cy="216115"/>
            </a:xfrm>
            <a:prstGeom prst="down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endParaRPr lang="en-US">
                <a:solidFill>
                  <a:srgbClr val="FFFFFF"/>
                </a:solidFill>
                <a:cs typeface="Arial" charset="0"/>
              </a:endParaRPr>
            </a:p>
          </p:txBody>
        </p:sp>
        <p:sp>
          <p:nvSpPr>
            <p:cNvPr id="13" name="Down Arrow 12"/>
            <p:cNvSpPr/>
            <p:nvPr/>
          </p:nvSpPr>
          <p:spPr>
            <a:xfrm>
              <a:off x="2863494" y="2744787"/>
              <a:ext cx="287292" cy="216115"/>
            </a:xfrm>
            <a:prstGeom prst="down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endParaRPr lang="en-US">
                <a:solidFill>
                  <a:srgbClr val="FFFFFF"/>
                </a:solidFill>
                <a:cs typeface="Arial" charset="0"/>
              </a:endParaRPr>
            </a:p>
          </p:txBody>
        </p:sp>
        <p:sp>
          <p:nvSpPr>
            <p:cNvPr id="14" name="Down Arrow 13"/>
            <p:cNvSpPr/>
            <p:nvPr/>
          </p:nvSpPr>
          <p:spPr>
            <a:xfrm>
              <a:off x="3193640" y="2679634"/>
              <a:ext cx="287292" cy="216115"/>
            </a:xfrm>
            <a:prstGeom prst="down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endParaRPr lang="en-US">
                <a:solidFill>
                  <a:srgbClr val="FFFFFF"/>
                </a:solidFill>
                <a:cs typeface="Arial" charset="0"/>
              </a:endParaRPr>
            </a:p>
          </p:txBody>
        </p:sp>
      </p:grpSp>
      <p:grpSp>
        <p:nvGrpSpPr>
          <p:cNvPr id="15" name="Group 26"/>
          <p:cNvGrpSpPr>
            <a:grpSpLocks/>
          </p:cNvGrpSpPr>
          <p:nvPr/>
        </p:nvGrpSpPr>
        <p:grpSpPr bwMode="auto">
          <a:xfrm>
            <a:off x="5651501" y="3024195"/>
            <a:ext cx="1277938" cy="388937"/>
            <a:chOff x="5652120" y="2607626"/>
            <a:chExt cx="1277732" cy="389326"/>
          </a:xfrm>
        </p:grpSpPr>
        <p:sp>
          <p:nvSpPr>
            <p:cNvPr id="16" name="Down Arrow 15"/>
            <p:cNvSpPr/>
            <p:nvPr/>
          </p:nvSpPr>
          <p:spPr>
            <a:xfrm>
              <a:off x="5652120" y="2780836"/>
              <a:ext cx="287292" cy="216116"/>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a:solidFill>
                  <a:srgbClr val="FFFFFF"/>
                </a:solidFill>
                <a:cs typeface="Arial" charset="0"/>
              </a:endParaRPr>
            </a:p>
          </p:txBody>
        </p:sp>
        <p:sp>
          <p:nvSpPr>
            <p:cNvPr id="17" name="Down Arrow 16"/>
            <p:cNvSpPr/>
            <p:nvPr/>
          </p:nvSpPr>
          <p:spPr>
            <a:xfrm>
              <a:off x="5982267" y="2715684"/>
              <a:ext cx="287292" cy="216116"/>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a:solidFill>
                  <a:srgbClr val="FFFFFF"/>
                </a:solidFill>
                <a:cs typeface="Arial" charset="0"/>
              </a:endParaRPr>
            </a:p>
          </p:txBody>
        </p:sp>
        <p:sp>
          <p:nvSpPr>
            <p:cNvPr id="18" name="Down Arrow 17"/>
            <p:cNvSpPr/>
            <p:nvPr/>
          </p:nvSpPr>
          <p:spPr>
            <a:xfrm>
              <a:off x="6312414" y="2672778"/>
              <a:ext cx="287292" cy="216116"/>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a:solidFill>
                  <a:srgbClr val="FFFFFF"/>
                </a:solidFill>
                <a:cs typeface="Arial" charset="0"/>
              </a:endParaRPr>
            </a:p>
          </p:txBody>
        </p:sp>
        <p:sp>
          <p:nvSpPr>
            <p:cNvPr id="19" name="Down Arrow 18"/>
            <p:cNvSpPr/>
            <p:nvPr/>
          </p:nvSpPr>
          <p:spPr>
            <a:xfrm>
              <a:off x="6642560" y="2607626"/>
              <a:ext cx="287292" cy="216116"/>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a:solidFill>
                  <a:srgbClr val="FFFFFF"/>
                </a:solidFill>
                <a:cs typeface="Arial" charset="0"/>
              </a:endParaRPr>
            </a:p>
          </p:txBody>
        </p:sp>
      </p:grpSp>
      <p:sp>
        <p:nvSpPr>
          <p:cNvPr id="20" name="AutoShape 6"/>
          <p:cNvSpPr>
            <a:spLocks noChangeArrowheads="1"/>
          </p:cNvSpPr>
          <p:nvPr/>
        </p:nvSpPr>
        <p:spPr bwMode="gray">
          <a:xfrm>
            <a:off x="317507" y="3590932"/>
            <a:ext cx="1878013" cy="474663"/>
          </a:xfrm>
          <a:prstGeom prst="roundRect">
            <a:avLst>
              <a:gd name="adj" fmla="val 5421"/>
            </a:avLst>
          </a:prstGeom>
          <a:gradFill rotWithShape="1">
            <a:gsLst>
              <a:gs pos="0">
                <a:schemeClr val="folHlink"/>
              </a:gs>
              <a:gs pos="100000">
                <a:schemeClr val="folHlink">
                  <a:gamma/>
                  <a:shade val="85882"/>
                  <a:invGamma/>
                </a:schemeClr>
              </a:gs>
            </a:gsLst>
            <a:lin ang="5400000" scaled="1"/>
          </a:gradFill>
          <a:ln>
            <a:noFill/>
          </a:ln>
          <a:effectLst/>
          <a:scene3d>
            <a:camera prst="legacyPerspectiveBottomLeft"/>
            <a:lightRig rig="legacyFlat3" dir="b"/>
          </a:scene3d>
          <a:sp3d extrusionH="430200" prstMaterial="legacyMatte">
            <a:bevelT w="13500" h="13500" prst="angle"/>
            <a:bevelB w="13500" h="13500" prst="angle"/>
            <a:extrusionClr>
              <a:schemeClr val="folHlink"/>
            </a:extrusionClr>
          </a:sp3d>
          <a:extLst/>
        </p:spPr>
        <p:txBody>
          <a:bodyPr wrap="none" anchor="ctr">
            <a:flatTx/>
          </a:bodyPr>
          <a:lstStyle/>
          <a:p>
            <a:pPr algn="ctr" eaLnBrk="1" hangingPunct="1">
              <a:defRPr/>
            </a:pPr>
            <a:r>
              <a:rPr lang="en-US" dirty="0" err="1">
                <a:solidFill>
                  <a:schemeClr val="bg1"/>
                </a:solidFill>
              </a:rPr>
              <a:t>Maraknya</a:t>
            </a:r>
            <a:r>
              <a:rPr lang="en-US" dirty="0">
                <a:solidFill>
                  <a:schemeClr val="bg1"/>
                </a:solidFill>
              </a:rPr>
              <a:t> KKN</a:t>
            </a:r>
          </a:p>
        </p:txBody>
      </p:sp>
      <p:sp>
        <p:nvSpPr>
          <p:cNvPr id="21" name="AutoShape 6"/>
          <p:cNvSpPr>
            <a:spLocks noChangeArrowheads="1"/>
          </p:cNvSpPr>
          <p:nvPr/>
        </p:nvSpPr>
        <p:spPr bwMode="gray">
          <a:xfrm>
            <a:off x="317507" y="4205289"/>
            <a:ext cx="1878013" cy="474663"/>
          </a:xfrm>
          <a:prstGeom prst="roundRect">
            <a:avLst>
              <a:gd name="adj" fmla="val 5421"/>
            </a:avLst>
          </a:prstGeom>
          <a:gradFill rotWithShape="1">
            <a:gsLst>
              <a:gs pos="0">
                <a:schemeClr val="folHlink"/>
              </a:gs>
              <a:gs pos="100000">
                <a:schemeClr val="folHlink">
                  <a:gamma/>
                  <a:shade val="85882"/>
                  <a:invGamma/>
                </a:schemeClr>
              </a:gs>
            </a:gsLst>
            <a:lin ang="5400000" scaled="1"/>
          </a:gradFill>
          <a:ln>
            <a:noFill/>
          </a:ln>
          <a:effectLst/>
          <a:scene3d>
            <a:camera prst="legacyPerspectiveBottomLeft"/>
            <a:lightRig rig="legacyFlat3" dir="b"/>
          </a:scene3d>
          <a:sp3d extrusionH="430200" prstMaterial="legacyMatte">
            <a:bevelT w="13500" h="13500" prst="angle"/>
            <a:bevelB w="13500" h="13500" prst="angle"/>
            <a:extrusionClr>
              <a:schemeClr val="folHlink"/>
            </a:extrusionClr>
          </a:sp3d>
          <a:extLst/>
        </p:spPr>
        <p:txBody>
          <a:bodyPr wrap="none" anchor="ctr">
            <a:flatTx/>
          </a:bodyPr>
          <a:lstStyle/>
          <a:p>
            <a:pPr algn="ctr" eaLnBrk="1" hangingPunct="1">
              <a:defRPr/>
            </a:pPr>
            <a:r>
              <a:rPr lang="en-US" sz="1200" dirty="0" err="1">
                <a:solidFill>
                  <a:schemeClr val="bg1"/>
                </a:solidFill>
              </a:rPr>
              <a:t>Buruknya</a:t>
            </a:r>
            <a:r>
              <a:rPr lang="en-US" sz="1200" dirty="0">
                <a:solidFill>
                  <a:schemeClr val="bg1"/>
                </a:solidFill>
              </a:rPr>
              <a:t> </a:t>
            </a:r>
            <a:r>
              <a:rPr lang="en-US" sz="1200" dirty="0" err="1">
                <a:solidFill>
                  <a:schemeClr val="bg1"/>
                </a:solidFill>
              </a:rPr>
              <a:t>Pelayanan</a:t>
            </a:r>
            <a:r>
              <a:rPr lang="en-US" sz="1200" dirty="0">
                <a:solidFill>
                  <a:schemeClr val="bg1"/>
                </a:solidFill>
              </a:rPr>
              <a:t> </a:t>
            </a:r>
            <a:r>
              <a:rPr lang="en-US" sz="1200" dirty="0" err="1">
                <a:solidFill>
                  <a:schemeClr val="bg1"/>
                </a:solidFill>
              </a:rPr>
              <a:t>Publik</a:t>
            </a:r>
            <a:endParaRPr lang="en-US" sz="1200" dirty="0">
              <a:solidFill>
                <a:schemeClr val="bg1"/>
              </a:solidFill>
            </a:endParaRPr>
          </a:p>
        </p:txBody>
      </p:sp>
      <p:sp>
        <p:nvSpPr>
          <p:cNvPr id="22" name="AutoShape 6"/>
          <p:cNvSpPr>
            <a:spLocks noChangeArrowheads="1"/>
          </p:cNvSpPr>
          <p:nvPr/>
        </p:nvSpPr>
        <p:spPr bwMode="gray">
          <a:xfrm>
            <a:off x="317507" y="4819657"/>
            <a:ext cx="1878013" cy="474663"/>
          </a:xfrm>
          <a:prstGeom prst="roundRect">
            <a:avLst>
              <a:gd name="adj" fmla="val 5421"/>
            </a:avLst>
          </a:prstGeom>
          <a:gradFill rotWithShape="1">
            <a:gsLst>
              <a:gs pos="0">
                <a:schemeClr val="folHlink"/>
              </a:gs>
              <a:gs pos="100000">
                <a:schemeClr val="folHlink">
                  <a:gamma/>
                  <a:shade val="85882"/>
                  <a:invGamma/>
                </a:schemeClr>
              </a:gs>
            </a:gsLst>
            <a:lin ang="5400000" scaled="1"/>
          </a:gradFill>
          <a:ln>
            <a:noFill/>
          </a:ln>
          <a:effectLst/>
          <a:scene3d>
            <a:camera prst="legacyPerspectiveBottomLeft"/>
            <a:lightRig rig="legacyFlat3" dir="b"/>
          </a:scene3d>
          <a:sp3d extrusionH="430200" prstMaterial="legacyMatte">
            <a:bevelT w="13500" h="13500" prst="angle"/>
            <a:bevelB w="13500" h="13500" prst="angle"/>
            <a:extrusionClr>
              <a:schemeClr val="folHlink"/>
            </a:extrusionClr>
          </a:sp3d>
          <a:extLst/>
        </p:spPr>
        <p:txBody>
          <a:bodyPr anchor="ctr">
            <a:flatTx/>
          </a:bodyPr>
          <a:lstStyle/>
          <a:p>
            <a:pPr algn="ctr" eaLnBrk="1" hangingPunct="1">
              <a:defRPr/>
            </a:pPr>
            <a:r>
              <a:rPr lang="en-US" sz="1200" dirty="0" err="1">
                <a:solidFill>
                  <a:schemeClr val="bg1"/>
                </a:solidFill>
              </a:rPr>
              <a:t>Rendahnya</a:t>
            </a:r>
            <a:r>
              <a:rPr lang="en-US" sz="1200" dirty="0">
                <a:solidFill>
                  <a:schemeClr val="bg1"/>
                </a:solidFill>
              </a:rPr>
              <a:t> </a:t>
            </a:r>
            <a:r>
              <a:rPr lang="en-US" sz="1200" dirty="0" err="1">
                <a:solidFill>
                  <a:schemeClr val="bg1"/>
                </a:solidFill>
              </a:rPr>
              <a:t>Kapasitas</a:t>
            </a:r>
            <a:r>
              <a:rPr lang="en-US" sz="1200" dirty="0">
                <a:solidFill>
                  <a:schemeClr val="bg1"/>
                </a:solidFill>
              </a:rPr>
              <a:t> </a:t>
            </a:r>
            <a:r>
              <a:rPr lang="en-US" sz="1200" dirty="0" err="1">
                <a:solidFill>
                  <a:schemeClr val="bg1"/>
                </a:solidFill>
              </a:rPr>
              <a:t>dan</a:t>
            </a:r>
            <a:r>
              <a:rPr lang="en-US" sz="1200" dirty="0">
                <a:solidFill>
                  <a:schemeClr val="bg1"/>
                </a:solidFill>
              </a:rPr>
              <a:t> </a:t>
            </a:r>
            <a:r>
              <a:rPr lang="en-US" sz="1200" dirty="0" err="1">
                <a:solidFill>
                  <a:schemeClr val="bg1"/>
                </a:solidFill>
              </a:rPr>
              <a:t>Akuntabilitas</a:t>
            </a:r>
            <a:r>
              <a:rPr lang="en-US" sz="1200" dirty="0">
                <a:solidFill>
                  <a:schemeClr val="bg1"/>
                </a:solidFill>
              </a:rPr>
              <a:t> </a:t>
            </a:r>
            <a:r>
              <a:rPr lang="en-US" sz="1200" dirty="0" err="1">
                <a:solidFill>
                  <a:schemeClr val="bg1"/>
                </a:solidFill>
              </a:rPr>
              <a:t>Kinerja</a:t>
            </a:r>
            <a:endParaRPr lang="en-US" sz="1200" dirty="0">
              <a:solidFill>
                <a:schemeClr val="bg1"/>
              </a:solidFill>
            </a:endParaRPr>
          </a:p>
        </p:txBody>
      </p:sp>
      <p:sp>
        <p:nvSpPr>
          <p:cNvPr id="23" name="AutoShape 6"/>
          <p:cNvSpPr>
            <a:spLocks noChangeArrowheads="1"/>
          </p:cNvSpPr>
          <p:nvPr/>
        </p:nvSpPr>
        <p:spPr bwMode="gray">
          <a:xfrm>
            <a:off x="7019932" y="3602038"/>
            <a:ext cx="1878013" cy="474663"/>
          </a:xfrm>
          <a:prstGeom prst="roundRect">
            <a:avLst>
              <a:gd name="adj" fmla="val 5421"/>
            </a:avLst>
          </a:prstGeom>
          <a:gradFill rotWithShape="1">
            <a:gsLst>
              <a:gs pos="0">
                <a:schemeClr val="folHlink"/>
              </a:gs>
              <a:gs pos="100000">
                <a:schemeClr val="folHlink">
                  <a:gamma/>
                  <a:shade val="85882"/>
                  <a:invGamma/>
                </a:schemeClr>
              </a:gs>
            </a:gsLst>
            <a:lin ang="5400000" scaled="1"/>
          </a:gradFill>
          <a:ln>
            <a:noFill/>
          </a:ln>
          <a:effectLst/>
          <a:scene3d>
            <a:camera prst="legacyPerspectiveBottomLeft"/>
            <a:lightRig rig="legacyFlat3" dir="b"/>
          </a:scene3d>
          <a:sp3d extrusionH="430200" prstMaterial="legacyMatte">
            <a:bevelT w="13500" h="13500" prst="angle"/>
            <a:bevelB w="13500" h="13500" prst="angle"/>
            <a:extrusionClr>
              <a:schemeClr val="folHlink"/>
            </a:extrusionClr>
          </a:sp3d>
          <a:extLst/>
        </p:spPr>
        <p:txBody>
          <a:bodyPr wrap="none" anchor="ctr">
            <a:flatTx/>
          </a:bodyPr>
          <a:lstStyle/>
          <a:p>
            <a:pPr algn="ctr" eaLnBrk="1" hangingPunct="1">
              <a:defRPr/>
            </a:pPr>
            <a:r>
              <a:rPr lang="en-US" dirty="0" err="1">
                <a:solidFill>
                  <a:schemeClr val="bg1"/>
                </a:solidFill>
              </a:rPr>
              <a:t>Bersih</a:t>
            </a:r>
            <a:r>
              <a:rPr lang="en-US" dirty="0">
                <a:solidFill>
                  <a:schemeClr val="bg1"/>
                </a:solidFill>
              </a:rPr>
              <a:t> </a:t>
            </a:r>
            <a:r>
              <a:rPr lang="en-US" dirty="0" err="1">
                <a:solidFill>
                  <a:schemeClr val="bg1"/>
                </a:solidFill>
              </a:rPr>
              <a:t>dari</a:t>
            </a:r>
            <a:r>
              <a:rPr lang="en-US" dirty="0">
                <a:solidFill>
                  <a:schemeClr val="bg1"/>
                </a:solidFill>
              </a:rPr>
              <a:t> KKN</a:t>
            </a:r>
          </a:p>
        </p:txBody>
      </p:sp>
      <p:sp>
        <p:nvSpPr>
          <p:cNvPr id="24" name="AutoShape 6"/>
          <p:cNvSpPr>
            <a:spLocks noChangeArrowheads="1"/>
          </p:cNvSpPr>
          <p:nvPr/>
        </p:nvSpPr>
        <p:spPr bwMode="gray">
          <a:xfrm>
            <a:off x="7019932" y="4216408"/>
            <a:ext cx="1878013" cy="474663"/>
          </a:xfrm>
          <a:prstGeom prst="roundRect">
            <a:avLst>
              <a:gd name="adj" fmla="val 5421"/>
            </a:avLst>
          </a:prstGeom>
          <a:gradFill rotWithShape="1">
            <a:gsLst>
              <a:gs pos="0">
                <a:schemeClr val="folHlink"/>
              </a:gs>
              <a:gs pos="100000">
                <a:schemeClr val="folHlink">
                  <a:gamma/>
                  <a:shade val="85882"/>
                  <a:invGamma/>
                </a:schemeClr>
              </a:gs>
            </a:gsLst>
            <a:lin ang="5400000" scaled="1"/>
          </a:gradFill>
          <a:ln>
            <a:noFill/>
          </a:ln>
          <a:effectLst/>
          <a:scene3d>
            <a:camera prst="legacyPerspectiveBottomLeft"/>
            <a:lightRig rig="legacyFlat3" dir="b"/>
          </a:scene3d>
          <a:sp3d extrusionH="430200" prstMaterial="legacyMatte">
            <a:bevelT w="13500" h="13500" prst="angle"/>
            <a:bevelB w="13500" h="13500" prst="angle"/>
            <a:extrusionClr>
              <a:schemeClr val="folHlink"/>
            </a:extrusionClr>
          </a:sp3d>
          <a:extLst/>
        </p:spPr>
        <p:txBody>
          <a:bodyPr anchor="ctr">
            <a:flatTx/>
          </a:bodyPr>
          <a:lstStyle/>
          <a:p>
            <a:pPr algn="ctr" eaLnBrk="1" hangingPunct="1">
              <a:defRPr/>
            </a:pPr>
            <a:r>
              <a:rPr lang="en-US" sz="1600" dirty="0" err="1">
                <a:solidFill>
                  <a:schemeClr val="bg1"/>
                </a:solidFill>
              </a:rPr>
              <a:t>Pelayanan</a:t>
            </a:r>
            <a:r>
              <a:rPr lang="en-US" sz="1600" dirty="0">
                <a:solidFill>
                  <a:schemeClr val="bg1"/>
                </a:solidFill>
              </a:rPr>
              <a:t> </a:t>
            </a:r>
            <a:r>
              <a:rPr lang="en-US" sz="1600" dirty="0" err="1">
                <a:solidFill>
                  <a:schemeClr val="bg1"/>
                </a:solidFill>
              </a:rPr>
              <a:t>Publik</a:t>
            </a:r>
            <a:r>
              <a:rPr lang="en-US" sz="1600" dirty="0">
                <a:solidFill>
                  <a:schemeClr val="bg1"/>
                </a:solidFill>
              </a:rPr>
              <a:t> </a:t>
            </a:r>
            <a:r>
              <a:rPr lang="en-US" sz="1600" dirty="0" err="1">
                <a:solidFill>
                  <a:schemeClr val="bg1"/>
                </a:solidFill>
              </a:rPr>
              <a:t>Berkualitas</a:t>
            </a:r>
            <a:endParaRPr lang="en-US" sz="1600" dirty="0">
              <a:solidFill>
                <a:schemeClr val="bg1"/>
              </a:solidFill>
            </a:endParaRPr>
          </a:p>
        </p:txBody>
      </p:sp>
      <p:sp>
        <p:nvSpPr>
          <p:cNvPr id="25" name="AutoShape 6"/>
          <p:cNvSpPr>
            <a:spLocks noChangeArrowheads="1"/>
          </p:cNvSpPr>
          <p:nvPr/>
        </p:nvSpPr>
        <p:spPr bwMode="gray">
          <a:xfrm>
            <a:off x="7019932" y="4830763"/>
            <a:ext cx="1878013" cy="476250"/>
          </a:xfrm>
          <a:prstGeom prst="roundRect">
            <a:avLst>
              <a:gd name="adj" fmla="val 5421"/>
            </a:avLst>
          </a:prstGeom>
          <a:gradFill rotWithShape="1">
            <a:gsLst>
              <a:gs pos="0">
                <a:schemeClr val="folHlink"/>
              </a:gs>
              <a:gs pos="100000">
                <a:schemeClr val="folHlink">
                  <a:gamma/>
                  <a:shade val="85882"/>
                  <a:invGamma/>
                </a:schemeClr>
              </a:gs>
            </a:gsLst>
            <a:lin ang="5400000" scaled="1"/>
          </a:gradFill>
          <a:ln>
            <a:noFill/>
          </a:ln>
          <a:effectLst/>
          <a:scene3d>
            <a:camera prst="legacyPerspectiveBottomLeft"/>
            <a:lightRig rig="legacyFlat3" dir="b"/>
          </a:scene3d>
          <a:sp3d extrusionH="430200" prstMaterial="legacyMatte">
            <a:bevelT w="13500" h="13500" prst="angle"/>
            <a:bevelB w="13500" h="13500" prst="angle"/>
            <a:extrusionClr>
              <a:schemeClr val="folHlink"/>
            </a:extrusionClr>
          </a:sp3d>
          <a:extLst/>
        </p:spPr>
        <p:txBody>
          <a:bodyPr anchor="ctr">
            <a:flatTx/>
          </a:bodyPr>
          <a:lstStyle/>
          <a:p>
            <a:pPr algn="ctr" eaLnBrk="1" hangingPunct="1">
              <a:defRPr/>
            </a:pPr>
            <a:r>
              <a:rPr lang="en-US" sz="1200" dirty="0" err="1">
                <a:solidFill>
                  <a:schemeClr val="bg1"/>
                </a:solidFill>
              </a:rPr>
              <a:t>Kapasitas</a:t>
            </a:r>
            <a:r>
              <a:rPr lang="en-US" sz="1200" dirty="0">
                <a:solidFill>
                  <a:schemeClr val="bg1"/>
                </a:solidFill>
              </a:rPr>
              <a:t> </a:t>
            </a:r>
            <a:r>
              <a:rPr lang="en-US" sz="1200" dirty="0" err="1">
                <a:solidFill>
                  <a:schemeClr val="bg1"/>
                </a:solidFill>
              </a:rPr>
              <a:t>dan</a:t>
            </a:r>
            <a:r>
              <a:rPr lang="en-US" sz="1200" dirty="0">
                <a:solidFill>
                  <a:schemeClr val="bg1"/>
                </a:solidFill>
              </a:rPr>
              <a:t> </a:t>
            </a:r>
            <a:r>
              <a:rPr lang="en-US" sz="1200" dirty="0" err="1">
                <a:solidFill>
                  <a:schemeClr val="bg1"/>
                </a:solidFill>
              </a:rPr>
              <a:t>Akuntabilitas</a:t>
            </a:r>
            <a:r>
              <a:rPr lang="en-US" sz="1200" dirty="0">
                <a:solidFill>
                  <a:schemeClr val="bg1"/>
                </a:solidFill>
              </a:rPr>
              <a:t> </a:t>
            </a:r>
            <a:r>
              <a:rPr lang="en-US" sz="1200" dirty="0" err="1">
                <a:solidFill>
                  <a:schemeClr val="bg1"/>
                </a:solidFill>
              </a:rPr>
              <a:t>Kinerja</a:t>
            </a:r>
            <a:r>
              <a:rPr lang="en-US" sz="1200" dirty="0">
                <a:solidFill>
                  <a:schemeClr val="bg1"/>
                </a:solidFill>
              </a:rPr>
              <a:t> </a:t>
            </a:r>
            <a:r>
              <a:rPr lang="en-US" sz="1200" dirty="0" err="1">
                <a:solidFill>
                  <a:schemeClr val="bg1"/>
                </a:solidFill>
              </a:rPr>
              <a:t>Tinggi</a:t>
            </a:r>
            <a:endParaRPr lang="en-US" sz="1200" dirty="0">
              <a:solidFill>
                <a:schemeClr val="bg1"/>
              </a:solidFill>
            </a:endParaRPr>
          </a:p>
        </p:txBody>
      </p:sp>
      <p:sp>
        <p:nvSpPr>
          <p:cNvPr id="26" name="Up Arrow Callout 25"/>
          <p:cNvSpPr/>
          <p:nvPr/>
        </p:nvSpPr>
        <p:spPr>
          <a:xfrm>
            <a:off x="3995745" y="3052769"/>
            <a:ext cx="1296987" cy="1392237"/>
          </a:xfrm>
          <a:prstGeom prst="upArrowCallout">
            <a:avLst/>
          </a:prstGeom>
        </p:spPr>
        <p:style>
          <a:lnRef idx="1">
            <a:schemeClr val="accent6"/>
          </a:lnRef>
          <a:fillRef idx="3">
            <a:schemeClr val="accent6"/>
          </a:fillRef>
          <a:effectRef idx="2">
            <a:schemeClr val="accent6"/>
          </a:effectRef>
          <a:fontRef idx="minor">
            <a:schemeClr val="lt1"/>
          </a:fontRef>
        </p:style>
        <p:txBody>
          <a:bodyPr anchor="ctr"/>
          <a:lstStyle/>
          <a:p>
            <a:pPr algn="ctr" eaLnBrk="1" hangingPunct="1">
              <a:defRPr/>
            </a:pPr>
            <a:r>
              <a:rPr lang="en-US" b="1" dirty="0"/>
              <a:t>8 Area </a:t>
            </a:r>
            <a:r>
              <a:rPr lang="en-US" b="1" dirty="0" err="1"/>
              <a:t>Perubahan</a:t>
            </a:r>
            <a:endParaRPr lang="en-US" b="1" dirty="0"/>
          </a:p>
        </p:txBody>
      </p:sp>
    </p:spTree>
    <p:extLst>
      <p:ext uri="{BB962C8B-B14F-4D97-AF65-F5344CB8AC3E}">
        <p14:creationId xmlns:p14="http://schemas.microsoft.com/office/powerpoint/2010/main" val="38208040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Diagram 28"/>
          <p:cNvGraphicFramePr/>
          <p:nvPr>
            <p:extLst>
              <p:ext uri="{D42A27DB-BD31-4B8C-83A1-F6EECF244321}">
                <p14:modId xmlns:p14="http://schemas.microsoft.com/office/powerpoint/2010/main" val="1114584301"/>
              </p:ext>
            </p:extLst>
          </p:nvPr>
        </p:nvGraphicFramePr>
        <p:xfrm>
          <a:off x="-1112143"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ID" dirty="0" err="1" smtClean="0"/>
              <a:t>Kerangka</a:t>
            </a:r>
            <a:r>
              <a:rPr lang="en-ID" dirty="0" smtClean="0"/>
              <a:t> </a:t>
            </a:r>
            <a:r>
              <a:rPr lang="en-ID" dirty="0" err="1" smtClean="0"/>
              <a:t>Kebijakan</a:t>
            </a:r>
            <a:r>
              <a:rPr lang="en-ID" dirty="0" smtClean="0"/>
              <a:t> </a:t>
            </a:r>
            <a:r>
              <a:rPr lang="en-ID" dirty="0" err="1" smtClean="0"/>
              <a:t>Reformasi</a:t>
            </a:r>
            <a:r>
              <a:rPr lang="en-ID" dirty="0" smtClean="0"/>
              <a:t> </a:t>
            </a:r>
            <a:r>
              <a:rPr lang="en-ID" dirty="0" err="1" smtClean="0"/>
              <a:t>Birokrasi</a:t>
            </a:r>
            <a:endParaRPr lang="en-ID" dirty="0"/>
          </a:p>
        </p:txBody>
      </p:sp>
      <p:sp>
        <p:nvSpPr>
          <p:cNvPr id="4" name="Slide Number Placeholder 3"/>
          <p:cNvSpPr>
            <a:spLocks noGrp="1"/>
          </p:cNvSpPr>
          <p:nvPr>
            <p:ph type="sldNum" sz="quarter" idx="12"/>
          </p:nvPr>
        </p:nvSpPr>
        <p:spPr/>
        <p:txBody>
          <a:bodyPr/>
          <a:lstStyle/>
          <a:p>
            <a:fld id="{DB2928E3-7018-43E4-8A0B-61B3446FFDEC}" type="slidenum">
              <a:rPr lang="en-ID" smtClean="0"/>
              <a:t>7</a:t>
            </a:fld>
            <a:endParaRPr lang="en-ID"/>
          </a:p>
        </p:txBody>
      </p:sp>
      <p:cxnSp>
        <p:nvCxnSpPr>
          <p:cNvPr id="15" name="Straight Arrow Connector 14"/>
          <p:cNvCxnSpPr/>
          <p:nvPr/>
        </p:nvCxnSpPr>
        <p:spPr>
          <a:xfrm flipH="1">
            <a:off x="4152918" y="1370618"/>
            <a:ext cx="31233" cy="3655007"/>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943320" y="970508"/>
            <a:ext cx="481662" cy="481662"/>
          </a:xfrm>
          <a:prstGeom prst="ellipse">
            <a:avLst/>
          </a:prstGeom>
          <a:solidFill>
            <a:srgbClr val="7A032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4555767" y="970508"/>
            <a:ext cx="4304769" cy="889129"/>
            <a:chOff x="5671335" y="2097136"/>
            <a:chExt cx="3472665" cy="889129"/>
          </a:xfrm>
        </p:grpSpPr>
        <p:sp>
          <p:nvSpPr>
            <p:cNvPr id="18" name="TextBox 17"/>
            <p:cNvSpPr txBox="1"/>
            <p:nvPr/>
          </p:nvSpPr>
          <p:spPr>
            <a:xfrm>
              <a:off x="5671335" y="2097136"/>
              <a:ext cx="3472665" cy="400110"/>
            </a:xfrm>
            <a:prstGeom prst="rect">
              <a:avLst/>
            </a:prstGeom>
            <a:noFill/>
          </p:spPr>
          <p:txBody>
            <a:bodyPr wrap="square" rtlCol="0">
              <a:spAutoFit/>
            </a:bodyPr>
            <a:lstStyle/>
            <a:p>
              <a:r>
                <a:rPr lang="en-US" sz="2000" b="1" dirty="0" smtClean="0"/>
                <a:t>Grand Design</a:t>
              </a:r>
              <a:endParaRPr lang="en-US" sz="2000" b="1" dirty="0"/>
            </a:p>
          </p:txBody>
        </p:sp>
        <p:sp>
          <p:nvSpPr>
            <p:cNvPr id="19" name="TextBox 18"/>
            <p:cNvSpPr txBox="1"/>
            <p:nvPr/>
          </p:nvSpPr>
          <p:spPr>
            <a:xfrm>
              <a:off x="5671335" y="2401490"/>
              <a:ext cx="3472665" cy="584775"/>
            </a:xfrm>
            <a:prstGeom prst="rect">
              <a:avLst/>
            </a:prstGeom>
            <a:noFill/>
          </p:spPr>
          <p:txBody>
            <a:bodyPr wrap="square" rtlCol="0">
              <a:spAutoFit/>
            </a:bodyPr>
            <a:lstStyle/>
            <a:p>
              <a:r>
                <a:rPr lang="pt-BR" sz="1600" dirty="0" smtClean="0"/>
                <a:t>Perpres No. 81 Tahun 2010 tentang Grand Design Reformasi Birokrasi 2010 - 2025</a:t>
              </a:r>
              <a:endParaRPr lang="en-US" sz="1600" dirty="0"/>
            </a:p>
          </p:txBody>
        </p:sp>
      </p:grpSp>
      <p:sp>
        <p:nvSpPr>
          <p:cNvPr id="20" name="Oval 19"/>
          <p:cNvSpPr/>
          <p:nvPr/>
        </p:nvSpPr>
        <p:spPr>
          <a:xfrm>
            <a:off x="3943320" y="1936575"/>
            <a:ext cx="481662" cy="481662"/>
          </a:xfrm>
          <a:prstGeom prst="ellipse">
            <a:avLst/>
          </a:prstGeom>
          <a:solidFill>
            <a:srgbClr val="0499D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a:off x="4555767" y="1967163"/>
            <a:ext cx="4304769" cy="889129"/>
            <a:chOff x="5671335" y="3347148"/>
            <a:chExt cx="3472665" cy="889129"/>
          </a:xfrm>
        </p:grpSpPr>
        <p:sp>
          <p:nvSpPr>
            <p:cNvPr id="22" name="TextBox 21"/>
            <p:cNvSpPr txBox="1"/>
            <p:nvPr/>
          </p:nvSpPr>
          <p:spPr>
            <a:xfrm>
              <a:off x="5671335" y="3347148"/>
              <a:ext cx="3472665" cy="400110"/>
            </a:xfrm>
            <a:prstGeom prst="rect">
              <a:avLst/>
            </a:prstGeom>
            <a:noFill/>
          </p:spPr>
          <p:txBody>
            <a:bodyPr wrap="square" rtlCol="0">
              <a:spAutoFit/>
            </a:bodyPr>
            <a:lstStyle/>
            <a:p>
              <a:r>
                <a:rPr lang="en-US" sz="2000" b="1" dirty="0" smtClean="0"/>
                <a:t>Road Map</a:t>
              </a:r>
              <a:endParaRPr lang="en-US" sz="2000" b="1" dirty="0"/>
            </a:p>
          </p:txBody>
        </p:sp>
        <p:sp>
          <p:nvSpPr>
            <p:cNvPr id="23" name="TextBox 22"/>
            <p:cNvSpPr txBox="1"/>
            <p:nvPr/>
          </p:nvSpPr>
          <p:spPr>
            <a:xfrm>
              <a:off x="5671335" y="3651502"/>
              <a:ext cx="3472665" cy="584775"/>
            </a:xfrm>
            <a:prstGeom prst="rect">
              <a:avLst/>
            </a:prstGeom>
            <a:noFill/>
          </p:spPr>
          <p:txBody>
            <a:bodyPr wrap="square" rtlCol="0">
              <a:spAutoFit/>
            </a:bodyPr>
            <a:lstStyle/>
            <a:p>
              <a:r>
                <a:rPr lang="pt-BR" sz="1600" dirty="0" smtClean="0"/>
                <a:t>Permenpan No. 11 Tahun 2015 tentang Road Map Reformasi Birokrasi 2015 - 2019</a:t>
              </a:r>
              <a:endParaRPr lang="en-US" sz="1600" dirty="0"/>
            </a:p>
          </p:txBody>
        </p:sp>
      </p:grpSp>
      <p:sp>
        <p:nvSpPr>
          <p:cNvPr id="24" name="Oval 23"/>
          <p:cNvSpPr/>
          <p:nvPr/>
        </p:nvSpPr>
        <p:spPr>
          <a:xfrm>
            <a:off x="3943320" y="2856292"/>
            <a:ext cx="481662" cy="481662"/>
          </a:xfrm>
          <a:prstGeom prst="ellipse">
            <a:avLst/>
          </a:prstGeom>
          <a:solidFill>
            <a:srgbClr val="FCAF6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p:nvGrpSpPr>
        <p:grpSpPr>
          <a:xfrm>
            <a:off x="4555767" y="2859192"/>
            <a:ext cx="4304769" cy="3905340"/>
            <a:chOff x="5671335" y="4468536"/>
            <a:chExt cx="3472665" cy="3905340"/>
          </a:xfrm>
        </p:grpSpPr>
        <p:sp>
          <p:nvSpPr>
            <p:cNvPr id="26" name="TextBox 25"/>
            <p:cNvSpPr txBox="1"/>
            <p:nvPr/>
          </p:nvSpPr>
          <p:spPr>
            <a:xfrm>
              <a:off x="5671335" y="4468536"/>
              <a:ext cx="3472665" cy="400110"/>
            </a:xfrm>
            <a:prstGeom prst="rect">
              <a:avLst/>
            </a:prstGeom>
            <a:noFill/>
          </p:spPr>
          <p:txBody>
            <a:bodyPr wrap="square" rtlCol="0">
              <a:spAutoFit/>
            </a:bodyPr>
            <a:lstStyle/>
            <a:p>
              <a:r>
                <a:rPr lang="en-US" sz="2000" b="1" dirty="0" err="1" smtClean="0"/>
                <a:t>Pedoman-Pedoman</a:t>
              </a:r>
              <a:endParaRPr lang="en-US" sz="2000" b="1" dirty="0"/>
            </a:p>
          </p:txBody>
        </p:sp>
        <p:sp>
          <p:nvSpPr>
            <p:cNvPr id="27" name="TextBox 26"/>
            <p:cNvSpPr txBox="1"/>
            <p:nvPr/>
          </p:nvSpPr>
          <p:spPr>
            <a:xfrm>
              <a:off x="5671335" y="4772890"/>
              <a:ext cx="3472665" cy="3600986"/>
            </a:xfrm>
            <a:prstGeom prst="rect">
              <a:avLst/>
            </a:prstGeom>
            <a:noFill/>
          </p:spPr>
          <p:txBody>
            <a:bodyPr wrap="square" rtlCol="0">
              <a:spAutoFit/>
            </a:bodyPr>
            <a:lstStyle/>
            <a:p>
              <a:r>
                <a:rPr lang="pt-BR" dirty="0" smtClean="0"/>
                <a:t>Permenpan no,7 – 15 tahun 2011</a:t>
              </a:r>
            </a:p>
            <a:p>
              <a:pPr marL="342900" indent="-342900">
                <a:buAutoNum type="arabicPeriod"/>
                <a:tabLst>
                  <a:tab pos="265113" algn="l"/>
                </a:tabLst>
              </a:pPr>
              <a:r>
                <a:rPr lang="pt-BR" sz="1600" dirty="0" smtClean="0"/>
                <a:t>Pengajuan dokumen usulan RB K/L</a:t>
              </a:r>
            </a:p>
            <a:p>
              <a:pPr marL="342900" indent="-342900">
                <a:buAutoNum type="arabicPeriod"/>
                <a:tabLst>
                  <a:tab pos="265113" algn="l"/>
                </a:tabLst>
              </a:pPr>
              <a:r>
                <a:rPr lang="pt-BR" sz="1600" dirty="0" smtClean="0"/>
                <a:t>Penilaian dokumen usulan dan roadmap pelaksanaan RB K/L</a:t>
              </a:r>
            </a:p>
            <a:p>
              <a:pPr marL="342906" indent="-342906">
                <a:buFont typeface="+mj-lt"/>
                <a:buAutoNum type="arabicPeriod"/>
                <a:defRPr/>
              </a:pPr>
              <a:r>
                <a:rPr lang="en-ID" sz="1600" dirty="0" err="1" smtClean="0"/>
                <a:t>Penyusunan</a:t>
              </a:r>
              <a:r>
                <a:rPr lang="en-ID" sz="1600" dirty="0" smtClean="0"/>
                <a:t> </a:t>
              </a:r>
              <a:r>
                <a:rPr lang="en-ID" sz="1600" dirty="0" err="1" smtClean="0"/>
                <a:t>RoadMap</a:t>
              </a:r>
              <a:r>
                <a:rPr lang="en-ID" sz="1600" dirty="0" smtClean="0"/>
                <a:t> RB K/L </a:t>
              </a:r>
              <a:r>
                <a:rPr lang="en-ID" sz="1600" dirty="0" err="1" smtClean="0"/>
                <a:t>dan</a:t>
              </a:r>
              <a:r>
                <a:rPr lang="en-ID" sz="1600" dirty="0" smtClean="0"/>
                <a:t> </a:t>
              </a:r>
              <a:r>
                <a:rPr lang="en-ID" sz="1600" dirty="0" err="1" smtClean="0"/>
                <a:t>Pemda</a:t>
              </a:r>
              <a:endParaRPr lang="id-ID" sz="1600" dirty="0" smtClean="0"/>
            </a:p>
            <a:p>
              <a:pPr marL="342906" indent="-342906">
                <a:buFont typeface="+mj-lt"/>
                <a:buAutoNum type="arabicPeriod"/>
                <a:defRPr/>
              </a:pPr>
              <a:r>
                <a:rPr lang="en-ID" sz="1600" dirty="0" smtClean="0"/>
                <a:t>P</a:t>
              </a:r>
              <a:r>
                <a:rPr lang="id-ID" sz="1600" dirty="0" smtClean="0"/>
                <a:t>elaksanaan program manajemen perubahan</a:t>
              </a:r>
            </a:p>
            <a:p>
              <a:pPr marL="342906" indent="-342906">
                <a:buFont typeface="+mj-lt"/>
                <a:buAutoNum type="arabicPeriod"/>
                <a:defRPr/>
              </a:pPr>
              <a:r>
                <a:rPr lang="id-ID" sz="1600" dirty="0" smtClean="0"/>
                <a:t>Kriteria dan ukuran keberhasilan </a:t>
              </a:r>
              <a:r>
                <a:rPr lang="en-ID" sz="1600" dirty="0" smtClean="0"/>
                <a:t>RB</a:t>
              </a:r>
              <a:endParaRPr lang="id-ID" sz="1600" dirty="0" smtClean="0"/>
            </a:p>
            <a:p>
              <a:pPr marL="342906" indent="-342906">
                <a:buFont typeface="+mj-lt"/>
                <a:buAutoNum type="arabicPeriod"/>
                <a:defRPr/>
              </a:pPr>
              <a:r>
                <a:rPr lang="en-ID" sz="1600" dirty="0" smtClean="0"/>
                <a:t>P</a:t>
              </a:r>
              <a:r>
                <a:rPr lang="id-ID" sz="1600" dirty="0" smtClean="0"/>
                <a:t>enataan tatalaksana (</a:t>
              </a:r>
              <a:r>
                <a:rPr lang="id-ID" sz="1600" i="1" dirty="0" smtClean="0"/>
                <a:t>business process</a:t>
              </a:r>
              <a:r>
                <a:rPr lang="id-ID" sz="1600" dirty="0" smtClean="0"/>
                <a:t>)</a:t>
              </a:r>
            </a:p>
            <a:p>
              <a:pPr marL="342906" indent="-342906">
                <a:buFont typeface="+mj-lt"/>
                <a:buAutoNum type="arabicPeriod"/>
                <a:defRPr/>
              </a:pPr>
              <a:r>
                <a:rPr lang="en-ID" sz="1600" dirty="0" smtClean="0"/>
                <a:t>P</a:t>
              </a:r>
              <a:r>
                <a:rPr lang="id-ID" sz="1600" dirty="0" smtClean="0"/>
                <a:t>elaksanaan </a:t>
              </a:r>
              <a:r>
                <a:rPr lang="id-ID" sz="1600" i="1" dirty="0" smtClean="0"/>
                <a:t>quick wins</a:t>
              </a:r>
            </a:p>
            <a:p>
              <a:pPr marL="342906" indent="-342906">
                <a:buFont typeface="+mj-lt"/>
                <a:buAutoNum type="arabicPeriod"/>
                <a:defRPr/>
              </a:pPr>
              <a:r>
                <a:rPr lang="en-ID" sz="1600" dirty="0" smtClean="0"/>
                <a:t>P</a:t>
              </a:r>
              <a:r>
                <a:rPr lang="id-ID" sz="1600" dirty="0" smtClean="0"/>
                <a:t>elaksanaan program manajemen pengetahuan</a:t>
              </a:r>
            </a:p>
            <a:p>
              <a:pPr marL="342906" indent="-342906">
                <a:buFont typeface="+mj-lt"/>
                <a:buAutoNum type="arabicPeriod"/>
                <a:defRPr/>
              </a:pPr>
              <a:r>
                <a:rPr lang="id-ID" sz="1600" dirty="0" smtClean="0"/>
                <a:t>Mekanisme persetujuan pelaksanaan </a:t>
              </a:r>
              <a:r>
                <a:rPr lang="en-ID" sz="1600" dirty="0" smtClean="0"/>
                <a:t>RB</a:t>
              </a:r>
              <a:r>
                <a:rPr lang="id-ID" sz="1600" dirty="0" smtClean="0"/>
                <a:t> dan </a:t>
              </a:r>
              <a:r>
                <a:rPr lang="en-ID" sz="1600" dirty="0" err="1" smtClean="0"/>
                <a:t>tukin</a:t>
              </a:r>
              <a:r>
                <a:rPr lang="id-ID" sz="1600" dirty="0" smtClean="0"/>
                <a:t> bagi </a:t>
              </a:r>
              <a:r>
                <a:rPr lang="en-ID" sz="1600" dirty="0" smtClean="0"/>
                <a:t>K/L</a:t>
              </a:r>
              <a:endParaRPr lang="pt-BR" sz="1600" dirty="0" smtClean="0"/>
            </a:p>
            <a:p>
              <a:pPr marL="342900" indent="-342900">
                <a:buAutoNum type="arabicPeriod"/>
                <a:tabLst>
                  <a:tab pos="265113" algn="l"/>
                </a:tabLst>
              </a:pPr>
              <a:endParaRPr lang="en-US" dirty="0"/>
            </a:p>
          </p:txBody>
        </p:sp>
      </p:grpSp>
    </p:spTree>
    <p:extLst>
      <p:ext uri="{BB962C8B-B14F-4D97-AF65-F5344CB8AC3E}">
        <p14:creationId xmlns:p14="http://schemas.microsoft.com/office/powerpoint/2010/main" val="38622083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Implementasi</a:t>
            </a:r>
            <a:r>
              <a:rPr lang="en-US" dirty="0" smtClean="0"/>
              <a:t> </a:t>
            </a:r>
            <a:r>
              <a:rPr lang="en-US" dirty="0" err="1" smtClean="0"/>
              <a:t>Reformasi</a:t>
            </a:r>
            <a:r>
              <a:rPr lang="en-US" dirty="0" smtClean="0"/>
              <a:t> </a:t>
            </a:r>
            <a:r>
              <a:rPr lang="en-US" dirty="0" err="1" smtClean="0"/>
              <a:t>Birokrasi</a:t>
            </a:r>
            <a:endParaRPr lang="en-US" dirty="0"/>
          </a:p>
        </p:txBody>
      </p:sp>
      <p:sp>
        <p:nvSpPr>
          <p:cNvPr id="4" name="Slide Number Placeholder 3"/>
          <p:cNvSpPr>
            <a:spLocks noGrp="1"/>
          </p:cNvSpPr>
          <p:nvPr>
            <p:ph type="sldNum" sz="quarter" idx="12"/>
          </p:nvPr>
        </p:nvSpPr>
        <p:spPr/>
        <p:txBody>
          <a:bodyPr/>
          <a:lstStyle/>
          <a:p>
            <a:fld id="{DB2928E3-7018-43E4-8A0B-61B3446FFDEC}" type="slidenum">
              <a:rPr lang="en-ID" smtClean="0"/>
              <a:t>8</a:t>
            </a:fld>
            <a:endParaRPr lang="en-ID"/>
          </a:p>
        </p:txBody>
      </p:sp>
      <p:grpSp>
        <p:nvGrpSpPr>
          <p:cNvPr id="72" name="Group 71"/>
          <p:cNvGrpSpPr/>
          <p:nvPr/>
        </p:nvGrpSpPr>
        <p:grpSpPr>
          <a:xfrm>
            <a:off x="811770" y="1174613"/>
            <a:ext cx="8332230" cy="5683387"/>
            <a:chOff x="688984" y="1183080"/>
            <a:chExt cx="8332230" cy="5683387"/>
          </a:xfrm>
        </p:grpSpPr>
        <p:cxnSp>
          <p:nvCxnSpPr>
            <p:cNvPr id="5" name="Straight Connector 4">
              <a:extLst>
                <a:ext uri="{FF2B5EF4-FFF2-40B4-BE49-F238E27FC236}">
                  <a16:creationId xmlns:a16="http://schemas.microsoft.com/office/drawing/2014/main" xmlns="" id="{83209901-B57A-479C-AFFE-A8733144226C}"/>
                </a:ext>
              </a:extLst>
            </p:cNvPr>
            <p:cNvCxnSpPr>
              <a:cxnSpLocks/>
              <a:stCxn id="8" idx="0"/>
            </p:cNvCxnSpPr>
            <p:nvPr/>
          </p:nvCxnSpPr>
          <p:spPr>
            <a:xfrm flipH="1">
              <a:off x="872073" y="1197187"/>
              <a:ext cx="13815" cy="566928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xmlns="" id="{2406C70D-95D1-44EF-B2C1-99822FFC8C5B}"/>
                </a:ext>
              </a:extLst>
            </p:cNvPr>
            <p:cNvGrpSpPr/>
            <p:nvPr/>
          </p:nvGrpSpPr>
          <p:grpSpPr>
            <a:xfrm>
              <a:off x="703008" y="1183080"/>
              <a:ext cx="5634544" cy="486556"/>
              <a:chOff x="3531765" y="1579800"/>
              <a:chExt cx="5634544" cy="486556"/>
            </a:xfrm>
          </p:grpSpPr>
          <p:sp>
            <p:nvSpPr>
              <p:cNvPr id="7" name="Rectangle 6">
                <a:extLst>
                  <a:ext uri="{FF2B5EF4-FFF2-40B4-BE49-F238E27FC236}">
                    <a16:creationId xmlns:a16="http://schemas.microsoft.com/office/drawing/2014/main" xmlns="" id="{2C702BA1-2908-4206-80F7-092513EBD6BD}"/>
                  </a:ext>
                </a:extLst>
              </p:cNvPr>
              <p:cNvSpPr/>
              <p:nvPr/>
            </p:nvSpPr>
            <p:spPr>
              <a:xfrm>
                <a:off x="3674378" y="1579800"/>
                <a:ext cx="5486400" cy="8914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0040" rtlCol="0" anchor="ctr"/>
              <a:lstStyle/>
              <a:p>
                <a:endParaRPr lang="en-US" b="1" dirty="0"/>
              </a:p>
            </p:txBody>
          </p:sp>
          <p:sp>
            <p:nvSpPr>
              <p:cNvPr id="8" name="Oval 7">
                <a:extLst>
                  <a:ext uri="{FF2B5EF4-FFF2-40B4-BE49-F238E27FC236}">
                    <a16:creationId xmlns:a16="http://schemas.microsoft.com/office/drawing/2014/main" xmlns="" id="{DA84B160-3C5E-425C-9168-D517ED2E99A6}"/>
                  </a:ext>
                </a:extLst>
              </p:cNvPr>
              <p:cNvSpPr/>
              <p:nvPr/>
            </p:nvSpPr>
            <p:spPr>
              <a:xfrm>
                <a:off x="3531765" y="1593908"/>
                <a:ext cx="365760" cy="365760"/>
              </a:xfrm>
              <a:prstGeom prst="ellipse">
                <a:avLst/>
              </a:pr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50000"/>
                      </a:schemeClr>
                    </a:solidFill>
                    <a:latin typeface="Imprint MT Shadow" panose="04020605060303030202" pitchFamily="82" charset="0"/>
                  </a:rPr>
                  <a:t>1</a:t>
                </a:r>
                <a:endParaRPr lang="en-US" b="1" dirty="0">
                  <a:solidFill>
                    <a:schemeClr val="accent1">
                      <a:lumMod val="50000"/>
                    </a:schemeClr>
                  </a:solidFill>
                  <a:latin typeface="Imprint MT Shadow" panose="04020605060303030202" pitchFamily="82" charset="0"/>
                </a:endParaRPr>
              </a:p>
            </p:txBody>
          </p:sp>
          <p:sp>
            <p:nvSpPr>
              <p:cNvPr id="9" name="Right Triangle 8">
                <a:extLst>
                  <a:ext uri="{FF2B5EF4-FFF2-40B4-BE49-F238E27FC236}">
                    <a16:creationId xmlns:a16="http://schemas.microsoft.com/office/drawing/2014/main" xmlns="" id="{F0AC002F-6A4A-4CC9-AFA9-E5AEA3DE09B5}"/>
                  </a:ext>
                </a:extLst>
              </p:cNvPr>
              <p:cNvSpPr/>
              <p:nvPr/>
            </p:nvSpPr>
            <p:spPr>
              <a:xfrm rot="16200000" flipH="1" flipV="1">
                <a:off x="8974194" y="1658584"/>
                <a:ext cx="190234" cy="193996"/>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665033BC-F896-47E9-8A75-E4AEE6FDA1B7}"/>
                  </a:ext>
                </a:extLst>
              </p:cNvPr>
              <p:cNvSpPr/>
              <p:nvPr/>
            </p:nvSpPr>
            <p:spPr>
              <a:xfrm>
                <a:off x="3983170" y="1666439"/>
                <a:ext cx="4983611" cy="39991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lumMod val="65000"/>
                        <a:lumOff val="35000"/>
                      </a:schemeClr>
                    </a:solidFill>
                  </a:rPr>
                  <a:t>Adanya</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komitmen</a:t>
                </a:r>
                <a:r>
                  <a:rPr lang="en-US" sz="2000" dirty="0" smtClean="0">
                    <a:solidFill>
                      <a:schemeClr val="tx1">
                        <a:lumMod val="65000"/>
                        <a:lumOff val="35000"/>
                      </a:schemeClr>
                    </a:solidFill>
                  </a:rPr>
                  <a:t> yang </a:t>
                </a:r>
                <a:r>
                  <a:rPr lang="en-US" sz="2000" dirty="0" err="1" smtClean="0">
                    <a:solidFill>
                      <a:schemeClr val="tx1">
                        <a:lumMod val="65000"/>
                        <a:lumOff val="35000"/>
                      </a:schemeClr>
                    </a:solidFill>
                  </a:rPr>
                  <a:t>kuat</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dari</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pimpinan</a:t>
                </a:r>
                <a:r>
                  <a:rPr lang="en-US" sz="2000" dirty="0" smtClean="0">
                    <a:solidFill>
                      <a:schemeClr val="tx1">
                        <a:lumMod val="65000"/>
                        <a:lumOff val="35000"/>
                      </a:schemeClr>
                    </a:solidFill>
                  </a:rPr>
                  <a:t> </a:t>
                </a:r>
                <a:endParaRPr lang="en-US" sz="2000" dirty="0">
                  <a:solidFill>
                    <a:schemeClr val="tx1">
                      <a:lumMod val="65000"/>
                      <a:lumOff val="35000"/>
                    </a:schemeClr>
                  </a:solidFill>
                </a:endParaRPr>
              </a:p>
            </p:txBody>
          </p:sp>
        </p:grpSp>
        <p:grpSp>
          <p:nvGrpSpPr>
            <p:cNvPr id="32" name="Group 31">
              <a:extLst>
                <a:ext uri="{FF2B5EF4-FFF2-40B4-BE49-F238E27FC236}">
                  <a16:creationId xmlns:a16="http://schemas.microsoft.com/office/drawing/2014/main" xmlns="" id="{2406C70D-95D1-44EF-B2C1-99822FFC8C5B}"/>
                </a:ext>
              </a:extLst>
            </p:cNvPr>
            <p:cNvGrpSpPr/>
            <p:nvPr/>
          </p:nvGrpSpPr>
          <p:grpSpPr>
            <a:xfrm>
              <a:off x="700099" y="1789910"/>
              <a:ext cx="5340927" cy="490566"/>
              <a:chOff x="3531765" y="1579800"/>
              <a:chExt cx="5340927" cy="490566"/>
            </a:xfrm>
          </p:grpSpPr>
          <p:sp>
            <p:nvSpPr>
              <p:cNvPr id="33" name="Rectangle 32">
                <a:extLst>
                  <a:ext uri="{FF2B5EF4-FFF2-40B4-BE49-F238E27FC236}">
                    <a16:creationId xmlns:a16="http://schemas.microsoft.com/office/drawing/2014/main" xmlns="" id="{2C702BA1-2908-4206-80F7-092513EBD6BD}"/>
                  </a:ext>
                </a:extLst>
              </p:cNvPr>
              <p:cNvSpPr/>
              <p:nvPr/>
            </p:nvSpPr>
            <p:spPr>
              <a:xfrm>
                <a:off x="3674378" y="1579800"/>
                <a:ext cx="4846320" cy="8914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0040" rtlCol="0" anchor="ctr"/>
              <a:lstStyle/>
              <a:p>
                <a:endParaRPr lang="en-US" b="1" dirty="0"/>
              </a:p>
            </p:txBody>
          </p:sp>
          <p:sp>
            <p:nvSpPr>
              <p:cNvPr id="34" name="Oval 33">
                <a:extLst>
                  <a:ext uri="{FF2B5EF4-FFF2-40B4-BE49-F238E27FC236}">
                    <a16:creationId xmlns:a16="http://schemas.microsoft.com/office/drawing/2014/main" xmlns="" id="{DA84B160-3C5E-425C-9168-D517ED2E99A6}"/>
                  </a:ext>
                </a:extLst>
              </p:cNvPr>
              <p:cNvSpPr/>
              <p:nvPr/>
            </p:nvSpPr>
            <p:spPr>
              <a:xfrm>
                <a:off x="3531765" y="1593908"/>
                <a:ext cx="365760" cy="365760"/>
              </a:xfrm>
              <a:prstGeom prst="ellipse">
                <a:avLst/>
              </a:prstGeom>
              <a:solidFill>
                <a:schemeClr val="bg1"/>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2">
                        <a:lumMod val="50000"/>
                      </a:schemeClr>
                    </a:solidFill>
                    <a:latin typeface="Imprint MT Shadow" panose="04020605060303030202" pitchFamily="82" charset="0"/>
                  </a:rPr>
                  <a:t>2</a:t>
                </a:r>
                <a:endParaRPr lang="en-US" b="1" dirty="0">
                  <a:solidFill>
                    <a:schemeClr val="accent2">
                      <a:lumMod val="50000"/>
                    </a:schemeClr>
                  </a:solidFill>
                  <a:latin typeface="Imprint MT Shadow" panose="04020605060303030202" pitchFamily="82" charset="0"/>
                </a:endParaRPr>
              </a:p>
            </p:txBody>
          </p:sp>
          <p:sp>
            <p:nvSpPr>
              <p:cNvPr id="35" name="Right Triangle 34">
                <a:extLst>
                  <a:ext uri="{FF2B5EF4-FFF2-40B4-BE49-F238E27FC236}">
                    <a16:creationId xmlns:a16="http://schemas.microsoft.com/office/drawing/2014/main" xmlns="" id="{F0AC002F-6A4A-4CC9-AFA9-E5AEA3DE09B5}"/>
                  </a:ext>
                </a:extLst>
              </p:cNvPr>
              <p:cNvSpPr/>
              <p:nvPr/>
            </p:nvSpPr>
            <p:spPr>
              <a:xfrm rot="16200000" flipH="1" flipV="1">
                <a:off x="8319259" y="1658584"/>
                <a:ext cx="190234" cy="193996"/>
              </a:xfrm>
              <a:prstGeom prst="r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xmlns="" id="{665033BC-F896-47E9-8A75-E4AEE6FDA1B7}"/>
                  </a:ext>
                </a:extLst>
              </p:cNvPr>
              <p:cNvSpPr/>
              <p:nvPr/>
            </p:nvSpPr>
            <p:spPr>
              <a:xfrm>
                <a:off x="3986079" y="1668943"/>
                <a:ext cx="4886613" cy="40142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lumMod val="65000"/>
                        <a:lumOff val="35000"/>
                      </a:schemeClr>
                    </a:solidFill>
                  </a:rPr>
                  <a:t>Melibatkan</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seluruh</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pemangku</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kepentingan</a:t>
                </a:r>
                <a:endParaRPr lang="en-US" sz="2000" dirty="0">
                  <a:solidFill>
                    <a:schemeClr val="tx1">
                      <a:lumMod val="65000"/>
                      <a:lumOff val="35000"/>
                    </a:schemeClr>
                  </a:solidFill>
                </a:endParaRPr>
              </a:p>
            </p:txBody>
          </p:sp>
        </p:grpSp>
        <p:grpSp>
          <p:nvGrpSpPr>
            <p:cNvPr id="42" name="Group 41">
              <a:extLst>
                <a:ext uri="{FF2B5EF4-FFF2-40B4-BE49-F238E27FC236}">
                  <a16:creationId xmlns:a16="http://schemas.microsoft.com/office/drawing/2014/main" xmlns="" id="{2406C70D-95D1-44EF-B2C1-99822FFC8C5B}"/>
                </a:ext>
              </a:extLst>
            </p:cNvPr>
            <p:cNvGrpSpPr/>
            <p:nvPr/>
          </p:nvGrpSpPr>
          <p:grpSpPr>
            <a:xfrm>
              <a:off x="703008" y="2410848"/>
              <a:ext cx="4989403" cy="486556"/>
              <a:chOff x="3531765" y="1579800"/>
              <a:chExt cx="4989403" cy="486556"/>
            </a:xfrm>
          </p:grpSpPr>
          <p:sp>
            <p:nvSpPr>
              <p:cNvPr id="43" name="Rectangle 42">
                <a:extLst>
                  <a:ext uri="{FF2B5EF4-FFF2-40B4-BE49-F238E27FC236}">
                    <a16:creationId xmlns:a16="http://schemas.microsoft.com/office/drawing/2014/main" xmlns="" id="{2C702BA1-2908-4206-80F7-092513EBD6BD}"/>
                  </a:ext>
                </a:extLst>
              </p:cNvPr>
              <p:cNvSpPr/>
              <p:nvPr/>
            </p:nvSpPr>
            <p:spPr>
              <a:xfrm>
                <a:off x="3674378" y="1579800"/>
                <a:ext cx="4389120" cy="8914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0040" rtlCol="0" anchor="ctr"/>
              <a:lstStyle/>
              <a:p>
                <a:endParaRPr lang="en-US" b="1" dirty="0"/>
              </a:p>
            </p:txBody>
          </p:sp>
          <p:sp>
            <p:nvSpPr>
              <p:cNvPr id="44" name="Oval 43">
                <a:extLst>
                  <a:ext uri="{FF2B5EF4-FFF2-40B4-BE49-F238E27FC236}">
                    <a16:creationId xmlns:a16="http://schemas.microsoft.com/office/drawing/2014/main" xmlns="" id="{DA84B160-3C5E-425C-9168-D517ED2E99A6}"/>
                  </a:ext>
                </a:extLst>
              </p:cNvPr>
              <p:cNvSpPr/>
              <p:nvPr/>
            </p:nvSpPr>
            <p:spPr>
              <a:xfrm>
                <a:off x="3531765" y="1593908"/>
                <a:ext cx="365760" cy="365760"/>
              </a:xfrm>
              <a:prstGeom prst="ellipse">
                <a:avLst/>
              </a:prstGeom>
              <a:solidFill>
                <a:schemeClr val="bg1"/>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6">
                        <a:lumMod val="50000"/>
                      </a:schemeClr>
                    </a:solidFill>
                    <a:latin typeface="Imprint MT Shadow" panose="04020605060303030202" pitchFamily="82" charset="0"/>
                  </a:rPr>
                  <a:t>3</a:t>
                </a:r>
                <a:endParaRPr lang="en-US" b="1" dirty="0">
                  <a:solidFill>
                    <a:schemeClr val="accent6">
                      <a:lumMod val="50000"/>
                    </a:schemeClr>
                  </a:solidFill>
                  <a:latin typeface="Imprint MT Shadow" panose="04020605060303030202" pitchFamily="82" charset="0"/>
                </a:endParaRPr>
              </a:p>
            </p:txBody>
          </p:sp>
          <p:sp>
            <p:nvSpPr>
              <p:cNvPr id="45" name="Right Triangle 44">
                <a:extLst>
                  <a:ext uri="{FF2B5EF4-FFF2-40B4-BE49-F238E27FC236}">
                    <a16:creationId xmlns:a16="http://schemas.microsoft.com/office/drawing/2014/main" xmlns="" id="{F0AC002F-6A4A-4CC9-AFA9-E5AEA3DE09B5}"/>
                  </a:ext>
                </a:extLst>
              </p:cNvPr>
              <p:cNvSpPr/>
              <p:nvPr/>
            </p:nvSpPr>
            <p:spPr>
              <a:xfrm rot="16200000" flipH="1" flipV="1">
                <a:off x="7864371" y="1658411"/>
                <a:ext cx="190234" cy="193996"/>
              </a:xfrm>
              <a:prstGeom prst="r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xmlns="" id="{665033BC-F896-47E9-8A75-E4AEE6FDA1B7}"/>
                  </a:ext>
                </a:extLst>
              </p:cNvPr>
              <p:cNvSpPr/>
              <p:nvPr/>
            </p:nvSpPr>
            <p:spPr>
              <a:xfrm>
                <a:off x="3983170" y="1666439"/>
                <a:ext cx="4537998" cy="39991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lumMod val="65000"/>
                        <a:lumOff val="35000"/>
                      </a:schemeClr>
                    </a:solidFill>
                  </a:rPr>
                  <a:t>Membentuk</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tim</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Reformasi</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Birokrasi</a:t>
                </a:r>
                <a:endParaRPr lang="en-US" sz="2000" dirty="0">
                  <a:solidFill>
                    <a:schemeClr val="tx1">
                      <a:lumMod val="65000"/>
                      <a:lumOff val="35000"/>
                    </a:schemeClr>
                  </a:solidFill>
                </a:endParaRPr>
              </a:p>
            </p:txBody>
          </p:sp>
        </p:grpSp>
        <p:grpSp>
          <p:nvGrpSpPr>
            <p:cNvPr id="47" name="Group 46">
              <a:extLst>
                <a:ext uri="{FF2B5EF4-FFF2-40B4-BE49-F238E27FC236}">
                  <a16:creationId xmlns:a16="http://schemas.microsoft.com/office/drawing/2014/main" xmlns="" id="{2406C70D-95D1-44EF-B2C1-99822FFC8C5B}"/>
                </a:ext>
              </a:extLst>
            </p:cNvPr>
            <p:cNvGrpSpPr/>
            <p:nvPr/>
          </p:nvGrpSpPr>
          <p:grpSpPr>
            <a:xfrm>
              <a:off x="695996" y="3031786"/>
              <a:ext cx="5248032" cy="495023"/>
              <a:chOff x="3531765" y="1579800"/>
              <a:chExt cx="5248032" cy="495023"/>
            </a:xfrm>
          </p:grpSpPr>
          <p:sp>
            <p:nvSpPr>
              <p:cNvPr id="48" name="Rectangle 47">
                <a:extLst>
                  <a:ext uri="{FF2B5EF4-FFF2-40B4-BE49-F238E27FC236}">
                    <a16:creationId xmlns:a16="http://schemas.microsoft.com/office/drawing/2014/main" xmlns="" id="{2C702BA1-2908-4206-80F7-092513EBD6BD}"/>
                  </a:ext>
                </a:extLst>
              </p:cNvPr>
              <p:cNvSpPr/>
              <p:nvPr/>
            </p:nvSpPr>
            <p:spPr>
              <a:xfrm>
                <a:off x="3674378" y="1579800"/>
                <a:ext cx="4846320" cy="89143"/>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lIns="320040" rtlCol="0" anchor="ctr"/>
              <a:lstStyle/>
              <a:p>
                <a:endParaRPr lang="en-US" b="1" dirty="0"/>
              </a:p>
            </p:txBody>
          </p:sp>
          <p:sp>
            <p:nvSpPr>
              <p:cNvPr id="49" name="Oval 48">
                <a:extLst>
                  <a:ext uri="{FF2B5EF4-FFF2-40B4-BE49-F238E27FC236}">
                    <a16:creationId xmlns:a16="http://schemas.microsoft.com/office/drawing/2014/main" xmlns="" id="{DA84B160-3C5E-425C-9168-D517ED2E99A6}"/>
                  </a:ext>
                </a:extLst>
              </p:cNvPr>
              <p:cNvSpPr/>
              <p:nvPr/>
            </p:nvSpPr>
            <p:spPr>
              <a:xfrm>
                <a:off x="3531765" y="1593908"/>
                <a:ext cx="365760" cy="365760"/>
              </a:xfrm>
              <a:prstGeom prst="ellipse">
                <a:avLst/>
              </a:prstGeom>
              <a:solidFill>
                <a:schemeClr val="bg1"/>
              </a:solidFill>
              <a:ln w="38100">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5">
                        <a:lumMod val="50000"/>
                      </a:schemeClr>
                    </a:solidFill>
                    <a:latin typeface="Imprint MT Shadow" panose="04020605060303030202" pitchFamily="82" charset="0"/>
                  </a:rPr>
                  <a:t>4</a:t>
                </a:r>
                <a:endParaRPr lang="en-US" b="1" dirty="0">
                  <a:solidFill>
                    <a:schemeClr val="accent5">
                      <a:lumMod val="50000"/>
                    </a:schemeClr>
                  </a:solidFill>
                  <a:latin typeface="Imprint MT Shadow" panose="04020605060303030202" pitchFamily="82" charset="0"/>
                </a:endParaRPr>
              </a:p>
            </p:txBody>
          </p:sp>
          <p:sp>
            <p:nvSpPr>
              <p:cNvPr id="50" name="Right Triangle 49">
                <a:extLst>
                  <a:ext uri="{FF2B5EF4-FFF2-40B4-BE49-F238E27FC236}">
                    <a16:creationId xmlns:a16="http://schemas.microsoft.com/office/drawing/2014/main" xmlns="" id="{F0AC002F-6A4A-4CC9-AFA9-E5AEA3DE09B5}"/>
                  </a:ext>
                </a:extLst>
              </p:cNvPr>
              <p:cNvSpPr/>
              <p:nvPr/>
            </p:nvSpPr>
            <p:spPr>
              <a:xfrm rot="16200000" flipH="1" flipV="1">
                <a:off x="8334245" y="1673037"/>
                <a:ext cx="190234" cy="193996"/>
              </a:xfrm>
              <a:prstGeom prst="rtTriangle">
                <a:avLst/>
              </a:prstGeom>
              <a:solidFill>
                <a:srgbClr val="BC00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xmlns="" id="{665033BC-F896-47E9-8A75-E4AEE6FDA1B7}"/>
                  </a:ext>
                </a:extLst>
              </p:cNvPr>
              <p:cNvSpPr/>
              <p:nvPr/>
            </p:nvSpPr>
            <p:spPr>
              <a:xfrm>
                <a:off x="3983171" y="1674906"/>
                <a:ext cx="4796626" cy="39991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lumMod val="65000"/>
                        <a:lumOff val="35000"/>
                      </a:schemeClr>
                    </a:solidFill>
                  </a:rPr>
                  <a:t>Menetapkan</a:t>
                </a:r>
                <a:r>
                  <a:rPr lang="en-US" sz="2000" dirty="0" smtClean="0">
                    <a:solidFill>
                      <a:schemeClr val="tx1">
                        <a:lumMod val="65000"/>
                        <a:lumOff val="35000"/>
                      </a:schemeClr>
                    </a:solidFill>
                  </a:rPr>
                  <a:t> Road Map (8 Area </a:t>
                </a:r>
                <a:r>
                  <a:rPr lang="en-US" sz="2000" dirty="0" err="1" smtClean="0">
                    <a:solidFill>
                      <a:schemeClr val="tx1">
                        <a:lumMod val="65000"/>
                        <a:lumOff val="35000"/>
                      </a:schemeClr>
                    </a:solidFill>
                  </a:rPr>
                  <a:t>Perubahan</a:t>
                </a:r>
                <a:r>
                  <a:rPr lang="en-US" sz="2000" dirty="0" smtClean="0">
                    <a:solidFill>
                      <a:schemeClr val="tx1">
                        <a:lumMod val="65000"/>
                        <a:lumOff val="35000"/>
                      </a:schemeClr>
                    </a:solidFill>
                  </a:rPr>
                  <a:t>)</a:t>
                </a:r>
                <a:endParaRPr lang="en-US" sz="2000" dirty="0">
                  <a:solidFill>
                    <a:schemeClr val="tx1">
                      <a:lumMod val="65000"/>
                      <a:lumOff val="35000"/>
                    </a:schemeClr>
                  </a:solidFill>
                </a:endParaRPr>
              </a:p>
            </p:txBody>
          </p:sp>
        </p:grpSp>
        <p:grpSp>
          <p:nvGrpSpPr>
            <p:cNvPr id="52" name="Group 51">
              <a:extLst>
                <a:ext uri="{FF2B5EF4-FFF2-40B4-BE49-F238E27FC236}">
                  <a16:creationId xmlns:a16="http://schemas.microsoft.com/office/drawing/2014/main" xmlns="" id="{2406C70D-95D1-44EF-B2C1-99822FFC8C5B}"/>
                </a:ext>
              </a:extLst>
            </p:cNvPr>
            <p:cNvGrpSpPr/>
            <p:nvPr/>
          </p:nvGrpSpPr>
          <p:grpSpPr>
            <a:xfrm>
              <a:off x="688984" y="3655581"/>
              <a:ext cx="5165010" cy="486556"/>
              <a:chOff x="3531765" y="1579800"/>
              <a:chExt cx="5165010" cy="486556"/>
            </a:xfrm>
          </p:grpSpPr>
          <p:sp>
            <p:nvSpPr>
              <p:cNvPr id="53" name="Rectangle 52">
                <a:extLst>
                  <a:ext uri="{FF2B5EF4-FFF2-40B4-BE49-F238E27FC236}">
                    <a16:creationId xmlns:a16="http://schemas.microsoft.com/office/drawing/2014/main" xmlns="" id="{2C702BA1-2908-4206-80F7-092513EBD6BD}"/>
                  </a:ext>
                </a:extLst>
              </p:cNvPr>
              <p:cNvSpPr/>
              <p:nvPr/>
            </p:nvSpPr>
            <p:spPr>
              <a:xfrm>
                <a:off x="3674378" y="1579800"/>
                <a:ext cx="4846320" cy="8914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20040" rtlCol="0" anchor="ctr"/>
              <a:lstStyle/>
              <a:p>
                <a:endParaRPr lang="en-US" b="1" dirty="0"/>
              </a:p>
            </p:txBody>
          </p:sp>
          <p:sp>
            <p:nvSpPr>
              <p:cNvPr id="54" name="Oval 53">
                <a:extLst>
                  <a:ext uri="{FF2B5EF4-FFF2-40B4-BE49-F238E27FC236}">
                    <a16:creationId xmlns:a16="http://schemas.microsoft.com/office/drawing/2014/main" xmlns="" id="{DA84B160-3C5E-425C-9168-D517ED2E99A6}"/>
                  </a:ext>
                </a:extLst>
              </p:cNvPr>
              <p:cNvSpPr/>
              <p:nvPr/>
            </p:nvSpPr>
            <p:spPr>
              <a:xfrm>
                <a:off x="3531765" y="1593908"/>
                <a:ext cx="365760" cy="365760"/>
              </a:xfrm>
              <a:prstGeom prst="ellipse">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latin typeface="Imprint MT Shadow" panose="04020605060303030202" pitchFamily="82" charset="0"/>
                  </a:rPr>
                  <a:t>5</a:t>
                </a:r>
                <a:endParaRPr lang="en-US" b="1" dirty="0">
                  <a:solidFill>
                    <a:schemeClr val="accent1">
                      <a:lumMod val="75000"/>
                    </a:schemeClr>
                  </a:solidFill>
                  <a:latin typeface="Imprint MT Shadow" panose="04020605060303030202" pitchFamily="82" charset="0"/>
                </a:endParaRPr>
              </a:p>
            </p:txBody>
          </p:sp>
          <p:sp>
            <p:nvSpPr>
              <p:cNvPr id="55" name="Right Triangle 54">
                <a:extLst>
                  <a:ext uri="{FF2B5EF4-FFF2-40B4-BE49-F238E27FC236}">
                    <a16:creationId xmlns:a16="http://schemas.microsoft.com/office/drawing/2014/main" xmlns="" id="{F0AC002F-6A4A-4CC9-AFA9-E5AEA3DE09B5}"/>
                  </a:ext>
                </a:extLst>
              </p:cNvPr>
              <p:cNvSpPr/>
              <p:nvPr/>
            </p:nvSpPr>
            <p:spPr>
              <a:xfrm rot="16200000" flipH="1" flipV="1">
                <a:off x="8343077" y="1658584"/>
                <a:ext cx="190234" cy="193996"/>
              </a:xfrm>
              <a:prstGeom prst="r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xmlns="" id="{665033BC-F896-47E9-8A75-E4AEE6FDA1B7}"/>
                  </a:ext>
                </a:extLst>
              </p:cNvPr>
              <p:cNvSpPr/>
              <p:nvPr/>
            </p:nvSpPr>
            <p:spPr>
              <a:xfrm>
                <a:off x="3983171" y="1666439"/>
                <a:ext cx="4713604" cy="39991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lumMod val="65000"/>
                        <a:lumOff val="35000"/>
                      </a:schemeClr>
                    </a:solidFill>
                  </a:rPr>
                  <a:t>Menerapkan</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manajemen</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berbasis</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kinerja</a:t>
                </a:r>
                <a:endParaRPr lang="en-US" sz="2000" dirty="0">
                  <a:solidFill>
                    <a:schemeClr val="tx1">
                      <a:lumMod val="65000"/>
                      <a:lumOff val="35000"/>
                    </a:schemeClr>
                  </a:solidFill>
                </a:endParaRPr>
              </a:p>
            </p:txBody>
          </p:sp>
        </p:grpSp>
        <p:grpSp>
          <p:nvGrpSpPr>
            <p:cNvPr id="57" name="Group 56">
              <a:extLst>
                <a:ext uri="{FF2B5EF4-FFF2-40B4-BE49-F238E27FC236}">
                  <a16:creationId xmlns:a16="http://schemas.microsoft.com/office/drawing/2014/main" xmlns="" id="{2406C70D-95D1-44EF-B2C1-99822FFC8C5B}"/>
                </a:ext>
              </a:extLst>
            </p:cNvPr>
            <p:cNvGrpSpPr/>
            <p:nvPr/>
          </p:nvGrpSpPr>
          <p:grpSpPr>
            <a:xfrm>
              <a:off x="688984" y="4277931"/>
              <a:ext cx="8332230" cy="486556"/>
              <a:chOff x="3531765" y="1579800"/>
              <a:chExt cx="8332230" cy="486556"/>
            </a:xfrm>
          </p:grpSpPr>
          <p:sp>
            <p:nvSpPr>
              <p:cNvPr id="58" name="Rectangle 57">
                <a:extLst>
                  <a:ext uri="{FF2B5EF4-FFF2-40B4-BE49-F238E27FC236}">
                    <a16:creationId xmlns:a16="http://schemas.microsoft.com/office/drawing/2014/main" xmlns="" id="{2C702BA1-2908-4206-80F7-092513EBD6BD}"/>
                  </a:ext>
                </a:extLst>
              </p:cNvPr>
              <p:cNvSpPr/>
              <p:nvPr/>
            </p:nvSpPr>
            <p:spPr>
              <a:xfrm>
                <a:off x="3674378" y="1579800"/>
                <a:ext cx="7406640" cy="89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20040" rtlCol="0" anchor="ctr"/>
              <a:lstStyle/>
              <a:p>
                <a:endParaRPr lang="en-US" b="1" dirty="0"/>
              </a:p>
            </p:txBody>
          </p:sp>
          <p:sp>
            <p:nvSpPr>
              <p:cNvPr id="59" name="Oval 58">
                <a:extLst>
                  <a:ext uri="{FF2B5EF4-FFF2-40B4-BE49-F238E27FC236}">
                    <a16:creationId xmlns:a16="http://schemas.microsoft.com/office/drawing/2014/main" xmlns="" id="{DA84B160-3C5E-425C-9168-D517ED2E99A6}"/>
                  </a:ext>
                </a:extLst>
              </p:cNvPr>
              <p:cNvSpPr/>
              <p:nvPr/>
            </p:nvSpPr>
            <p:spPr>
              <a:xfrm>
                <a:off x="3531765" y="1593908"/>
                <a:ext cx="365760" cy="365760"/>
              </a:xfrm>
              <a:prstGeom prst="ellipse">
                <a:avLst/>
              </a:prstGeom>
              <a:solidFill>
                <a:schemeClr val="bg1"/>
              </a:solidFill>
              <a:ln w="381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latin typeface="Imprint MT Shadow" panose="04020605060303030202" pitchFamily="82" charset="0"/>
                  </a:rPr>
                  <a:t>6</a:t>
                </a:r>
                <a:endParaRPr lang="en-US" b="1" dirty="0">
                  <a:solidFill>
                    <a:schemeClr val="accent1">
                      <a:lumMod val="75000"/>
                    </a:schemeClr>
                  </a:solidFill>
                  <a:latin typeface="Imprint MT Shadow" panose="04020605060303030202" pitchFamily="82" charset="0"/>
                </a:endParaRPr>
              </a:p>
            </p:txBody>
          </p:sp>
          <p:sp>
            <p:nvSpPr>
              <p:cNvPr id="60" name="Right Triangle 59">
                <a:extLst>
                  <a:ext uri="{FF2B5EF4-FFF2-40B4-BE49-F238E27FC236}">
                    <a16:creationId xmlns:a16="http://schemas.microsoft.com/office/drawing/2014/main" xmlns="" id="{F0AC002F-6A4A-4CC9-AFA9-E5AEA3DE09B5}"/>
                  </a:ext>
                </a:extLst>
              </p:cNvPr>
              <p:cNvSpPr/>
              <p:nvPr/>
            </p:nvSpPr>
            <p:spPr>
              <a:xfrm rot="16200000" flipH="1" flipV="1">
                <a:off x="10904932" y="1658584"/>
                <a:ext cx="190234" cy="193996"/>
              </a:xfrm>
              <a:prstGeom prst="r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xmlns="" id="{665033BC-F896-47E9-8A75-E4AEE6FDA1B7}"/>
                  </a:ext>
                </a:extLst>
              </p:cNvPr>
              <p:cNvSpPr/>
              <p:nvPr/>
            </p:nvSpPr>
            <p:spPr>
              <a:xfrm>
                <a:off x="3983171" y="1666439"/>
                <a:ext cx="7880824" cy="39991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lumMod val="65000"/>
                        <a:lumOff val="35000"/>
                      </a:schemeClr>
                    </a:solidFill>
                  </a:rPr>
                  <a:t>Menginformasikan</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upaya</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dan</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hasil</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secara</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berkala</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termasuk</a:t>
                </a:r>
                <a:r>
                  <a:rPr lang="en-US" sz="2000" dirty="0" smtClean="0">
                    <a:solidFill>
                      <a:schemeClr val="tx1">
                        <a:lumMod val="65000"/>
                        <a:lumOff val="35000"/>
                      </a:schemeClr>
                    </a:solidFill>
                  </a:rPr>
                  <a:t> </a:t>
                </a:r>
                <a:r>
                  <a:rPr lang="en-US" sz="2000" i="1" dirty="0" smtClean="0">
                    <a:solidFill>
                      <a:schemeClr val="tx1">
                        <a:lumMod val="65000"/>
                        <a:lumOff val="35000"/>
                      </a:schemeClr>
                    </a:solidFill>
                  </a:rPr>
                  <a:t>quick wins</a:t>
                </a:r>
                <a:endParaRPr lang="en-US" sz="2000" i="1" dirty="0">
                  <a:solidFill>
                    <a:schemeClr val="tx1">
                      <a:lumMod val="65000"/>
                      <a:lumOff val="35000"/>
                    </a:schemeClr>
                  </a:solidFill>
                </a:endParaRPr>
              </a:p>
            </p:txBody>
          </p:sp>
        </p:grpSp>
        <p:grpSp>
          <p:nvGrpSpPr>
            <p:cNvPr id="62" name="Group 61">
              <a:extLst>
                <a:ext uri="{FF2B5EF4-FFF2-40B4-BE49-F238E27FC236}">
                  <a16:creationId xmlns:a16="http://schemas.microsoft.com/office/drawing/2014/main" xmlns="" id="{2406C70D-95D1-44EF-B2C1-99822FFC8C5B}"/>
                </a:ext>
              </a:extLst>
            </p:cNvPr>
            <p:cNvGrpSpPr/>
            <p:nvPr/>
          </p:nvGrpSpPr>
          <p:grpSpPr>
            <a:xfrm>
              <a:off x="703008" y="4893246"/>
              <a:ext cx="6187654" cy="486556"/>
              <a:chOff x="3531765" y="1579800"/>
              <a:chExt cx="6187654" cy="486556"/>
            </a:xfrm>
          </p:grpSpPr>
          <p:sp>
            <p:nvSpPr>
              <p:cNvPr id="63" name="Rectangle 62">
                <a:extLst>
                  <a:ext uri="{FF2B5EF4-FFF2-40B4-BE49-F238E27FC236}">
                    <a16:creationId xmlns:a16="http://schemas.microsoft.com/office/drawing/2014/main" xmlns="" id="{2C702BA1-2908-4206-80F7-092513EBD6BD}"/>
                  </a:ext>
                </a:extLst>
              </p:cNvPr>
              <p:cNvSpPr/>
              <p:nvPr/>
            </p:nvSpPr>
            <p:spPr>
              <a:xfrm>
                <a:off x="3674378" y="1579800"/>
                <a:ext cx="5394960" cy="89143"/>
              </a:xfrm>
              <a:prstGeom prst="rect">
                <a:avLst/>
              </a:prstGeom>
              <a:solidFill>
                <a:srgbClr val="FF6161"/>
              </a:solidFill>
              <a:ln>
                <a:noFill/>
              </a:ln>
            </p:spPr>
            <p:style>
              <a:lnRef idx="2">
                <a:schemeClr val="accent1">
                  <a:shade val="50000"/>
                </a:schemeClr>
              </a:lnRef>
              <a:fillRef idx="1">
                <a:schemeClr val="accent1"/>
              </a:fillRef>
              <a:effectRef idx="0">
                <a:schemeClr val="accent1"/>
              </a:effectRef>
              <a:fontRef idx="minor">
                <a:schemeClr val="lt1"/>
              </a:fontRef>
            </p:style>
            <p:txBody>
              <a:bodyPr lIns="320040" rtlCol="0" anchor="ctr"/>
              <a:lstStyle/>
              <a:p>
                <a:endParaRPr lang="en-US" b="1" dirty="0"/>
              </a:p>
            </p:txBody>
          </p:sp>
          <p:sp>
            <p:nvSpPr>
              <p:cNvPr id="64" name="Oval 63">
                <a:extLst>
                  <a:ext uri="{FF2B5EF4-FFF2-40B4-BE49-F238E27FC236}">
                    <a16:creationId xmlns:a16="http://schemas.microsoft.com/office/drawing/2014/main" xmlns="" id="{DA84B160-3C5E-425C-9168-D517ED2E99A6}"/>
                  </a:ext>
                </a:extLst>
              </p:cNvPr>
              <p:cNvSpPr/>
              <p:nvPr/>
            </p:nvSpPr>
            <p:spPr>
              <a:xfrm>
                <a:off x="3531765" y="1593908"/>
                <a:ext cx="365760" cy="365760"/>
              </a:xfrm>
              <a:prstGeom prst="ellipse">
                <a:avLst/>
              </a:prstGeom>
              <a:solidFill>
                <a:schemeClr val="bg1"/>
              </a:solidFill>
              <a:ln w="38100">
                <a:solidFill>
                  <a:srgbClr val="FF61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latin typeface="Imprint MT Shadow" panose="04020605060303030202" pitchFamily="82" charset="0"/>
                  </a:rPr>
                  <a:t>7</a:t>
                </a:r>
                <a:endParaRPr lang="en-US" b="1" dirty="0">
                  <a:solidFill>
                    <a:schemeClr val="accent1">
                      <a:lumMod val="75000"/>
                    </a:schemeClr>
                  </a:solidFill>
                  <a:latin typeface="Imprint MT Shadow" panose="04020605060303030202" pitchFamily="82" charset="0"/>
                </a:endParaRPr>
              </a:p>
            </p:txBody>
          </p:sp>
          <p:sp>
            <p:nvSpPr>
              <p:cNvPr id="65" name="Right Triangle 64">
                <a:extLst>
                  <a:ext uri="{FF2B5EF4-FFF2-40B4-BE49-F238E27FC236}">
                    <a16:creationId xmlns:a16="http://schemas.microsoft.com/office/drawing/2014/main" xmlns="" id="{F0AC002F-6A4A-4CC9-AFA9-E5AEA3DE09B5}"/>
                  </a:ext>
                </a:extLst>
              </p:cNvPr>
              <p:cNvSpPr/>
              <p:nvPr/>
            </p:nvSpPr>
            <p:spPr>
              <a:xfrm rot="16200000" flipH="1" flipV="1">
                <a:off x="8871664" y="1656131"/>
                <a:ext cx="190234" cy="193996"/>
              </a:xfrm>
              <a:prstGeom prst="rtTriangle">
                <a:avLst/>
              </a:prstGeom>
              <a:solidFill>
                <a:srgbClr val="7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xmlns="" id="{665033BC-F896-47E9-8A75-E4AEE6FDA1B7}"/>
                  </a:ext>
                </a:extLst>
              </p:cNvPr>
              <p:cNvSpPr/>
              <p:nvPr/>
            </p:nvSpPr>
            <p:spPr>
              <a:xfrm>
                <a:off x="3983171" y="1666439"/>
                <a:ext cx="5736248" cy="39991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lumMod val="65000"/>
                        <a:lumOff val="35000"/>
                      </a:schemeClr>
                    </a:solidFill>
                  </a:rPr>
                  <a:t>Melaksanakan</a:t>
                </a:r>
                <a:r>
                  <a:rPr lang="en-US" sz="2000" dirty="0" smtClean="0">
                    <a:solidFill>
                      <a:schemeClr val="tx1">
                        <a:lumMod val="65000"/>
                        <a:lumOff val="35000"/>
                      </a:schemeClr>
                    </a:solidFill>
                  </a:rPr>
                  <a:t> monitoring </a:t>
                </a:r>
                <a:r>
                  <a:rPr lang="en-US" sz="2000" dirty="0" err="1" smtClean="0">
                    <a:solidFill>
                      <a:schemeClr val="tx1">
                        <a:lumMod val="65000"/>
                        <a:lumOff val="35000"/>
                      </a:schemeClr>
                    </a:solidFill>
                  </a:rPr>
                  <a:t>dan</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evaluasi</a:t>
                </a:r>
                <a:r>
                  <a:rPr lang="en-US" sz="2000" dirty="0" smtClean="0">
                    <a:solidFill>
                      <a:schemeClr val="tx1">
                        <a:lumMod val="65000"/>
                        <a:lumOff val="35000"/>
                      </a:schemeClr>
                    </a:solidFill>
                  </a:rPr>
                  <a:t> (PMPRB)</a:t>
                </a:r>
                <a:endParaRPr lang="en-US" sz="2000" dirty="0">
                  <a:solidFill>
                    <a:schemeClr val="tx1">
                      <a:lumMod val="65000"/>
                      <a:lumOff val="35000"/>
                    </a:schemeClr>
                  </a:solidFill>
                </a:endParaRPr>
              </a:p>
            </p:txBody>
          </p:sp>
        </p:grpSp>
        <p:grpSp>
          <p:nvGrpSpPr>
            <p:cNvPr id="67" name="Group 66">
              <a:extLst>
                <a:ext uri="{FF2B5EF4-FFF2-40B4-BE49-F238E27FC236}">
                  <a16:creationId xmlns:a16="http://schemas.microsoft.com/office/drawing/2014/main" xmlns="" id="{2406C70D-95D1-44EF-B2C1-99822FFC8C5B}"/>
                </a:ext>
              </a:extLst>
            </p:cNvPr>
            <p:cNvGrpSpPr/>
            <p:nvPr/>
          </p:nvGrpSpPr>
          <p:grpSpPr>
            <a:xfrm>
              <a:off x="703008" y="5505431"/>
              <a:ext cx="6041350" cy="495023"/>
              <a:chOff x="3531765" y="1579800"/>
              <a:chExt cx="6041350" cy="495023"/>
            </a:xfrm>
          </p:grpSpPr>
          <p:sp>
            <p:nvSpPr>
              <p:cNvPr id="68" name="Rectangle 67">
                <a:extLst>
                  <a:ext uri="{FF2B5EF4-FFF2-40B4-BE49-F238E27FC236}">
                    <a16:creationId xmlns:a16="http://schemas.microsoft.com/office/drawing/2014/main" xmlns="" id="{2C702BA1-2908-4206-80F7-092513EBD6BD}"/>
                  </a:ext>
                </a:extLst>
              </p:cNvPr>
              <p:cNvSpPr/>
              <p:nvPr/>
            </p:nvSpPr>
            <p:spPr>
              <a:xfrm>
                <a:off x="3674378" y="1579800"/>
                <a:ext cx="5303520" cy="8914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0040" rtlCol="0" anchor="ctr"/>
              <a:lstStyle/>
              <a:p>
                <a:endParaRPr lang="en-US" b="1" dirty="0"/>
              </a:p>
            </p:txBody>
          </p:sp>
          <p:sp>
            <p:nvSpPr>
              <p:cNvPr id="69" name="Oval 68">
                <a:extLst>
                  <a:ext uri="{FF2B5EF4-FFF2-40B4-BE49-F238E27FC236}">
                    <a16:creationId xmlns:a16="http://schemas.microsoft.com/office/drawing/2014/main" xmlns="" id="{DA84B160-3C5E-425C-9168-D517ED2E99A6}"/>
                  </a:ext>
                </a:extLst>
              </p:cNvPr>
              <p:cNvSpPr/>
              <p:nvPr/>
            </p:nvSpPr>
            <p:spPr>
              <a:xfrm>
                <a:off x="3531765" y="1593908"/>
                <a:ext cx="365760" cy="365760"/>
              </a:xfrm>
              <a:prstGeom prst="ellipse">
                <a:avLst/>
              </a:pr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latin typeface="Imprint MT Shadow" panose="04020605060303030202" pitchFamily="82" charset="0"/>
                  </a:rPr>
                  <a:t>8</a:t>
                </a:r>
                <a:endParaRPr lang="en-US" b="1" dirty="0">
                  <a:solidFill>
                    <a:schemeClr val="accent1">
                      <a:lumMod val="75000"/>
                    </a:schemeClr>
                  </a:solidFill>
                  <a:latin typeface="Imprint MT Shadow" panose="04020605060303030202" pitchFamily="82" charset="0"/>
                </a:endParaRPr>
              </a:p>
            </p:txBody>
          </p:sp>
          <p:sp>
            <p:nvSpPr>
              <p:cNvPr id="70" name="Right Triangle 69">
                <a:extLst>
                  <a:ext uri="{FF2B5EF4-FFF2-40B4-BE49-F238E27FC236}">
                    <a16:creationId xmlns:a16="http://schemas.microsoft.com/office/drawing/2014/main" xmlns="" id="{F0AC002F-6A4A-4CC9-AFA9-E5AEA3DE09B5}"/>
                  </a:ext>
                </a:extLst>
              </p:cNvPr>
              <p:cNvSpPr/>
              <p:nvPr/>
            </p:nvSpPr>
            <p:spPr>
              <a:xfrm rot="16200000" flipH="1" flipV="1">
                <a:off x="8774666" y="1662105"/>
                <a:ext cx="190234" cy="193996"/>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xmlns="" id="{665033BC-F896-47E9-8A75-E4AEE6FDA1B7}"/>
                  </a:ext>
                </a:extLst>
              </p:cNvPr>
              <p:cNvSpPr/>
              <p:nvPr/>
            </p:nvSpPr>
            <p:spPr>
              <a:xfrm>
                <a:off x="3983171" y="1674906"/>
                <a:ext cx="5589944" cy="39991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lumMod val="65000"/>
                        <a:lumOff val="35000"/>
                      </a:schemeClr>
                    </a:solidFill>
                  </a:rPr>
                  <a:t>Menindaklanjuti</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hasil</a:t>
                </a:r>
                <a:r>
                  <a:rPr lang="en-US" sz="2000" dirty="0" smtClean="0">
                    <a:solidFill>
                      <a:schemeClr val="tx1">
                        <a:lumMod val="65000"/>
                        <a:lumOff val="35000"/>
                      </a:schemeClr>
                    </a:solidFill>
                  </a:rPr>
                  <a:t> monitoring </a:t>
                </a:r>
                <a:r>
                  <a:rPr lang="en-US" sz="2000" dirty="0" err="1" smtClean="0">
                    <a:solidFill>
                      <a:schemeClr val="tx1">
                        <a:lumMod val="65000"/>
                        <a:lumOff val="35000"/>
                      </a:schemeClr>
                    </a:solidFill>
                  </a:rPr>
                  <a:t>dan</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evaluasi</a:t>
                </a:r>
                <a:endParaRPr lang="en-US" sz="2000" dirty="0">
                  <a:solidFill>
                    <a:schemeClr val="tx1">
                      <a:lumMod val="65000"/>
                      <a:lumOff val="35000"/>
                    </a:schemeClr>
                  </a:solidFill>
                </a:endParaRPr>
              </a:p>
            </p:txBody>
          </p:sp>
        </p:grpSp>
      </p:grpSp>
    </p:spTree>
    <p:extLst>
      <p:ext uri="{BB962C8B-B14F-4D97-AF65-F5344CB8AC3E}">
        <p14:creationId xmlns:p14="http://schemas.microsoft.com/office/powerpoint/2010/main" val="37296005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D" dirty="0" smtClean="0"/>
              <a:t>Program Area </a:t>
            </a:r>
            <a:r>
              <a:rPr lang="en-ID" dirty="0" err="1" smtClean="0"/>
              <a:t>Perubahan</a:t>
            </a:r>
            <a:r>
              <a:rPr lang="en-ID" dirty="0" smtClean="0"/>
              <a:t> </a:t>
            </a:r>
            <a:r>
              <a:rPr lang="en-ID" dirty="0" err="1" smtClean="0"/>
              <a:t>Reformasi</a:t>
            </a:r>
            <a:r>
              <a:rPr lang="en-ID" dirty="0" smtClean="0"/>
              <a:t> </a:t>
            </a:r>
            <a:r>
              <a:rPr lang="en-ID" dirty="0" err="1" smtClean="0"/>
              <a:t>Birokrasi</a:t>
            </a:r>
            <a:endParaRPr lang="en-ID" dirty="0"/>
          </a:p>
        </p:txBody>
      </p:sp>
      <p:sp>
        <p:nvSpPr>
          <p:cNvPr id="4" name="Slide Number Placeholder 3"/>
          <p:cNvSpPr>
            <a:spLocks noGrp="1"/>
          </p:cNvSpPr>
          <p:nvPr>
            <p:ph type="sldNum" sz="quarter" idx="12"/>
          </p:nvPr>
        </p:nvSpPr>
        <p:spPr/>
        <p:txBody>
          <a:bodyPr/>
          <a:lstStyle/>
          <a:p>
            <a:fld id="{DB2928E3-7018-43E4-8A0B-61B3446FFDEC}" type="slidenum">
              <a:rPr lang="en-ID" smtClean="0"/>
              <a:t>9</a:t>
            </a:fld>
            <a:endParaRPr lang="en-ID"/>
          </a:p>
        </p:txBody>
      </p:sp>
      <p:grpSp>
        <p:nvGrpSpPr>
          <p:cNvPr id="14" name="Group 13"/>
          <p:cNvGrpSpPr/>
          <p:nvPr/>
        </p:nvGrpSpPr>
        <p:grpSpPr>
          <a:xfrm>
            <a:off x="484632" y="1463040"/>
            <a:ext cx="8449056" cy="468000"/>
            <a:chOff x="484632" y="1463040"/>
            <a:chExt cx="8449056" cy="512064"/>
          </a:xfrm>
        </p:grpSpPr>
        <p:sp>
          <p:nvSpPr>
            <p:cNvPr id="10" name="Rectangle 9"/>
            <p:cNvSpPr/>
            <p:nvPr/>
          </p:nvSpPr>
          <p:spPr>
            <a:xfrm>
              <a:off x="3563670" y="1463040"/>
              <a:ext cx="5370018" cy="512064"/>
            </a:xfrm>
            <a:prstGeom prst="rect">
              <a:avLst/>
            </a:prstGeom>
            <a:solidFill>
              <a:schemeClr val="accent1">
                <a:lumMod val="20000"/>
                <a:lumOff val="80000"/>
              </a:schemeClr>
            </a:solid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lIns="360000" tIns="0" bIns="0" rtlCol="0" anchor="ctr"/>
            <a:lstStyle/>
            <a:p>
              <a:r>
                <a:rPr lang="id-ID" sz="1400" dirty="0">
                  <a:solidFill>
                    <a:schemeClr val="tx1"/>
                  </a:solidFill>
                </a:rPr>
                <a:t>Adanya perubahan mind set dan culture set, serta terbangunnya birokrasi dengan integritas dan kinerja tinggi</a:t>
              </a:r>
              <a:endParaRPr lang="en-ID" sz="1400" dirty="0"/>
            </a:p>
          </p:txBody>
        </p:sp>
        <p:sp>
          <p:nvSpPr>
            <p:cNvPr id="5" name="Pentagon 4"/>
            <p:cNvSpPr/>
            <p:nvPr/>
          </p:nvSpPr>
          <p:spPr>
            <a:xfrm>
              <a:off x="484632" y="1463040"/>
              <a:ext cx="3347502" cy="512064"/>
            </a:xfrm>
            <a:prstGeom prst="homePlate">
              <a:avLst>
                <a:gd name="adj" fmla="val 53908"/>
              </a:avLst>
            </a:prstGeom>
            <a:solidFill>
              <a:schemeClr val="accent1"/>
            </a:solid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D" sz="1400" b="1" dirty="0" err="1" smtClean="0">
                  <a:solidFill>
                    <a:schemeClr val="bg1"/>
                  </a:solidFill>
                </a:rPr>
                <a:t>Manajemen</a:t>
              </a:r>
              <a:r>
                <a:rPr lang="en-ID" sz="1400" b="1" dirty="0" smtClean="0">
                  <a:solidFill>
                    <a:schemeClr val="bg1"/>
                  </a:solidFill>
                </a:rPr>
                <a:t> </a:t>
              </a:r>
              <a:r>
                <a:rPr lang="en-ID" sz="1400" b="1" dirty="0" err="1" smtClean="0">
                  <a:solidFill>
                    <a:schemeClr val="bg1"/>
                  </a:solidFill>
                </a:rPr>
                <a:t>Perubahan</a:t>
              </a:r>
              <a:endParaRPr lang="en-ID" sz="1400" b="1" dirty="0">
                <a:solidFill>
                  <a:schemeClr val="bg1"/>
                </a:solidFill>
              </a:endParaRPr>
            </a:p>
          </p:txBody>
        </p:sp>
      </p:grpSp>
      <p:cxnSp>
        <p:nvCxnSpPr>
          <p:cNvPr id="6" name="Straight Connector 5"/>
          <p:cNvCxnSpPr/>
          <p:nvPr/>
        </p:nvCxnSpPr>
        <p:spPr>
          <a:xfrm>
            <a:off x="87718" y="1127272"/>
            <a:ext cx="3744416" cy="0"/>
          </a:xfrm>
          <a:prstGeom prst="line">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7" name="Rounded Rectangle 6"/>
          <p:cNvSpPr/>
          <p:nvPr/>
        </p:nvSpPr>
        <p:spPr>
          <a:xfrm>
            <a:off x="179294" y="947272"/>
            <a:ext cx="3384376" cy="360000"/>
          </a:xfrm>
          <a:prstGeom prst="roundRect">
            <a:avLst>
              <a:gd name="adj" fmla="val 50000"/>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id-ID" sz="2400" b="1" dirty="0"/>
              <a:t>Agenda Reformasi</a:t>
            </a:r>
          </a:p>
        </p:txBody>
      </p:sp>
      <p:cxnSp>
        <p:nvCxnSpPr>
          <p:cNvPr id="8" name="Straight Connector 7"/>
          <p:cNvCxnSpPr/>
          <p:nvPr/>
        </p:nvCxnSpPr>
        <p:spPr>
          <a:xfrm>
            <a:off x="3986784" y="1127272"/>
            <a:ext cx="4946904" cy="0"/>
          </a:xfrm>
          <a:prstGeom prst="line">
            <a:avLst/>
          </a:prstGeom>
          <a:ln>
            <a:headEnd type="oval" w="lg" len="lg"/>
          </a:ln>
        </p:spPr>
        <p:style>
          <a:lnRef idx="2">
            <a:schemeClr val="accent2"/>
          </a:lnRef>
          <a:fillRef idx="0">
            <a:schemeClr val="accent2"/>
          </a:fillRef>
          <a:effectRef idx="1">
            <a:schemeClr val="accent2"/>
          </a:effectRef>
          <a:fontRef idx="minor">
            <a:schemeClr val="tx1"/>
          </a:fontRef>
        </p:style>
      </p:cxnSp>
      <p:sp>
        <p:nvSpPr>
          <p:cNvPr id="9" name="Rounded Rectangle 8"/>
          <p:cNvSpPr/>
          <p:nvPr/>
        </p:nvSpPr>
        <p:spPr>
          <a:xfrm>
            <a:off x="4716798" y="940704"/>
            <a:ext cx="3384376" cy="360000"/>
          </a:xfrm>
          <a:prstGeom prst="roundRect">
            <a:avLst>
              <a:gd name="adj" fmla="val 50000"/>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id-ID" sz="2400" b="1" dirty="0"/>
              <a:t>Hasil yang Diharapkan</a:t>
            </a:r>
          </a:p>
        </p:txBody>
      </p:sp>
      <p:grpSp>
        <p:nvGrpSpPr>
          <p:cNvPr id="13" name="Group 12"/>
          <p:cNvGrpSpPr/>
          <p:nvPr/>
        </p:nvGrpSpPr>
        <p:grpSpPr>
          <a:xfrm>
            <a:off x="484632" y="1965112"/>
            <a:ext cx="8449056" cy="468000"/>
            <a:chOff x="484632" y="2064608"/>
            <a:chExt cx="8449056" cy="512064"/>
          </a:xfrm>
        </p:grpSpPr>
        <p:sp>
          <p:nvSpPr>
            <p:cNvPr id="11" name="Rectangle 10"/>
            <p:cNvSpPr/>
            <p:nvPr/>
          </p:nvSpPr>
          <p:spPr>
            <a:xfrm>
              <a:off x="3563670" y="2064608"/>
              <a:ext cx="5370018" cy="512064"/>
            </a:xfrm>
            <a:prstGeom prst="rect">
              <a:avLst/>
            </a:prstGeom>
            <a:solidFill>
              <a:srgbClr val="FDF1E9"/>
            </a:solidFill>
            <a:ln w="1905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lIns="360000" tIns="0" bIns="0" rtlCol="0" anchor="ctr"/>
            <a:lstStyle/>
            <a:p>
              <a:r>
                <a:rPr lang="id-ID" sz="1400" dirty="0">
                  <a:solidFill>
                    <a:schemeClr val="tx1"/>
                  </a:solidFill>
                </a:rPr>
                <a:t>Regulasi yang lebih tertib, tidak tumpang tindih dan kondusif</a:t>
              </a:r>
              <a:endParaRPr lang="en-ID" sz="1400" dirty="0">
                <a:solidFill>
                  <a:schemeClr val="tx1"/>
                </a:solidFill>
              </a:endParaRPr>
            </a:p>
          </p:txBody>
        </p:sp>
        <p:sp>
          <p:nvSpPr>
            <p:cNvPr id="12" name="Pentagon 11"/>
            <p:cNvSpPr/>
            <p:nvPr/>
          </p:nvSpPr>
          <p:spPr>
            <a:xfrm>
              <a:off x="484632" y="2064608"/>
              <a:ext cx="3347502" cy="512064"/>
            </a:xfrm>
            <a:prstGeom prst="homePlate">
              <a:avLst>
                <a:gd name="adj" fmla="val 55862"/>
              </a:avLst>
            </a:prstGeom>
            <a:solidFill>
              <a:schemeClr val="accent2">
                <a:lumMod val="40000"/>
                <a:lumOff val="60000"/>
              </a:schemeClr>
            </a:solidFill>
            <a:ln w="1905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D" sz="1400" b="1" dirty="0" err="1" smtClean="0">
                  <a:solidFill>
                    <a:schemeClr val="tx1"/>
                  </a:solidFill>
                </a:rPr>
                <a:t>Penguatan</a:t>
              </a:r>
              <a:r>
                <a:rPr lang="en-ID" sz="1400" b="1" dirty="0" smtClean="0">
                  <a:solidFill>
                    <a:schemeClr val="tx1"/>
                  </a:solidFill>
                </a:rPr>
                <a:t> </a:t>
              </a:r>
              <a:r>
                <a:rPr lang="en-ID" sz="1400" b="1" dirty="0" err="1" smtClean="0">
                  <a:solidFill>
                    <a:schemeClr val="tx1"/>
                  </a:solidFill>
                </a:rPr>
                <a:t>Peraturan</a:t>
              </a:r>
              <a:r>
                <a:rPr lang="en-ID" sz="1400" b="1" dirty="0" smtClean="0">
                  <a:solidFill>
                    <a:schemeClr val="tx1"/>
                  </a:solidFill>
                </a:rPr>
                <a:t> </a:t>
              </a:r>
              <a:r>
                <a:rPr lang="en-ID" sz="1400" b="1" dirty="0" err="1" smtClean="0">
                  <a:solidFill>
                    <a:schemeClr val="tx1"/>
                  </a:solidFill>
                </a:rPr>
                <a:t>Perundang-undangan</a:t>
              </a:r>
              <a:endParaRPr lang="en-ID" sz="1400" b="1" dirty="0">
                <a:solidFill>
                  <a:schemeClr val="tx1"/>
                </a:solidFill>
              </a:endParaRPr>
            </a:p>
          </p:txBody>
        </p:sp>
      </p:grpSp>
      <p:grpSp>
        <p:nvGrpSpPr>
          <p:cNvPr id="17" name="Group 16"/>
          <p:cNvGrpSpPr/>
          <p:nvPr/>
        </p:nvGrpSpPr>
        <p:grpSpPr>
          <a:xfrm>
            <a:off x="484632" y="2471522"/>
            <a:ext cx="8449056" cy="468000"/>
            <a:chOff x="484632" y="1463040"/>
            <a:chExt cx="8449056" cy="512064"/>
          </a:xfrm>
        </p:grpSpPr>
        <p:sp>
          <p:nvSpPr>
            <p:cNvPr id="18" name="Rectangle 17"/>
            <p:cNvSpPr/>
            <p:nvPr/>
          </p:nvSpPr>
          <p:spPr>
            <a:xfrm>
              <a:off x="3563670" y="1463040"/>
              <a:ext cx="5370018" cy="512064"/>
            </a:xfrm>
            <a:prstGeom prst="rect">
              <a:avLst/>
            </a:prstGeom>
            <a:solidFill>
              <a:schemeClr val="accent1">
                <a:lumMod val="20000"/>
                <a:lumOff val="80000"/>
              </a:schemeClr>
            </a:solid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lIns="360000" tIns="0" bIns="0" rtlCol="0" anchor="ctr"/>
            <a:lstStyle/>
            <a:p>
              <a:r>
                <a:rPr lang="id-ID" sz="1400" dirty="0">
                  <a:solidFill>
                    <a:schemeClr val="tx1"/>
                  </a:solidFill>
                </a:rPr>
                <a:t>Terbangunnya organisasi yang tepat fungsi dan tepat ukuran (</a:t>
              </a:r>
              <a:r>
                <a:rPr lang="id-ID" sz="1400" i="1" dirty="0">
                  <a:solidFill>
                    <a:schemeClr val="tx1"/>
                  </a:solidFill>
                </a:rPr>
                <a:t>right size</a:t>
              </a:r>
              <a:r>
                <a:rPr lang="id-ID" sz="1400" dirty="0">
                  <a:solidFill>
                    <a:schemeClr val="tx1"/>
                  </a:solidFill>
                </a:rPr>
                <a:t>)</a:t>
              </a:r>
              <a:endParaRPr lang="en-ID" sz="1400" dirty="0">
                <a:solidFill>
                  <a:schemeClr val="tx1"/>
                </a:solidFill>
              </a:endParaRPr>
            </a:p>
          </p:txBody>
        </p:sp>
        <p:sp>
          <p:nvSpPr>
            <p:cNvPr id="19" name="Pentagon 18"/>
            <p:cNvSpPr/>
            <p:nvPr/>
          </p:nvSpPr>
          <p:spPr>
            <a:xfrm>
              <a:off x="484632" y="1463040"/>
              <a:ext cx="3347502" cy="512064"/>
            </a:xfrm>
            <a:prstGeom prst="homePlate">
              <a:avLst>
                <a:gd name="adj" fmla="val 53908"/>
              </a:avLst>
            </a:prstGeom>
            <a:solidFill>
              <a:schemeClr val="accent1"/>
            </a:solid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D" sz="1400" b="1" dirty="0" err="1" smtClean="0">
                  <a:solidFill>
                    <a:schemeClr val="bg1"/>
                  </a:solidFill>
                </a:rPr>
                <a:t>Penguatan</a:t>
              </a:r>
              <a:r>
                <a:rPr lang="en-ID" sz="1400" b="1" dirty="0" smtClean="0">
                  <a:solidFill>
                    <a:schemeClr val="bg1"/>
                  </a:solidFill>
                </a:rPr>
                <a:t> </a:t>
              </a:r>
              <a:r>
                <a:rPr lang="en-ID" sz="1400" b="1" dirty="0" err="1" smtClean="0">
                  <a:solidFill>
                    <a:schemeClr val="bg1"/>
                  </a:solidFill>
                </a:rPr>
                <a:t>Kelembagaan</a:t>
              </a:r>
              <a:endParaRPr lang="en-ID" sz="1400" b="1" dirty="0">
                <a:solidFill>
                  <a:schemeClr val="bg1"/>
                </a:solidFill>
              </a:endParaRPr>
            </a:p>
          </p:txBody>
        </p:sp>
      </p:grpSp>
      <p:grpSp>
        <p:nvGrpSpPr>
          <p:cNvPr id="20" name="Group 19"/>
          <p:cNvGrpSpPr/>
          <p:nvPr/>
        </p:nvGrpSpPr>
        <p:grpSpPr>
          <a:xfrm>
            <a:off x="484633" y="2968405"/>
            <a:ext cx="8449056" cy="468000"/>
            <a:chOff x="179295" y="2064608"/>
            <a:chExt cx="8754394" cy="512064"/>
          </a:xfrm>
        </p:grpSpPr>
        <p:sp>
          <p:nvSpPr>
            <p:cNvPr id="21" name="Rectangle 20"/>
            <p:cNvSpPr/>
            <p:nvPr/>
          </p:nvSpPr>
          <p:spPr>
            <a:xfrm>
              <a:off x="3369605" y="2064608"/>
              <a:ext cx="5564084" cy="512064"/>
            </a:xfrm>
            <a:prstGeom prst="rect">
              <a:avLst/>
            </a:prstGeom>
            <a:solidFill>
              <a:srgbClr val="FDF1E9"/>
            </a:solidFill>
            <a:ln w="1905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lIns="360000" tIns="0" bIns="0" rtlCol="0" anchor="ctr"/>
            <a:lstStyle/>
            <a:p>
              <a:r>
                <a:rPr lang="id-ID" sz="1400" dirty="0">
                  <a:solidFill>
                    <a:schemeClr val="tx1"/>
                  </a:solidFill>
                </a:rPr>
                <a:t>Terbangunnya sistem, proses, dan prosedur kerja </a:t>
              </a:r>
              <a:r>
                <a:rPr lang="id-ID" sz="1400" dirty="0" smtClean="0">
                  <a:solidFill>
                    <a:schemeClr val="tx1"/>
                  </a:solidFill>
                </a:rPr>
                <a:t>yang</a:t>
              </a:r>
              <a:r>
                <a:rPr lang="en-ID" sz="1400" dirty="0" smtClean="0">
                  <a:solidFill>
                    <a:schemeClr val="tx1"/>
                  </a:solidFill>
                </a:rPr>
                <a:t> </a:t>
              </a:r>
              <a:r>
                <a:rPr lang="id-ID" sz="1400" dirty="0" smtClean="0">
                  <a:solidFill>
                    <a:schemeClr val="tx1"/>
                  </a:solidFill>
                </a:rPr>
                <a:t>jelas</a:t>
              </a:r>
              <a:r>
                <a:rPr lang="id-ID" sz="1400" dirty="0">
                  <a:solidFill>
                    <a:schemeClr val="tx1"/>
                  </a:solidFill>
                </a:rPr>
                <a:t>, efektif, efisien, terukur dan sesuai dengan prinsip </a:t>
              </a:r>
              <a:r>
                <a:rPr lang="id-ID" sz="1400" i="1" dirty="0">
                  <a:solidFill>
                    <a:schemeClr val="tx1"/>
                  </a:solidFill>
                </a:rPr>
                <a:t>good governance</a:t>
              </a:r>
            </a:p>
          </p:txBody>
        </p:sp>
        <p:sp>
          <p:nvSpPr>
            <p:cNvPr id="22" name="Pentagon 21"/>
            <p:cNvSpPr/>
            <p:nvPr/>
          </p:nvSpPr>
          <p:spPr>
            <a:xfrm>
              <a:off x="179295" y="2064608"/>
              <a:ext cx="3468476" cy="512064"/>
            </a:xfrm>
            <a:prstGeom prst="homePlate">
              <a:avLst>
                <a:gd name="adj" fmla="val 53907"/>
              </a:avLst>
            </a:prstGeom>
            <a:solidFill>
              <a:schemeClr val="accent2">
                <a:lumMod val="40000"/>
                <a:lumOff val="60000"/>
              </a:schemeClr>
            </a:solidFill>
            <a:ln w="1905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D" sz="1400" b="1" dirty="0" err="1" smtClean="0">
                  <a:solidFill>
                    <a:schemeClr val="tx1"/>
                  </a:solidFill>
                </a:rPr>
                <a:t>Penguatan</a:t>
              </a:r>
              <a:r>
                <a:rPr lang="en-ID" sz="1400" b="1" dirty="0" smtClean="0">
                  <a:solidFill>
                    <a:schemeClr val="tx1"/>
                  </a:solidFill>
                </a:rPr>
                <a:t> </a:t>
              </a:r>
              <a:r>
                <a:rPr lang="en-ID" sz="1400" b="1" dirty="0" err="1" smtClean="0">
                  <a:solidFill>
                    <a:schemeClr val="tx1"/>
                  </a:solidFill>
                </a:rPr>
                <a:t>Ketatalaksanaan</a:t>
              </a:r>
              <a:endParaRPr lang="en-ID" sz="1400" b="1" dirty="0">
                <a:solidFill>
                  <a:schemeClr val="tx1"/>
                </a:solidFill>
              </a:endParaRPr>
            </a:p>
          </p:txBody>
        </p:sp>
      </p:grpSp>
      <p:grpSp>
        <p:nvGrpSpPr>
          <p:cNvPr id="23" name="Group 22"/>
          <p:cNvGrpSpPr/>
          <p:nvPr/>
        </p:nvGrpSpPr>
        <p:grpSpPr>
          <a:xfrm>
            <a:off x="484632" y="3485472"/>
            <a:ext cx="8449056" cy="468000"/>
            <a:chOff x="484632" y="1463040"/>
            <a:chExt cx="8449056" cy="512064"/>
          </a:xfrm>
        </p:grpSpPr>
        <p:sp>
          <p:nvSpPr>
            <p:cNvPr id="24" name="Rectangle 23"/>
            <p:cNvSpPr/>
            <p:nvPr/>
          </p:nvSpPr>
          <p:spPr>
            <a:xfrm>
              <a:off x="3563670" y="1463040"/>
              <a:ext cx="5370018" cy="512064"/>
            </a:xfrm>
            <a:prstGeom prst="rect">
              <a:avLst/>
            </a:prstGeom>
            <a:solidFill>
              <a:schemeClr val="accent1">
                <a:lumMod val="20000"/>
                <a:lumOff val="80000"/>
              </a:schemeClr>
            </a:solid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lIns="360000" tIns="0" bIns="0" rtlCol="0" anchor="ctr"/>
            <a:lstStyle/>
            <a:p>
              <a:r>
                <a:rPr lang="id-ID" sz="1400" dirty="0">
                  <a:solidFill>
                    <a:schemeClr val="tx1"/>
                  </a:solidFill>
                </a:rPr>
                <a:t>Terbangunnya kualitas SDM aparatur berintegritas, profesional, modern, dan sejahtera</a:t>
              </a:r>
              <a:endParaRPr lang="en-ID" sz="1400" dirty="0">
                <a:solidFill>
                  <a:schemeClr val="tx1"/>
                </a:solidFill>
              </a:endParaRPr>
            </a:p>
          </p:txBody>
        </p:sp>
        <p:sp>
          <p:nvSpPr>
            <p:cNvPr id="25" name="Pentagon 24"/>
            <p:cNvSpPr/>
            <p:nvPr/>
          </p:nvSpPr>
          <p:spPr>
            <a:xfrm>
              <a:off x="484632" y="1463040"/>
              <a:ext cx="3347502" cy="512064"/>
            </a:xfrm>
            <a:prstGeom prst="homePlate">
              <a:avLst>
                <a:gd name="adj" fmla="val 59769"/>
              </a:avLst>
            </a:prstGeom>
            <a:solidFill>
              <a:schemeClr val="accent1"/>
            </a:solid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D" sz="1400" b="1" dirty="0" err="1" smtClean="0">
                  <a:solidFill>
                    <a:schemeClr val="bg1"/>
                  </a:solidFill>
                </a:rPr>
                <a:t>Penguatan</a:t>
              </a:r>
              <a:r>
                <a:rPr lang="en-ID" sz="1400" b="1" dirty="0" smtClean="0">
                  <a:solidFill>
                    <a:schemeClr val="bg1"/>
                  </a:solidFill>
                </a:rPr>
                <a:t> </a:t>
              </a:r>
              <a:r>
                <a:rPr lang="en-ID" sz="1400" b="1" dirty="0" err="1" smtClean="0">
                  <a:solidFill>
                    <a:schemeClr val="bg1"/>
                  </a:solidFill>
                </a:rPr>
                <a:t>Sistem</a:t>
              </a:r>
              <a:r>
                <a:rPr lang="en-ID" sz="1400" b="1" dirty="0" smtClean="0">
                  <a:solidFill>
                    <a:schemeClr val="bg1"/>
                  </a:solidFill>
                </a:rPr>
                <a:t> </a:t>
              </a:r>
              <a:r>
                <a:rPr lang="en-ID" sz="1400" b="1" dirty="0" err="1" smtClean="0">
                  <a:solidFill>
                    <a:schemeClr val="bg1"/>
                  </a:solidFill>
                </a:rPr>
                <a:t>Manajemen</a:t>
              </a:r>
              <a:r>
                <a:rPr lang="en-ID" sz="1400" b="1" dirty="0" smtClean="0">
                  <a:solidFill>
                    <a:schemeClr val="bg1"/>
                  </a:solidFill>
                </a:rPr>
                <a:t> SDM </a:t>
              </a:r>
              <a:r>
                <a:rPr lang="en-ID" sz="1400" b="1" dirty="0" err="1" smtClean="0">
                  <a:solidFill>
                    <a:schemeClr val="bg1"/>
                  </a:solidFill>
                </a:rPr>
                <a:t>Aparatur</a:t>
              </a:r>
              <a:endParaRPr lang="en-ID" sz="1400" b="1" dirty="0">
                <a:solidFill>
                  <a:schemeClr val="bg1"/>
                </a:solidFill>
              </a:endParaRPr>
            </a:p>
          </p:txBody>
        </p:sp>
      </p:grpSp>
      <p:grpSp>
        <p:nvGrpSpPr>
          <p:cNvPr id="26" name="Group 25"/>
          <p:cNvGrpSpPr/>
          <p:nvPr/>
        </p:nvGrpSpPr>
        <p:grpSpPr>
          <a:xfrm>
            <a:off x="484632" y="3993005"/>
            <a:ext cx="8449056" cy="468000"/>
            <a:chOff x="484632" y="2064608"/>
            <a:chExt cx="8449056" cy="512064"/>
          </a:xfrm>
        </p:grpSpPr>
        <p:sp>
          <p:nvSpPr>
            <p:cNvPr id="27" name="Rectangle 26"/>
            <p:cNvSpPr/>
            <p:nvPr/>
          </p:nvSpPr>
          <p:spPr>
            <a:xfrm>
              <a:off x="3563670" y="2064608"/>
              <a:ext cx="5370018" cy="512064"/>
            </a:xfrm>
            <a:prstGeom prst="rect">
              <a:avLst/>
            </a:prstGeom>
            <a:solidFill>
              <a:srgbClr val="FDF1E9"/>
            </a:solidFill>
            <a:ln w="1905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lIns="360000" tIns="0" bIns="0" rtlCol="0" anchor="ctr"/>
            <a:lstStyle/>
            <a:p>
              <a:r>
                <a:rPr lang="id-ID" sz="1400" dirty="0">
                  <a:solidFill>
                    <a:schemeClr val="tx1"/>
                  </a:solidFill>
                </a:rPr>
                <a:t>Meningkatnya kapasitas dan akuntabilitas kinerja </a:t>
              </a:r>
              <a:r>
                <a:rPr lang="id-ID" sz="1400" dirty="0" smtClean="0">
                  <a:solidFill>
                    <a:schemeClr val="tx1"/>
                  </a:solidFill>
                </a:rPr>
                <a:t>birokrasi</a:t>
              </a:r>
              <a:endParaRPr lang="en-ID" sz="1400" dirty="0">
                <a:solidFill>
                  <a:schemeClr val="tx1"/>
                </a:solidFill>
              </a:endParaRPr>
            </a:p>
          </p:txBody>
        </p:sp>
        <p:sp>
          <p:nvSpPr>
            <p:cNvPr id="28" name="Pentagon 27"/>
            <p:cNvSpPr/>
            <p:nvPr/>
          </p:nvSpPr>
          <p:spPr>
            <a:xfrm>
              <a:off x="484632" y="2064608"/>
              <a:ext cx="3347502" cy="512064"/>
            </a:xfrm>
            <a:prstGeom prst="homePlate">
              <a:avLst>
                <a:gd name="adj" fmla="val 55862"/>
              </a:avLst>
            </a:prstGeom>
            <a:solidFill>
              <a:schemeClr val="accent2">
                <a:lumMod val="40000"/>
                <a:lumOff val="60000"/>
              </a:schemeClr>
            </a:solidFill>
            <a:ln w="1905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D" sz="1400" b="1" dirty="0" err="1">
                  <a:solidFill>
                    <a:schemeClr val="tx1"/>
                  </a:solidFill>
                </a:rPr>
                <a:t>Penguatan</a:t>
              </a:r>
              <a:r>
                <a:rPr lang="en-ID" sz="1400" b="1" dirty="0">
                  <a:solidFill>
                    <a:schemeClr val="tx1"/>
                  </a:solidFill>
                </a:rPr>
                <a:t> </a:t>
              </a:r>
              <a:r>
                <a:rPr lang="en-ID" sz="1400" b="1" dirty="0" err="1">
                  <a:solidFill>
                    <a:schemeClr val="tx1"/>
                  </a:solidFill>
                </a:rPr>
                <a:t>Akuntabilitas</a:t>
              </a:r>
              <a:r>
                <a:rPr lang="en-ID" sz="1400" b="1" dirty="0">
                  <a:solidFill>
                    <a:schemeClr val="tx1"/>
                  </a:solidFill>
                </a:rPr>
                <a:t> </a:t>
              </a:r>
              <a:r>
                <a:rPr lang="en-ID" sz="1400" b="1" dirty="0" err="1">
                  <a:solidFill>
                    <a:schemeClr val="tx1"/>
                  </a:solidFill>
                </a:rPr>
                <a:t>Kinerja</a:t>
              </a:r>
              <a:endParaRPr lang="en-ID" sz="1400" b="1" dirty="0">
                <a:solidFill>
                  <a:schemeClr val="tx1"/>
                </a:solidFill>
              </a:endParaRPr>
            </a:p>
          </p:txBody>
        </p:sp>
      </p:grpSp>
      <p:grpSp>
        <p:nvGrpSpPr>
          <p:cNvPr id="41" name="Group 40"/>
          <p:cNvGrpSpPr/>
          <p:nvPr/>
        </p:nvGrpSpPr>
        <p:grpSpPr>
          <a:xfrm>
            <a:off x="484632" y="4499066"/>
            <a:ext cx="8439912" cy="468000"/>
            <a:chOff x="493776" y="1463040"/>
            <a:chExt cx="8439912" cy="512064"/>
          </a:xfrm>
        </p:grpSpPr>
        <p:sp>
          <p:nvSpPr>
            <p:cNvPr id="42" name="Rectangle 41"/>
            <p:cNvSpPr/>
            <p:nvPr/>
          </p:nvSpPr>
          <p:spPr>
            <a:xfrm>
              <a:off x="3563670" y="1463040"/>
              <a:ext cx="5370018" cy="512064"/>
            </a:xfrm>
            <a:prstGeom prst="rect">
              <a:avLst/>
            </a:prstGeom>
            <a:solidFill>
              <a:schemeClr val="accent1">
                <a:lumMod val="20000"/>
                <a:lumOff val="80000"/>
              </a:schemeClr>
            </a:solid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lIns="360000" tIns="0" bIns="0" rtlCol="0" anchor="ctr"/>
            <a:lstStyle/>
            <a:p>
              <a:r>
                <a:rPr lang="id-ID" sz="1400" dirty="0" smtClean="0">
                  <a:solidFill>
                    <a:schemeClr val="tx1"/>
                  </a:solidFill>
                </a:rPr>
                <a:t>Meningkatnya </a:t>
              </a:r>
              <a:r>
                <a:rPr lang="id-ID" sz="1400" dirty="0">
                  <a:solidFill>
                    <a:schemeClr val="tx1"/>
                  </a:solidFill>
                </a:rPr>
                <a:t>penyelenggaraan fungsi pendidikan yang bersih dan bebas KKN</a:t>
              </a:r>
              <a:endParaRPr lang="en-ID" sz="1400" dirty="0">
                <a:solidFill>
                  <a:schemeClr val="tx1"/>
                </a:solidFill>
              </a:endParaRPr>
            </a:p>
          </p:txBody>
        </p:sp>
        <p:sp>
          <p:nvSpPr>
            <p:cNvPr id="43" name="Pentagon 42"/>
            <p:cNvSpPr/>
            <p:nvPr/>
          </p:nvSpPr>
          <p:spPr>
            <a:xfrm>
              <a:off x="493776" y="1463040"/>
              <a:ext cx="3338358" cy="512064"/>
            </a:xfrm>
            <a:prstGeom prst="homePlate">
              <a:avLst>
                <a:gd name="adj" fmla="val 55862"/>
              </a:avLst>
            </a:prstGeom>
            <a:solidFill>
              <a:schemeClr val="accent1"/>
            </a:solid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D" sz="1400" b="1" dirty="0" err="1" smtClean="0">
                  <a:solidFill>
                    <a:schemeClr val="bg1"/>
                  </a:solidFill>
                </a:rPr>
                <a:t>Penguatan</a:t>
              </a:r>
              <a:r>
                <a:rPr lang="en-ID" sz="1400" b="1" dirty="0" smtClean="0">
                  <a:solidFill>
                    <a:schemeClr val="bg1"/>
                  </a:solidFill>
                </a:rPr>
                <a:t> </a:t>
              </a:r>
              <a:r>
                <a:rPr lang="en-ID" sz="1400" b="1" dirty="0" err="1" smtClean="0">
                  <a:solidFill>
                    <a:schemeClr val="bg1"/>
                  </a:solidFill>
                </a:rPr>
                <a:t>Pengawasan</a:t>
              </a:r>
              <a:endParaRPr lang="en-ID" sz="1400" b="1" dirty="0">
                <a:solidFill>
                  <a:schemeClr val="bg1"/>
                </a:solidFill>
              </a:endParaRPr>
            </a:p>
          </p:txBody>
        </p:sp>
      </p:grpSp>
      <p:grpSp>
        <p:nvGrpSpPr>
          <p:cNvPr id="44" name="Group 43"/>
          <p:cNvGrpSpPr/>
          <p:nvPr/>
        </p:nvGrpSpPr>
        <p:grpSpPr>
          <a:xfrm>
            <a:off x="484632" y="5005127"/>
            <a:ext cx="8439912" cy="1764000"/>
            <a:chOff x="493776" y="2064608"/>
            <a:chExt cx="8439912" cy="512064"/>
          </a:xfrm>
        </p:grpSpPr>
        <p:sp>
          <p:nvSpPr>
            <p:cNvPr id="45" name="Rectangle 44"/>
            <p:cNvSpPr/>
            <p:nvPr/>
          </p:nvSpPr>
          <p:spPr>
            <a:xfrm>
              <a:off x="3563670" y="2064608"/>
              <a:ext cx="5370018" cy="512064"/>
            </a:xfrm>
            <a:prstGeom prst="rect">
              <a:avLst/>
            </a:prstGeom>
            <a:solidFill>
              <a:srgbClr val="FDF1E9"/>
            </a:solidFill>
            <a:ln w="1905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lIns="360000" tIns="0" bIns="0" rtlCol="0" anchor="ctr"/>
            <a:lstStyle/>
            <a:p>
              <a:r>
                <a:rPr lang="id-ID" sz="1400" dirty="0">
                  <a:solidFill>
                    <a:schemeClr val="tx1"/>
                  </a:solidFill>
                </a:rPr>
                <a:t>Terwujudnya kemampuan lembaga dalam memberikan pelayanan prima</a:t>
              </a:r>
            </a:p>
          </p:txBody>
        </p:sp>
        <p:sp>
          <p:nvSpPr>
            <p:cNvPr id="46" name="Pentagon 45"/>
            <p:cNvSpPr/>
            <p:nvPr/>
          </p:nvSpPr>
          <p:spPr>
            <a:xfrm>
              <a:off x="493776" y="2064608"/>
              <a:ext cx="3338358" cy="512064"/>
            </a:xfrm>
            <a:prstGeom prst="homePlate">
              <a:avLst>
                <a:gd name="adj" fmla="val 14233"/>
              </a:avLst>
            </a:prstGeom>
            <a:solidFill>
              <a:schemeClr val="accent2">
                <a:lumMod val="40000"/>
                <a:lumOff val="60000"/>
              </a:schemeClr>
            </a:solidFill>
            <a:ln w="1905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sz="1400" b="1" dirty="0" err="1">
                  <a:solidFill>
                    <a:schemeClr val="tx1"/>
                  </a:solidFill>
                </a:rPr>
                <a:t>Peningkatan</a:t>
              </a:r>
              <a:r>
                <a:rPr lang="en-US" sz="1400" b="1" dirty="0">
                  <a:solidFill>
                    <a:schemeClr val="tx1"/>
                  </a:solidFill>
                </a:rPr>
                <a:t> </a:t>
              </a:r>
              <a:r>
                <a:rPr lang="en-US" sz="1400" b="1" dirty="0" err="1">
                  <a:solidFill>
                    <a:schemeClr val="tx1"/>
                  </a:solidFill>
                </a:rPr>
                <a:t>Kualitas</a:t>
              </a:r>
              <a:r>
                <a:rPr lang="en-US" sz="1400" b="1" dirty="0">
                  <a:solidFill>
                    <a:schemeClr val="tx1"/>
                  </a:solidFill>
                </a:rPr>
                <a:t> </a:t>
              </a:r>
              <a:r>
                <a:rPr lang="en-US" sz="1400" b="1" dirty="0" err="1">
                  <a:solidFill>
                    <a:schemeClr val="tx1"/>
                  </a:solidFill>
                </a:rPr>
                <a:t>Layanan</a:t>
              </a:r>
              <a:r>
                <a:rPr lang="en-US" sz="1400" b="1" dirty="0">
                  <a:solidFill>
                    <a:schemeClr val="tx1"/>
                  </a:solidFill>
                </a:rPr>
                <a:t> </a:t>
              </a:r>
              <a:r>
                <a:rPr lang="id-ID" sz="1400" b="1" dirty="0">
                  <a:solidFill>
                    <a:schemeClr val="tx1"/>
                  </a:solidFill>
                </a:rPr>
                <a:t> Publik:</a:t>
              </a:r>
            </a:p>
            <a:p>
              <a:pPr marL="357188" lvl="1" indent="-357188" fontAlgn="ctr">
                <a:buFont typeface="+mj-lt"/>
                <a:buAutoNum type="alphaLcPeriod"/>
              </a:pPr>
              <a:r>
                <a:rPr lang="id-ID" sz="1400" b="1" dirty="0">
                  <a:solidFill>
                    <a:schemeClr val="tx1"/>
                  </a:solidFill>
                </a:rPr>
                <a:t>Layanan </a:t>
              </a:r>
              <a:r>
                <a:rPr lang="en-US" sz="1400" b="1" dirty="0" err="1">
                  <a:solidFill>
                    <a:schemeClr val="tx1"/>
                  </a:solidFill>
                </a:rPr>
                <a:t>Satuan</a:t>
              </a:r>
              <a:r>
                <a:rPr lang="en-US" sz="1400" b="1" dirty="0">
                  <a:solidFill>
                    <a:schemeClr val="tx1"/>
                  </a:solidFill>
                </a:rPr>
                <a:t> </a:t>
              </a:r>
              <a:r>
                <a:rPr lang="en-US" sz="1400" b="1" dirty="0" err="1">
                  <a:solidFill>
                    <a:schemeClr val="tx1"/>
                  </a:solidFill>
                </a:rPr>
                <a:t>Pendidikan</a:t>
              </a:r>
              <a:endParaRPr lang="id-ID" sz="1400" b="1" dirty="0">
                <a:solidFill>
                  <a:schemeClr val="tx1"/>
                </a:solidFill>
              </a:endParaRPr>
            </a:p>
            <a:p>
              <a:pPr marL="357188" lvl="1" indent="-357188" defTabSz="914400" fontAlgn="ctr">
                <a:buFont typeface="+mj-lt"/>
                <a:buAutoNum type="alphaLcPeriod"/>
                <a:defRPr/>
              </a:pPr>
              <a:r>
                <a:rPr lang="id-ID" sz="1400" b="1" dirty="0">
                  <a:solidFill>
                    <a:schemeClr val="tx1"/>
                  </a:solidFill>
                </a:rPr>
                <a:t>Layanan </a:t>
              </a:r>
              <a:r>
                <a:rPr lang="en-US" sz="1400" b="1" dirty="0" err="1">
                  <a:solidFill>
                    <a:schemeClr val="tx1"/>
                  </a:solidFill>
                </a:rPr>
                <a:t>Peserta</a:t>
              </a:r>
              <a:r>
                <a:rPr lang="en-US" sz="1400" b="1" dirty="0">
                  <a:solidFill>
                    <a:schemeClr val="tx1"/>
                  </a:solidFill>
                </a:rPr>
                <a:t> </a:t>
              </a:r>
              <a:r>
                <a:rPr lang="en-US" sz="1400" b="1" dirty="0" err="1">
                  <a:solidFill>
                    <a:schemeClr val="tx1"/>
                  </a:solidFill>
                </a:rPr>
                <a:t>Didik</a:t>
              </a:r>
              <a:endParaRPr lang="en-US" sz="1400" b="1" dirty="0">
                <a:solidFill>
                  <a:schemeClr val="tx1"/>
                </a:solidFill>
              </a:endParaRPr>
            </a:p>
            <a:p>
              <a:pPr marL="357188" lvl="1" indent="-357188" defTabSz="914400" fontAlgn="ctr">
                <a:buFont typeface="+mj-lt"/>
                <a:buAutoNum type="alphaLcPeriod"/>
                <a:defRPr/>
              </a:pPr>
              <a:r>
                <a:rPr lang="en-US" sz="1400" b="1" dirty="0" err="1">
                  <a:solidFill>
                    <a:schemeClr val="tx1"/>
                  </a:solidFill>
                </a:rPr>
                <a:t>Layanan</a:t>
              </a:r>
              <a:r>
                <a:rPr lang="en-US" sz="1400" b="1" dirty="0">
                  <a:solidFill>
                    <a:schemeClr val="tx1"/>
                  </a:solidFill>
                </a:rPr>
                <a:t> Guru </a:t>
              </a:r>
              <a:r>
                <a:rPr lang="en-US" sz="1400" b="1" dirty="0" err="1">
                  <a:solidFill>
                    <a:schemeClr val="tx1"/>
                  </a:solidFill>
                </a:rPr>
                <a:t>dan</a:t>
              </a:r>
              <a:r>
                <a:rPr lang="en-US" sz="1400" b="1" dirty="0">
                  <a:solidFill>
                    <a:schemeClr val="tx1"/>
                  </a:solidFill>
                </a:rPr>
                <a:t> </a:t>
              </a:r>
              <a:r>
                <a:rPr lang="en-US" sz="1400" b="1" dirty="0" err="1">
                  <a:solidFill>
                    <a:schemeClr val="tx1"/>
                  </a:solidFill>
                </a:rPr>
                <a:t>Tendik</a:t>
              </a:r>
              <a:endParaRPr lang="en-US" sz="1400" b="1" dirty="0">
                <a:solidFill>
                  <a:schemeClr val="tx1"/>
                </a:solidFill>
              </a:endParaRPr>
            </a:p>
            <a:p>
              <a:pPr marL="357188" lvl="1" indent="-357188" defTabSz="914400" fontAlgn="ctr">
                <a:buFont typeface="+mj-lt"/>
                <a:buAutoNum type="alphaLcPeriod"/>
                <a:defRPr/>
              </a:pPr>
              <a:r>
                <a:rPr lang="id-ID" sz="1400" b="1" dirty="0">
                  <a:solidFill>
                    <a:schemeClr val="tx1"/>
                  </a:solidFill>
                </a:rPr>
                <a:t>Layanan S</a:t>
              </a:r>
              <a:r>
                <a:rPr lang="en-US" sz="1400" b="1" dirty="0" err="1">
                  <a:solidFill>
                    <a:schemeClr val="tx1"/>
                  </a:solidFill>
                </a:rPr>
                <a:t>ubstansi</a:t>
              </a:r>
              <a:r>
                <a:rPr lang="en-US" sz="1400" b="1" dirty="0">
                  <a:solidFill>
                    <a:schemeClr val="tx1"/>
                  </a:solidFill>
                </a:rPr>
                <a:t> </a:t>
              </a:r>
              <a:r>
                <a:rPr lang="id-ID" sz="1400" b="1" dirty="0">
                  <a:solidFill>
                    <a:schemeClr val="tx1"/>
                  </a:solidFill>
                </a:rPr>
                <a:t>P</a:t>
              </a:r>
              <a:r>
                <a:rPr lang="en-US" sz="1400" b="1" dirty="0" err="1">
                  <a:solidFill>
                    <a:schemeClr val="tx1"/>
                  </a:solidFill>
                </a:rPr>
                <a:t>endidikan</a:t>
              </a:r>
              <a:endParaRPr lang="en-US" sz="1400" b="1" dirty="0">
                <a:solidFill>
                  <a:schemeClr val="tx1"/>
                </a:solidFill>
              </a:endParaRPr>
            </a:p>
            <a:p>
              <a:pPr marL="357188" lvl="1" indent="-357188" defTabSz="914400" fontAlgn="ctr">
                <a:buFont typeface="+mj-lt"/>
                <a:buAutoNum type="alphaLcPeriod"/>
                <a:defRPr/>
              </a:pPr>
              <a:r>
                <a:rPr lang="en-US" sz="1400" b="1" dirty="0" err="1">
                  <a:solidFill>
                    <a:schemeClr val="tx1"/>
                  </a:solidFill>
                </a:rPr>
                <a:t>Layanan</a:t>
              </a:r>
              <a:r>
                <a:rPr lang="en-US" sz="1400" b="1" dirty="0">
                  <a:solidFill>
                    <a:schemeClr val="tx1"/>
                  </a:solidFill>
                </a:rPr>
                <a:t> Orang </a:t>
              </a:r>
              <a:r>
                <a:rPr lang="en-US" sz="1400" b="1" dirty="0" err="1">
                  <a:solidFill>
                    <a:schemeClr val="tx1"/>
                  </a:solidFill>
                </a:rPr>
                <a:t>Tua</a:t>
              </a:r>
              <a:r>
                <a:rPr lang="en-US" sz="1400" b="1" dirty="0">
                  <a:solidFill>
                    <a:schemeClr val="tx1"/>
                  </a:solidFill>
                </a:rPr>
                <a:t>/</a:t>
              </a:r>
              <a:r>
                <a:rPr lang="en-US" sz="1400" b="1" dirty="0" err="1">
                  <a:solidFill>
                    <a:schemeClr val="tx1"/>
                  </a:solidFill>
                </a:rPr>
                <a:t>Keluarga</a:t>
              </a:r>
              <a:endParaRPr lang="en-US" sz="1400" b="1" dirty="0">
                <a:solidFill>
                  <a:schemeClr val="tx1"/>
                </a:solidFill>
              </a:endParaRPr>
            </a:p>
            <a:p>
              <a:pPr marL="357188" lvl="1" indent="-357188" fontAlgn="ctr">
                <a:buFont typeface="+mj-lt"/>
                <a:buAutoNum type="alphaLcPeriod"/>
              </a:pPr>
              <a:r>
                <a:rPr lang="id-ID" sz="1400" b="1" dirty="0">
                  <a:solidFill>
                    <a:schemeClr val="tx1"/>
                  </a:solidFill>
                </a:rPr>
                <a:t>L</a:t>
              </a:r>
              <a:r>
                <a:rPr lang="en-US" sz="1400" b="1" dirty="0" err="1">
                  <a:solidFill>
                    <a:schemeClr val="tx1"/>
                  </a:solidFill>
                </a:rPr>
                <a:t>ayanan</a:t>
              </a:r>
              <a:r>
                <a:rPr lang="en-US" sz="1400" b="1" dirty="0">
                  <a:solidFill>
                    <a:schemeClr val="tx1"/>
                  </a:solidFill>
                </a:rPr>
                <a:t> </a:t>
              </a:r>
              <a:r>
                <a:rPr lang="id-ID" sz="1400" b="1" dirty="0">
                  <a:solidFill>
                    <a:schemeClr val="tx1"/>
                  </a:solidFill>
                </a:rPr>
                <a:t>K</a:t>
              </a:r>
              <a:r>
                <a:rPr lang="en-US" sz="1400" b="1" dirty="0" err="1">
                  <a:solidFill>
                    <a:schemeClr val="tx1"/>
                  </a:solidFill>
                </a:rPr>
                <a:t>ebudayaan</a:t>
              </a:r>
              <a:endParaRPr lang="id-ID" sz="1400" b="1" dirty="0">
                <a:solidFill>
                  <a:schemeClr val="tx1"/>
                </a:solidFill>
              </a:endParaRPr>
            </a:p>
            <a:p>
              <a:pPr marL="357188" lvl="1" indent="-357188" defTabSz="914400" fontAlgn="ctr">
                <a:buFont typeface="+mj-lt"/>
                <a:buAutoNum type="alphaLcPeriod"/>
                <a:defRPr/>
              </a:pPr>
              <a:r>
                <a:rPr lang="id-ID" sz="1400" b="1" dirty="0">
                  <a:solidFill>
                    <a:schemeClr val="tx1"/>
                  </a:solidFill>
                </a:rPr>
                <a:t>L</a:t>
              </a:r>
              <a:r>
                <a:rPr lang="en-US" sz="1400" b="1" dirty="0" err="1">
                  <a:solidFill>
                    <a:schemeClr val="tx1"/>
                  </a:solidFill>
                </a:rPr>
                <a:t>ayanan</a:t>
              </a:r>
              <a:r>
                <a:rPr lang="en-US" sz="1400" b="1" dirty="0">
                  <a:solidFill>
                    <a:schemeClr val="tx1"/>
                  </a:solidFill>
                </a:rPr>
                <a:t> </a:t>
              </a:r>
              <a:r>
                <a:rPr lang="id-ID" sz="1400" b="1" dirty="0">
                  <a:solidFill>
                    <a:schemeClr val="tx1"/>
                  </a:solidFill>
                </a:rPr>
                <a:t>K</a:t>
              </a:r>
              <a:r>
                <a:rPr lang="en-US" sz="1400" b="1" dirty="0" err="1">
                  <a:solidFill>
                    <a:schemeClr val="tx1"/>
                  </a:solidFill>
                </a:rPr>
                <a:t>ebahasaan</a:t>
              </a:r>
              <a:endParaRPr lang="en-US" sz="1400" b="1" dirty="0">
                <a:solidFill>
                  <a:schemeClr val="tx1"/>
                </a:solidFill>
              </a:endParaRPr>
            </a:p>
          </p:txBody>
        </p:sp>
      </p:grpSp>
      <p:sp>
        <p:nvSpPr>
          <p:cNvPr id="3" name="Oval 2"/>
          <p:cNvSpPr/>
          <p:nvPr/>
        </p:nvSpPr>
        <p:spPr>
          <a:xfrm>
            <a:off x="36576" y="1484304"/>
            <a:ext cx="396000" cy="396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b="1" dirty="0" smtClean="0">
                <a:solidFill>
                  <a:srgbClr val="5B9BD5"/>
                </a:solidFill>
              </a:rPr>
              <a:t>1</a:t>
            </a:r>
            <a:endParaRPr lang="en-ID" b="1" dirty="0">
              <a:solidFill>
                <a:srgbClr val="5B9BD5"/>
              </a:solidFill>
            </a:endParaRPr>
          </a:p>
        </p:txBody>
      </p:sp>
      <p:sp>
        <p:nvSpPr>
          <p:cNvPr id="33" name="Oval 32"/>
          <p:cNvSpPr/>
          <p:nvPr/>
        </p:nvSpPr>
        <p:spPr>
          <a:xfrm>
            <a:off x="36576" y="2507169"/>
            <a:ext cx="396000" cy="396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b="1" dirty="0" smtClean="0">
                <a:solidFill>
                  <a:srgbClr val="5B9BD5"/>
                </a:solidFill>
              </a:rPr>
              <a:t>3</a:t>
            </a:r>
            <a:endParaRPr lang="en-ID" b="1" dirty="0">
              <a:solidFill>
                <a:srgbClr val="5B9BD5"/>
              </a:solidFill>
            </a:endParaRPr>
          </a:p>
        </p:txBody>
      </p:sp>
      <p:sp>
        <p:nvSpPr>
          <p:cNvPr id="34" name="Oval 33"/>
          <p:cNvSpPr/>
          <p:nvPr/>
        </p:nvSpPr>
        <p:spPr>
          <a:xfrm>
            <a:off x="36576" y="3521472"/>
            <a:ext cx="396000" cy="396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b="1" dirty="0" smtClean="0">
                <a:solidFill>
                  <a:srgbClr val="5B9BD5"/>
                </a:solidFill>
              </a:rPr>
              <a:t>5</a:t>
            </a:r>
            <a:endParaRPr lang="en-ID" b="1" dirty="0">
              <a:solidFill>
                <a:srgbClr val="5B9BD5"/>
              </a:solidFill>
            </a:endParaRPr>
          </a:p>
        </p:txBody>
      </p:sp>
      <p:sp>
        <p:nvSpPr>
          <p:cNvPr id="35" name="Oval 34"/>
          <p:cNvSpPr/>
          <p:nvPr/>
        </p:nvSpPr>
        <p:spPr>
          <a:xfrm>
            <a:off x="36576" y="4535066"/>
            <a:ext cx="396000" cy="396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b="1" dirty="0" smtClean="0">
                <a:solidFill>
                  <a:srgbClr val="5B9BD5"/>
                </a:solidFill>
              </a:rPr>
              <a:t>7</a:t>
            </a:r>
            <a:endParaRPr lang="en-ID" b="1" dirty="0">
              <a:solidFill>
                <a:srgbClr val="5B9BD5"/>
              </a:solidFill>
            </a:endParaRPr>
          </a:p>
        </p:txBody>
      </p:sp>
      <p:sp>
        <p:nvSpPr>
          <p:cNvPr id="36" name="Oval 35"/>
          <p:cNvSpPr/>
          <p:nvPr/>
        </p:nvSpPr>
        <p:spPr>
          <a:xfrm>
            <a:off x="36576" y="2000372"/>
            <a:ext cx="396000" cy="396000"/>
          </a:xfrm>
          <a:prstGeom prst="ellipse">
            <a:avLst/>
          </a:prstGeom>
          <a:noFill/>
          <a:ln>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b="1" dirty="0" smtClean="0">
                <a:solidFill>
                  <a:schemeClr val="accent2">
                    <a:lumMod val="75000"/>
                  </a:schemeClr>
                </a:solidFill>
              </a:rPr>
              <a:t>2</a:t>
            </a:r>
            <a:endParaRPr lang="en-ID" b="1" dirty="0">
              <a:solidFill>
                <a:schemeClr val="accent2">
                  <a:lumMod val="75000"/>
                </a:schemeClr>
              </a:solidFill>
            </a:endParaRPr>
          </a:p>
        </p:txBody>
      </p:sp>
      <p:sp>
        <p:nvSpPr>
          <p:cNvPr id="37" name="Oval 36"/>
          <p:cNvSpPr/>
          <p:nvPr/>
        </p:nvSpPr>
        <p:spPr>
          <a:xfrm>
            <a:off x="36576" y="3015512"/>
            <a:ext cx="396000" cy="396000"/>
          </a:xfrm>
          <a:prstGeom prst="ellipse">
            <a:avLst/>
          </a:prstGeom>
          <a:noFill/>
          <a:ln>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b="1" dirty="0" smtClean="0">
                <a:solidFill>
                  <a:schemeClr val="accent2">
                    <a:lumMod val="75000"/>
                  </a:schemeClr>
                </a:solidFill>
              </a:rPr>
              <a:t>4</a:t>
            </a:r>
            <a:endParaRPr lang="en-ID" b="1" dirty="0">
              <a:solidFill>
                <a:schemeClr val="accent2">
                  <a:lumMod val="75000"/>
                </a:schemeClr>
              </a:solidFill>
            </a:endParaRPr>
          </a:p>
        </p:txBody>
      </p:sp>
      <p:sp>
        <p:nvSpPr>
          <p:cNvPr id="38" name="Oval 37"/>
          <p:cNvSpPr/>
          <p:nvPr/>
        </p:nvSpPr>
        <p:spPr>
          <a:xfrm>
            <a:off x="36576" y="4029005"/>
            <a:ext cx="396000" cy="396000"/>
          </a:xfrm>
          <a:prstGeom prst="ellipse">
            <a:avLst/>
          </a:prstGeom>
          <a:noFill/>
          <a:ln>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b="1" dirty="0" smtClean="0">
                <a:solidFill>
                  <a:schemeClr val="accent2">
                    <a:lumMod val="75000"/>
                  </a:schemeClr>
                </a:solidFill>
              </a:rPr>
              <a:t>6</a:t>
            </a:r>
            <a:endParaRPr lang="en-ID" b="1" dirty="0">
              <a:solidFill>
                <a:schemeClr val="accent2">
                  <a:lumMod val="75000"/>
                </a:schemeClr>
              </a:solidFill>
            </a:endParaRPr>
          </a:p>
        </p:txBody>
      </p:sp>
      <p:sp>
        <p:nvSpPr>
          <p:cNvPr id="39" name="Oval 38"/>
          <p:cNvSpPr/>
          <p:nvPr/>
        </p:nvSpPr>
        <p:spPr>
          <a:xfrm>
            <a:off x="38340" y="5041127"/>
            <a:ext cx="396000" cy="396000"/>
          </a:xfrm>
          <a:prstGeom prst="ellipse">
            <a:avLst/>
          </a:prstGeom>
          <a:noFill/>
          <a:ln>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b="1" dirty="0" smtClean="0">
                <a:solidFill>
                  <a:schemeClr val="accent2">
                    <a:lumMod val="75000"/>
                  </a:schemeClr>
                </a:solidFill>
              </a:rPr>
              <a:t>8</a:t>
            </a:r>
            <a:endParaRPr lang="en-ID" b="1" dirty="0">
              <a:solidFill>
                <a:schemeClr val="accent2">
                  <a:lumMod val="75000"/>
                </a:schemeClr>
              </a:solidFill>
            </a:endParaRPr>
          </a:p>
        </p:txBody>
      </p:sp>
    </p:spTree>
    <p:extLst>
      <p:ext uri="{BB962C8B-B14F-4D97-AF65-F5344CB8AC3E}">
        <p14:creationId xmlns:p14="http://schemas.microsoft.com/office/powerpoint/2010/main" val="6776460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B2928E3-7018-43E4-8A0B-61B3446FFDEC}" type="slidenum">
              <a:rPr lang="en-ID" smtClean="0"/>
              <a:t>10</a:t>
            </a:fld>
            <a:endParaRPr lang="en-ID"/>
          </a:p>
        </p:txBody>
      </p:sp>
      <p:sp>
        <p:nvSpPr>
          <p:cNvPr id="6" name="Title 1"/>
          <p:cNvSpPr>
            <a:spLocks noGrp="1"/>
          </p:cNvSpPr>
          <p:nvPr>
            <p:ph type="title"/>
          </p:nvPr>
        </p:nvSpPr>
        <p:spPr>
          <a:xfrm>
            <a:off x="179294" y="185737"/>
            <a:ext cx="8830235" cy="591671"/>
          </a:xfrm>
        </p:spPr>
        <p:txBody>
          <a:bodyPr/>
          <a:lstStyle/>
          <a:p>
            <a:r>
              <a:rPr lang="en-ID" dirty="0" err="1" smtClean="0"/>
              <a:t>Rencana</a:t>
            </a:r>
            <a:r>
              <a:rPr lang="en-ID" dirty="0" smtClean="0"/>
              <a:t> </a:t>
            </a:r>
            <a:r>
              <a:rPr lang="en-ID" dirty="0" err="1" smtClean="0"/>
              <a:t>Aksi</a:t>
            </a:r>
            <a:r>
              <a:rPr lang="en-ID" dirty="0" smtClean="0"/>
              <a:t> RB Kemendikbud</a:t>
            </a:r>
            <a:endParaRPr lang="en-ID" dirty="0"/>
          </a:p>
        </p:txBody>
      </p:sp>
      <p:sp>
        <p:nvSpPr>
          <p:cNvPr id="81" name="Rectangle 80"/>
          <p:cNvSpPr/>
          <p:nvPr/>
        </p:nvSpPr>
        <p:spPr>
          <a:xfrm>
            <a:off x="179294" y="1482632"/>
            <a:ext cx="2147986" cy="1877437"/>
          </a:xfrm>
          <a:prstGeom prst="rect">
            <a:avLst/>
          </a:prstGeom>
        </p:spPr>
        <p:txBody>
          <a:bodyPr wrap="square">
            <a:spAutoFit/>
          </a:bodyPr>
          <a:lstStyle/>
          <a:p>
            <a:r>
              <a:rPr lang="id-ID" b="1" dirty="0" smtClean="0">
                <a:solidFill>
                  <a:schemeClr val="accent2">
                    <a:lumMod val="75000"/>
                  </a:schemeClr>
                </a:solidFill>
                <a:latin typeface="Avenir Next" charset="0"/>
                <a:ea typeface="Avenir Next" charset="0"/>
                <a:cs typeface="Avenir Next" charset="0"/>
              </a:rPr>
              <a:t>1</a:t>
            </a:r>
            <a:r>
              <a:rPr lang="id-ID" sz="1200" b="1" dirty="0" smtClean="0">
                <a:latin typeface="Avenir Next" charset="0"/>
                <a:ea typeface="Avenir Next" charset="0"/>
                <a:cs typeface="Avenir Next" charset="0"/>
              </a:rPr>
              <a:t>. Manajemen Perubahan</a:t>
            </a:r>
          </a:p>
          <a:p>
            <a:pPr marL="358775" indent="-184150">
              <a:buFont typeface="+mj-lt"/>
              <a:buAutoNum type="romanLcPeriod"/>
            </a:pPr>
            <a:r>
              <a:rPr lang="en-US" sz="1200" dirty="0" err="1" smtClean="0">
                <a:latin typeface="Avenir Next" charset="0"/>
                <a:ea typeface="Avenir Next" charset="0"/>
                <a:cs typeface="Avenir Next" charset="0"/>
              </a:rPr>
              <a:t>Penyusunan</a:t>
            </a:r>
            <a:r>
              <a:rPr lang="en-US" sz="1200" dirty="0" smtClean="0">
                <a:latin typeface="Avenir Next" charset="0"/>
                <a:ea typeface="Avenir Next" charset="0"/>
                <a:cs typeface="Avenir Next" charset="0"/>
              </a:rPr>
              <a:t> </a:t>
            </a:r>
            <a:r>
              <a:rPr lang="en-US" sz="1200" dirty="0" err="1">
                <a:latin typeface="Avenir Next" charset="0"/>
                <a:ea typeface="Avenir Next" charset="0"/>
                <a:cs typeface="Avenir Next" charset="0"/>
              </a:rPr>
              <a:t>Strategi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Perubahan</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Penerapan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Budaya</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Kerja</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Sosialisasi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Internalisasi</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Penguatan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Hasil</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Perubahan</a:t>
            </a:r>
            <a:endParaRPr lang="en-US" sz="1200" dirty="0">
              <a:latin typeface="Avenir Next" charset="0"/>
              <a:ea typeface="Avenir Next" charset="0"/>
              <a:cs typeface="Avenir Next" charset="0"/>
            </a:endParaRPr>
          </a:p>
        </p:txBody>
      </p:sp>
      <p:sp>
        <p:nvSpPr>
          <p:cNvPr id="89" name="Rectangle 88"/>
          <p:cNvSpPr/>
          <p:nvPr/>
        </p:nvSpPr>
        <p:spPr>
          <a:xfrm>
            <a:off x="4636008" y="4516549"/>
            <a:ext cx="2141829" cy="2215991"/>
          </a:xfrm>
          <a:prstGeom prst="rect">
            <a:avLst/>
          </a:prstGeom>
        </p:spPr>
        <p:txBody>
          <a:bodyPr wrap="square">
            <a:spAutoFit/>
          </a:bodyPr>
          <a:lstStyle/>
          <a:p>
            <a:r>
              <a:rPr lang="id-ID" b="1" dirty="0" smtClean="0">
                <a:solidFill>
                  <a:schemeClr val="accent2">
                    <a:lumMod val="75000"/>
                  </a:schemeClr>
                </a:solidFill>
                <a:latin typeface="Avenir Next" charset="0"/>
                <a:ea typeface="Avenir Next" charset="0"/>
                <a:cs typeface="Avenir Next" charset="0"/>
              </a:rPr>
              <a:t>7</a:t>
            </a:r>
            <a:r>
              <a:rPr lang="id-ID" sz="1200" b="1" dirty="0" smtClean="0">
                <a:latin typeface="Avenir Next" charset="0"/>
                <a:ea typeface="Avenir Next" charset="0"/>
                <a:cs typeface="Avenir Next" charset="0"/>
              </a:rPr>
              <a:t>. Penguatan Pengawasan</a:t>
            </a:r>
          </a:p>
          <a:p>
            <a:pPr marL="358775" indent="-184150">
              <a:buFont typeface="+mj-lt"/>
              <a:buAutoNum type="romanLcPeriod"/>
            </a:pPr>
            <a:r>
              <a:rPr lang="en-US" sz="1200" dirty="0" err="1" smtClean="0">
                <a:latin typeface="Avenir Next" charset="0"/>
                <a:ea typeface="Avenir Next" charset="0"/>
                <a:cs typeface="Avenir Next" charset="0"/>
              </a:rPr>
              <a:t>Penguatan</a:t>
            </a:r>
            <a:r>
              <a:rPr lang="en-US" sz="1200" dirty="0" smtClean="0">
                <a:latin typeface="Avenir Next" charset="0"/>
                <a:ea typeface="Avenir Next" charset="0"/>
                <a:cs typeface="Avenir Next" charset="0"/>
              </a:rPr>
              <a:t> </a:t>
            </a:r>
            <a:r>
              <a:rPr lang="en-US" sz="1200" dirty="0">
                <a:latin typeface="Avenir Next" charset="0"/>
                <a:ea typeface="Avenir Next" charset="0"/>
                <a:cs typeface="Avenir Next" charset="0"/>
              </a:rPr>
              <a:t>Tata </a:t>
            </a:r>
            <a:r>
              <a:rPr lang="en-US" sz="1200" dirty="0" err="1">
                <a:latin typeface="Avenir Next" charset="0"/>
                <a:ea typeface="Avenir Next" charset="0"/>
                <a:cs typeface="Avenir Next" charset="0"/>
              </a:rPr>
              <a:t>Kelola</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Akuntabilitas</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Penguatan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Sistem</a:t>
            </a:r>
            <a:r>
              <a:rPr lang="en-US" sz="1200" dirty="0">
                <a:latin typeface="Avenir Next" charset="0"/>
                <a:ea typeface="Avenir Next" charset="0"/>
                <a:cs typeface="Avenir Next" charset="0"/>
              </a:rPr>
              <a:t> Anti </a:t>
            </a:r>
            <a:r>
              <a:rPr lang="en-US" sz="1200" dirty="0" err="1">
                <a:latin typeface="Avenir Next" charset="0"/>
                <a:ea typeface="Avenir Next" charset="0"/>
                <a:cs typeface="Avenir Next" charset="0"/>
              </a:rPr>
              <a:t>Korupsi</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Penguatan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Kampanye</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Publik</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Penguatan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Satuan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Pengwasan</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Penguatan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Karakter</a:t>
            </a:r>
            <a:r>
              <a:rPr lang="en-US" sz="1200" dirty="0">
                <a:latin typeface="Avenir Next" charset="0"/>
                <a:ea typeface="Avenir Next" charset="0"/>
                <a:cs typeface="Avenir Next" charset="0"/>
              </a:rPr>
              <a:t> SDM </a:t>
            </a:r>
            <a:r>
              <a:rPr lang="en-US" sz="1200" dirty="0" err="1" smtClean="0">
                <a:latin typeface="Avenir Next" charset="0"/>
                <a:ea typeface="Avenir Next" charset="0"/>
                <a:cs typeface="Avenir Next" charset="0"/>
              </a:rPr>
              <a:t>Pe</a:t>
            </a:r>
            <a:r>
              <a:rPr lang="id-ID" sz="1200" dirty="0" smtClean="0">
                <a:latin typeface="Avenir Next" charset="0"/>
                <a:ea typeface="Avenir Next" charset="0"/>
                <a:cs typeface="Avenir Next" charset="0"/>
              </a:rPr>
              <a:t>n</a:t>
            </a:r>
            <a:r>
              <a:rPr lang="en-US" sz="1200" dirty="0" err="1" smtClean="0">
                <a:latin typeface="Avenir Next" charset="0"/>
                <a:ea typeface="Avenir Next" charset="0"/>
                <a:cs typeface="Avenir Next" charset="0"/>
              </a:rPr>
              <a:t>gawasan</a:t>
            </a:r>
            <a:endParaRPr lang="en-US" sz="1200" dirty="0">
              <a:latin typeface="Avenir Next" charset="0"/>
              <a:ea typeface="Avenir Next" charset="0"/>
              <a:cs typeface="Avenir Next" charset="0"/>
            </a:endParaRPr>
          </a:p>
        </p:txBody>
      </p:sp>
      <p:grpSp>
        <p:nvGrpSpPr>
          <p:cNvPr id="9" name="Group 8"/>
          <p:cNvGrpSpPr/>
          <p:nvPr/>
        </p:nvGrpSpPr>
        <p:grpSpPr>
          <a:xfrm>
            <a:off x="779996" y="794199"/>
            <a:ext cx="705693" cy="705693"/>
            <a:chOff x="910625" y="1123103"/>
            <a:chExt cx="705693" cy="705693"/>
          </a:xfrm>
        </p:grpSpPr>
        <p:sp>
          <p:nvSpPr>
            <p:cNvPr id="32" name="Oval 31"/>
            <p:cNvSpPr/>
            <p:nvPr/>
          </p:nvSpPr>
          <p:spPr>
            <a:xfrm>
              <a:off x="910625" y="1123103"/>
              <a:ext cx="705693" cy="705693"/>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40" y="1201918"/>
              <a:ext cx="548061" cy="548061"/>
            </a:xfrm>
            <a:prstGeom prst="rect">
              <a:avLst/>
            </a:prstGeom>
          </p:spPr>
        </p:pic>
      </p:grpSp>
      <p:grpSp>
        <p:nvGrpSpPr>
          <p:cNvPr id="11" name="Group 10"/>
          <p:cNvGrpSpPr/>
          <p:nvPr/>
        </p:nvGrpSpPr>
        <p:grpSpPr>
          <a:xfrm>
            <a:off x="5350996" y="3874865"/>
            <a:ext cx="705693" cy="705693"/>
            <a:chOff x="3023982" y="1068672"/>
            <a:chExt cx="705693" cy="705693"/>
          </a:xfrm>
        </p:grpSpPr>
        <p:sp>
          <p:nvSpPr>
            <p:cNvPr id="34" name="Oval 33"/>
            <p:cNvSpPr/>
            <p:nvPr/>
          </p:nvSpPr>
          <p:spPr>
            <a:xfrm>
              <a:off x="3023982" y="1068672"/>
              <a:ext cx="705693" cy="705693"/>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0776" y="1175466"/>
              <a:ext cx="492104" cy="492104"/>
            </a:xfrm>
            <a:prstGeom prst="rect">
              <a:avLst/>
            </a:prstGeom>
          </p:spPr>
        </p:pic>
      </p:grpSp>
      <p:sp>
        <p:nvSpPr>
          <p:cNvPr id="41" name="Rectangle 40"/>
          <p:cNvSpPr/>
          <p:nvPr/>
        </p:nvSpPr>
        <p:spPr>
          <a:xfrm>
            <a:off x="2451540" y="4517459"/>
            <a:ext cx="2147986" cy="1846659"/>
          </a:xfrm>
          <a:prstGeom prst="rect">
            <a:avLst/>
          </a:prstGeom>
        </p:spPr>
        <p:txBody>
          <a:bodyPr wrap="square">
            <a:spAutoFit/>
          </a:bodyPr>
          <a:lstStyle/>
          <a:p>
            <a:pPr marL="174625" indent="-174625"/>
            <a:r>
              <a:rPr lang="id-ID" b="1" dirty="0" smtClean="0">
                <a:solidFill>
                  <a:schemeClr val="accent2">
                    <a:lumMod val="75000"/>
                  </a:schemeClr>
                </a:solidFill>
                <a:latin typeface="Avenir Next" charset="0"/>
                <a:ea typeface="Avenir Next" charset="0"/>
                <a:cs typeface="Avenir Next" charset="0"/>
              </a:rPr>
              <a:t>6</a:t>
            </a:r>
            <a:r>
              <a:rPr lang="id-ID" sz="1200" b="1" dirty="0" smtClean="0">
                <a:latin typeface="Avenir Next" charset="0"/>
                <a:ea typeface="Avenir Next" charset="0"/>
                <a:cs typeface="Avenir Next" charset="0"/>
              </a:rPr>
              <a:t>. Penguatan Akuntabilitas Kinerja</a:t>
            </a:r>
          </a:p>
          <a:p>
            <a:pPr marL="358775" indent="-184150">
              <a:buFont typeface="+mj-lt"/>
              <a:buAutoNum type="romanLcPeriod"/>
            </a:pPr>
            <a:r>
              <a:rPr lang="en-US" sz="1200" dirty="0" err="1" smtClean="0">
                <a:latin typeface="Avenir Next" charset="0"/>
                <a:ea typeface="Avenir Next" charset="0"/>
                <a:cs typeface="Avenir Next" charset="0"/>
              </a:rPr>
              <a:t>Aplikasi</a:t>
            </a:r>
            <a:r>
              <a:rPr lang="en-US" sz="1200" dirty="0" smtClean="0">
                <a:latin typeface="Avenir Next" charset="0"/>
                <a:ea typeface="Avenir Next" charset="0"/>
                <a:cs typeface="Avenir Next" charset="0"/>
              </a:rPr>
              <a:t> </a:t>
            </a:r>
            <a:r>
              <a:rPr lang="en-US" sz="1200" dirty="0" err="1">
                <a:latin typeface="Avenir Next" charset="0"/>
                <a:ea typeface="Avenir Next" charset="0"/>
                <a:cs typeface="Avenir Next" charset="0"/>
              </a:rPr>
              <a:t>Manajemen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Kinerja</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Pemeringkatan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Penilaian</a:t>
            </a:r>
            <a:r>
              <a:rPr lang="en-US" sz="1200" dirty="0">
                <a:latin typeface="Avenir Next" charset="0"/>
                <a:ea typeface="Avenir Next" charset="0"/>
                <a:cs typeface="Avenir Next" charset="0"/>
              </a:rPr>
              <a:t> SAKIP</a:t>
            </a:r>
          </a:p>
          <a:p>
            <a:pPr marL="358775" indent="-184150">
              <a:buFont typeface="+mj-lt"/>
              <a:buAutoNum type="romanLcPeriod"/>
            </a:pPr>
            <a:r>
              <a:rPr lang="en-US" sz="1200" dirty="0" err="1">
                <a:latin typeface="Avenir Next" charset="0"/>
                <a:ea typeface="Avenir Next" charset="0"/>
                <a:cs typeface="Avenir Next" charset="0"/>
              </a:rPr>
              <a:t>Pengembangan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Sistem</a:t>
            </a:r>
            <a:r>
              <a:rPr lang="en-US" sz="1200" dirty="0">
                <a:latin typeface="Avenir Next" charset="0"/>
                <a:ea typeface="Avenir Next" charset="0"/>
                <a:cs typeface="Avenir Next" charset="0"/>
              </a:rPr>
              <a:t> Audit </a:t>
            </a:r>
            <a:r>
              <a:rPr lang="en-US" sz="1200" dirty="0" err="1">
                <a:latin typeface="Avenir Next" charset="0"/>
                <a:ea typeface="Avenir Next" charset="0"/>
                <a:cs typeface="Avenir Next" charset="0"/>
              </a:rPr>
              <a:t>Keuangan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Kinerja</a:t>
            </a:r>
            <a:endParaRPr lang="en-US" sz="1200" dirty="0">
              <a:latin typeface="Avenir Next" charset="0"/>
              <a:ea typeface="Avenir Next" charset="0"/>
              <a:cs typeface="Avenir Next" charset="0"/>
            </a:endParaRPr>
          </a:p>
        </p:txBody>
      </p:sp>
      <p:grpSp>
        <p:nvGrpSpPr>
          <p:cNvPr id="13" name="Group 12"/>
          <p:cNvGrpSpPr/>
          <p:nvPr/>
        </p:nvGrpSpPr>
        <p:grpSpPr>
          <a:xfrm>
            <a:off x="3056568" y="3834555"/>
            <a:ext cx="786314" cy="786314"/>
            <a:chOff x="5227657" y="1028359"/>
            <a:chExt cx="786314" cy="786314"/>
          </a:xfrm>
        </p:grpSpPr>
        <p:sp>
          <p:nvSpPr>
            <p:cNvPr id="37" name="Oval 36"/>
            <p:cNvSpPr/>
            <p:nvPr/>
          </p:nvSpPr>
          <p:spPr>
            <a:xfrm>
              <a:off x="5267968" y="1068670"/>
              <a:ext cx="705693" cy="705693"/>
            </a:xfrm>
            <a:prstGeom prst="ellipse">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7657" y="1028359"/>
              <a:ext cx="786314" cy="786314"/>
            </a:xfrm>
            <a:prstGeom prst="rect">
              <a:avLst/>
            </a:prstGeom>
          </p:spPr>
        </p:pic>
      </p:grpSp>
      <p:sp>
        <p:nvSpPr>
          <p:cNvPr id="42" name="Rectangle 41"/>
          <p:cNvSpPr/>
          <p:nvPr/>
        </p:nvSpPr>
        <p:spPr>
          <a:xfrm>
            <a:off x="4528099" y="1476006"/>
            <a:ext cx="2351486" cy="2215991"/>
          </a:xfrm>
          <a:prstGeom prst="rect">
            <a:avLst/>
          </a:prstGeom>
        </p:spPr>
        <p:txBody>
          <a:bodyPr wrap="square">
            <a:spAutoFit/>
          </a:bodyPr>
          <a:lstStyle/>
          <a:p>
            <a:pPr marL="174625" indent="-174625">
              <a:tabLst>
                <a:tab pos="174625" algn="l"/>
              </a:tabLst>
            </a:pPr>
            <a:r>
              <a:rPr lang="id-ID" b="1" dirty="0" smtClean="0">
                <a:solidFill>
                  <a:schemeClr val="accent2">
                    <a:lumMod val="75000"/>
                  </a:schemeClr>
                </a:solidFill>
                <a:latin typeface="Avenir Next" charset="0"/>
                <a:ea typeface="Avenir Next" charset="0"/>
                <a:cs typeface="Avenir Next" charset="0"/>
              </a:rPr>
              <a:t>3</a:t>
            </a:r>
            <a:r>
              <a:rPr lang="id-ID" sz="1200" b="1" dirty="0" smtClean="0">
                <a:latin typeface="Avenir Next" charset="0"/>
                <a:ea typeface="Avenir Next" charset="0"/>
                <a:cs typeface="Avenir Next" charset="0"/>
              </a:rPr>
              <a:t>.	Penguatan </a:t>
            </a:r>
            <a:r>
              <a:rPr lang="en-ID" sz="1200" b="1" dirty="0" err="1" smtClean="0">
                <a:latin typeface="Avenir Next" charset="0"/>
                <a:ea typeface="Avenir Next" charset="0"/>
                <a:cs typeface="Avenir Next" charset="0"/>
              </a:rPr>
              <a:t>Kelembagaan</a:t>
            </a:r>
            <a:endParaRPr lang="id-ID" sz="1200" b="1" dirty="0" smtClean="0">
              <a:latin typeface="Avenir Next" charset="0"/>
              <a:ea typeface="Avenir Next" charset="0"/>
              <a:cs typeface="Avenir Next" charset="0"/>
            </a:endParaRPr>
          </a:p>
          <a:p>
            <a:pPr marL="358775" indent="-184150">
              <a:buFont typeface="+mj-lt"/>
              <a:buAutoNum type="romanLcPeriod"/>
            </a:pPr>
            <a:r>
              <a:rPr lang="en-US" sz="1200" dirty="0" err="1" smtClean="0">
                <a:latin typeface="Avenir Next" charset="0"/>
                <a:ea typeface="Avenir Next" charset="0"/>
                <a:cs typeface="Avenir Next" charset="0"/>
              </a:rPr>
              <a:t>Penyempurnaan</a:t>
            </a:r>
            <a:r>
              <a:rPr lang="en-US" sz="1200" dirty="0" smtClean="0">
                <a:latin typeface="Avenir Next" charset="0"/>
                <a:ea typeface="Avenir Next" charset="0"/>
                <a:cs typeface="Avenir Next" charset="0"/>
              </a:rPr>
              <a:t> </a:t>
            </a:r>
            <a:r>
              <a:rPr lang="en-US" sz="1200" dirty="0" err="1">
                <a:latin typeface="Avenir Next" charset="0"/>
                <a:ea typeface="Avenir Next" charset="0"/>
                <a:cs typeface="Avenir Next" charset="0"/>
              </a:rPr>
              <a:t>pedoman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pelaksanaan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evaluasi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organisasi</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Penguatan</a:t>
            </a:r>
            <a:r>
              <a:rPr lang="en-US" sz="1200" dirty="0">
                <a:latin typeface="Avenir Next" charset="0"/>
                <a:ea typeface="Avenir Next" charset="0"/>
                <a:cs typeface="Avenir Next" charset="0"/>
              </a:rPr>
              <a:t> UPT</a:t>
            </a:r>
          </a:p>
          <a:p>
            <a:pPr marL="358775" indent="-184150">
              <a:buFont typeface="+mj-lt"/>
              <a:buAutoNum type="romanLcPeriod"/>
            </a:pPr>
            <a:r>
              <a:rPr lang="en-US" sz="1200" dirty="0" err="1">
                <a:latin typeface="Avenir Next" charset="0"/>
                <a:ea typeface="Avenir Next" charset="0"/>
                <a:cs typeface="Avenir Next" charset="0"/>
              </a:rPr>
              <a:t>Penyusunan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Rincian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Tugas</a:t>
            </a:r>
            <a:r>
              <a:rPr lang="en-US" sz="1200" dirty="0">
                <a:latin typeface="Avenir Next" charset="0"/>
                <a:ea typeface="Avenir Next" charset="0"/>
                <a:cs typeface="Avenir Next" charset="0"/>
              </a:rPr>
              <a:t> UPT</a:t>
            </a:r>
          </a:p>
          <a:p>
            <a:pPr marL="358775" indent="-184150">
              <a:buFont typeface="+mj-lt"/>
              <a:buAutoNum type="romanLcPeriod"/>
            </a:pPr>
            <a:r>
              <a:rPr lang="en-US" sz="1200" dirty="0" err="1">
                <a:latin typeface="Avenir Next" charset="0"/>
                <a:ea typeface="Avenir Next" charset="0"/>
                <a:cs typeface="Avenir Next" charset="0"/>
              </a:rPr>
              <a:t>Penyusunan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pedoman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organisasi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pengelola</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pendidikan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kebudayaan</a:t>
            </a:r>
            <a:r>
              <a:rPr lang="en-US" sz="1200" dirty="0">
                <a:latin typeface="Avenir Next" charset="0"/>
                <a:ea typeface="Avenir Next" charset="0"/>
                <a:cs typeface="Avenir Next" charset="0"/>
              </a:rPr>
              <a:t> di </a:t>
            </a:r>
            <a:r>
              <a:rPr lang="en-US" sz="1200" dirty="0" err="1">
                <a:latin typeface="Avenir Next" charset="0"/>
                <a:ea typeface="Avenir Next" charset="0"/>
                <a:cs typeface="Avenir Next" charset="0"/>
              </a:rPr>
              <a:t>daerah</a:t>
            </a:r>
            <a:endParaRPr lang="en-US" sz="1200" dirty="0">
              <a:latin typeface="Avenir Next" charset="0"/>
              <a:ea typeface="Avenir Next" charset="0"/>
              <a:cs typeface="Avenir Next" charset="0"/>
            </a:endParaRPr>
          </a:p>
        </p:txBody>
      </p:sp>
      <p:grpSp>
        <p:nvGrpSpPr>
          <p:cNvPr id="20" name="Group 19"/>
          <p:cNvGrpSpPr/>
          <p:nvPr/>
        </p:nvGrpSpPr>
        <p:grpSpPr>
          <a:xfrm>
            <a:off x="5350997" y="777408"/>
            <a:ext cx="705693" cy="705693"/>
            <a:chOff x="7526790" y="927641"/>
            <a:chExt cx="705693" cy="705693"/>
          </a:xfrm>
        </p:grpSpPr>
        <p:sp>
          <p:nvSpPr>
            <p:cNvPr id="44" name="Oval 43"/>
            <p:cNvSpPr/>
            <p:nvPr/>
          </p:nvSpPr>
          <p:spPr>
            <a:xfrm>
              <a:off x="7526790" y="927641"/>
              <a:ext cx="705693" cy="705693"/>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40094" y="1006458"/>
              <a:ext cx="486517" cy="486517"/>
            </a:xfrm>
            <a:prstGeom prst="rect">
              <a:avLst/>
            </a:prstGeom>
          </p:spPr>
        </p:pic>
      </p:grpSp>
      <p:grpSp>
        <p:nvGrpSpPr>
          <p:cNvPr id="24" name="Group 23"/>
          <p:cNvGrpSpPr/>
          <p:nvPr/>
        </p:nvGrpSpPr>
        <p:grpSpPr>
          <a:xfrm>
            <a:off x="7529307" y="3795085"/>
            <a:ext cx="865254" cy="865254"/>
            <a:chOff x="7450725" y="3894441"/>
            <a:chExt cx="865254" cy="865254"/>
          </a:xfrm>
        </p:grpSpPr>
        <p:sp>
          <p:nvSpPr>
            <p:cNvPr id="56" name="Oval 55"/>
            <p:cNvSpPr/>
            <p:nvPr/>
          </p:nvSpPr>
          <p:spPr>
            <a:xfrm>
              <a:off x="7530507" y="3974222"/>
              <a:ext cx="705693" cy="705693"/>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0725" y="3894441"/>
              <a:ext cx="865254" cy="865254"/>
            </a:xfrm>
            <a:prstGeom prst="rect">
              <a:avLst/>
            </a:prstGeom>
          </p:spPr>
        </p:pic>
      </p:grpSp>
      <p:grpSp>
        <p:nvGrpSpPr>
          <p:cNvPr id="21" name="Group 20"/>
          <p:cNvGrpSpPr/>
          <p:nvPr/>
        </p:nvGrpSpPr>
        <p:grpSpPr>
          <a:xfrm>
            <a:off x="7641750" y="794199"/>
            <a:ext cx="705693" cy="705693"/>
            <a:chOff x="779996" y="3974223"/>
            <a:chExt cx="705693" cy="705693"/>
          </a:xfrm>
        </p:grpSpPr>
        <p:sp>
          <p:nvSpPr>
            <p:cNvPr id="53" name="Oval 52"/>
            <p:cNvSpPr/>
            <p:nvPr/>
          </p:nvSpPr>
          <p:spPr>
            <a:xfrm>
              <a:off x="779996" y="3974223"/>
              <a:ext cx="705693" cy="70569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579" y="4074690"/>
              <a:ext cx="471784" cy="471784"/>
            </a:xfrm>
            <a:prstGeom prst="rect">
              <a:avLst/>
            </a:prstGeom>
          </p:spPr>
        </p:pic>
      </p:grpSp>
      <p:grpSp>
        <p:nvGrpSpPr>
          <p:cNvPr id="23" name="Group 22"/>
          <p:cNvGrpSpPr/>
          <p:nvPr/>
        </p:nvGrpSpPr>
        <p:grpSpPr>
          <a:xfrm>
            <a:off x="3071775" y="787282"/>
            <a:ext cx="705693" cy="705693"/>
            <a:chOff x="5271495" y="3974223"/>
            <a:chExt cx="705693" cy="705693"/>
          </a:xfrm>
        </p:grpSpPr>
        <p:sp>
          <p:nvSpPr>
            <p:cNvPr id="55" name="Oval 54"/>
            <p:cNvSpPr/>
            <p:nvPr/>
          </p:nvSpPr>
          <p:spPr>
            <a:xfrm>
              <a:off x="5271495" y="3974223"/>
              <a:ext cx="705693" cy="70569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79057" y="4065434"/>
              <a:ext cx="490299" cy="490299"/>
            </a:xfrm>
            <a:prstGeom prst="rect">
              <a:avLst/>
            </a:prstGeom>
          </p:spPr>
        </p:pic>
      </p:grpSp>
      <p:grpSp>
        <p:nvGrpSpPr>
          <p:cNvPr id="22" name="Group 21"/>
          <p:cNvGrpSpPr/>
          <p:nvPr/>
        </p:nvGrpSpPr>
        <p:grpSpPr>
          <a:xfrm>
            <a:off x="903784" y="3874866"/>
            <a:ext cx="705693" cy="705693"/>
            <a:chOff x="3023982" y="3974223"/>
            <a:chExt cx="705693" cy="705693"/>
          </a:xfrm>
        </p:grpSpPr>
        <p:sp>
          <p:nvSpPr>
            <p:cNvPr id="54" name="Oval 53"/>
            <p:cNvSpPr/>
            <p:nvPr/>
          </p:nvSpPr>
          <p:spPr>
            <a:xfrm>
              <a:off x="3023982" y="3974223"/>
              <a:ext cx="705693" cy="705693"/>
            </a:xfrm>
            <a:prstGeom prst="ellips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62225" y="4035780"/>
              <a:ext cx="629206" cy="629206"/>
            </a:xfrm>
            <a:prstGeom prst="rect">
              <a:avLst/>
            </a:prstGeom>
          </p:spPr>
        </p:pic>
      </p:grpSp>
      <p:sp>
        <p:nvSpPr>
          <p:cNvPr id="67" name="Rectangle 66"/>
          <p:cNvSpPr/>
          <p:nvPr/>
        </p:nvSpPr>
        <p:spPr>
          <a:xfrm>
            <a:off x="6726316" y="1463576"/>
            <a:ext cx="2445116" cy="2031325"/>
          </a:xfrm>
          <a:prstGeom prst="rect">
            <a:avLst/>
          </a:prstGeom>
        </p:spPr>
        <p:txBody>
          <a:bodyPr wrap="square">
            <a:spAutoFit/>
          </a:bodyPr>
          <a:lstStyle/>
          <a:p>
            <a:pPr marL="174625" indent="-174625">
              <a:tabLst>
                <a:tab pos="174625" algn="l"/>
              </a:tabLst>
            </a:pPr>
            <a:r>
              <a:rPr lang="id-ID" b="1" dirty="0" smtClean="0">
                <a:solidFill>
                  <a:schemeClr val="accent2">
                    <a:lumMod val="75000"/>
                  </a:schemeClr>
                </a:solidFill>
                <a:latin typeface="Avenir Next" charset="0"/>
                <a:ea typeface="Avenir Next" charset="0"/>
                <a:cs typeface="Avenir Next" charset="0"/>
              </a:rPr>
              <a:t>4</a:t>
            </a:r>
            <a:r>
              <a:rPr lang="id-ID" sz="1200" b="1" dirty="0" smtClean="0">
                <a:latin typeface="Avenir Next" charset="0"/>
                <a:ea typeface="Avenir Next" charset="0"/>
                <a:cs typeface="Avenir Next" charset="0"/>
              </a:rPr>
              <a:t>. Penguatan </a:t>
            </a:r>
            <a:r>
              <a:rPr lang="en-ID" sz="1200" b="1" dirty="0" err="1" smtClean="0">
                <a:latin typeface="Avenir Next" charset="0"/>
                <a:ea typeface="Avenir Next" charset="0"/>
                <a:cs typeface="Avenir Next" charset="0"/>
              </a:rPr>
              <a:t>Ketatalaksanaan</a:t>
            </a:r>
            <a:endParaRPr lang="id-ID" sz="1200" b="1" dirty="0" smtClean="0">
              <a:latin typeface="Avenir Next" charset="0"/>
              <a:ea typeface="Avenir Next" charset="0"/>
              <a:cs typeface="Avenir Next" charset="0"/>
            </a:endParaRPr>
          </a:p>
          <a:p>
            <a:pPr marL="358775" indent="-184150">
              <a:buFont typeface="+mj-lt"/>
              <a:buAutoNum type="romanLcPeriod"/>
            </a:pPr>
            <a:r>
              <a:rPr lang="en-US" sz="1200" dirty="0" err="1" smtClean="0">
                <a:latin typeface="Avenir Next" charset="0"/>
                <a:ea typeface="Avenir Next" charset="0"/>
                <a:cs typeface="Avenir Next" charset="0"/>
              </a:rPr>
              <a:t>Penyempuranaan</a:t>
            </a:r>
            <a:r>
              <a:rPr lang="en-US" sz="1200" dirty="0" smtClean="0">
                <a:latin typeface="Avenir Next" charset="0"/>
                <a:ea typeface="Avenir Next" charset="0"/>
                <a:cs typeface="Avenir Next" charset="0"/>
              </a:rPr>
              <a:t> </a:t>
            </a:r>
            <a:r>
              <a:rPr lang="en-US" sz="1200" dirty="0" err="1">
                <a:latin typeface="Avenir Next" charset="0"/>
                <a:ea typeface="Avenir Next" charset="0"/>
                <a:cs typeface="Avenir Next" charset="0"/>
              </a:rPr>
              <a:t>Peta</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Bisnis</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Pengembangan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Implementasi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Perencanaan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Akuntansi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Pelaporan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Keuangan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Persuratan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Kepegawaian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berbasis</a:t>
            </a:r>
            <a:r>
              <a:rPr lang="en-US" sz="1200" dirty="0">
                <a:latin typeface="Avenir Next" charset="0"/>
                <a:ea typeface="Avenir Next" charset="0"/>
                <a:cs typeface="Avenir Next" charset="0"/>
              </a:rPr>
              <a:t> TIK</a:t>
            </a:r>
          </a:p>
          <a:p>
            <a:pPr marL="358775" indent="-184150">
              <a:buFont typeface="+mj-lt"/>
              <a:buAutoNum type="romanLcPeriod"/>
            </a:pPr>
            <a:r>
              <a:rPr lang="en-US" sz="1200" dirty="0" err="1">
                <a:latin typeface="Avenir Next" charset="0"/>
                <a:ea typeface="Avenir Next" charset="0"/>
                <a:cs typeface="Avenir Next" charset="0"/>
              </a:rPr>
              <a:t>Pengembangan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Integrasi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pendataan</a:t>
            </a:r>
            <a:endParaRPr lang="en-US" sz="1200" dirty="0">
              <a:latin typeface="Avenir Next" charset="0"/>
              <a:ea typeface="Avenir Next" charset="0"/>
              <a:cs typeface="Avenir Next" charset="0"/>
            </a:endParaRPr>
          </a:p>
        </p:txBody>
      </p:sp>
      <p:sp>
        <p:nvSpPr>
          <p:cNvPr id="69" name="Rectangle 68"/>
          <p:cNvSpPr/>
          <p:nvPr/>
        </p:nvSpPr>
        <p:spPr>
          <a:xfrm>
            <a:off x="0" y="4501621"/>
            <a:ext cx="2605015" cy="2400657"/>
          </a:xfrm>
          <a:prstGeom prst="rect">
            <a:avLst/>
          </a:prstGeom>
        </p:spPr>
        <p:txBody>
          <a:bodyPr wrap="square">
            <a:spAutoFit/>
          </a:bodyPr>
          <a:lstStyle/>
          <a:p>
            <a:pPr marL="174625" indent="-174625"/>
            <a:r>
              <a:rPr lang="id-ID" b="1" dirty="0" smtClean="0">
                <a:solidFill>
                  <a:schemeClr val="accent2">
                    <a:lumMod val="75000"/>
                  </a:schemeClr>
                </a:solidFill>
                <a:latin typeface="Avenir Next" charset="0"/>
                <a:ea typeface="Avenir Next" charset="0"/>
                <a:cs typeface="Avenir Next" charset="0"/>
              </a:rPr>
              <a:t>5</a:t>
            </a:r>
            <a:r>
              <a:rPr lang="id-ID" sz="1200" b="1" dirty="0" smtClean="0">
                <a:latin typeface="Avenir Next" charset="0"/>
                <a:ea typeface="Avenir Next" charset="0"/>
                <a:cs typeface="Avenir Next" charset="0"/>
              </a:rPr>
              <a:t>. Penguatan Manajemen SDM ASN</a:t>
            </a:r>
          </a:p>
          <a:p>
            <a:pPr marL="358775" indent="-184150">
              <a:buFont typeface="+mj-lt"/>
              <a:buAutoNum type="romanLcPeriod"/>
            </a:pPr>
            <a:r>
              <a:rPr lang="en-US" sz="1200" dirty="0" err="1" smtClean="0">
                <a:latin typeface="Avenir Next" charset="0"/>
                <a:ea typeface="Avenir Next" charset="0"/>
                <a:cs typeface="Avenir Next" charset="0"/>
              </a:rPr>
              <a:t>Rekrutmen</a:t>
            </a:r>
            <a:r>
              <a:rPr lang="en-US" sz="1200" dirty="0" smtClean="0">
                <a:latin typeface="Avenir Next" charset="0"/>
                <a:ea typeface="Avenir Next" charset="0"/>
                <a:cs typeface="Avenir Next" charset="0"/>
              </a:rPr>
              <a:t> </a:t>
            </a:r>
            <a:r>
              <a:rPr lang="en-US" sz="1200" dirty="0">
                <a:latin typeface="Avenir Next" charset="0"/>
                <a:ea typeface="Avenir Next" charset="0"/>
                <a:cs typeface="Avenir Next" charset="0"/>
              </a:rPr>
              <a:t>CPNS </a:t>
            </a:r>
            <a:r>
              <a:rPr lang="en-US" sz="1200" dirty="0" err="1">
                <a:latin typeface="Avenir Next" charset="0"/>
                <a:ea typeface="Avenir Next" charset="0"/>
                <a:cs typeface="Avenir Next" charset="0"/>
              </a:rPr>
              <a:t>berbasis</a:t>
            </a:r>
            <a:r>
              <a:rPr lang="en-US" sz="1200" dirty="0">
                <a:latin typeface="Avenir Next" charset="0"/>
                <a:ea typeface="Avenir Next" charset="0"/>
                <a:cs typeface="Avenir Next" charset="0"/>
              </a:rPr>
              <a:t> ICT</a:t>
            </a:r>
          </a:p>
          <a:p>
            <a:pPr marL="358775" indent="-184150">
              <a:buFont typeface="+mj-lt"/>
              <a:buAutoNum type="romanLcPeriod"/>
            </a:pPr>
            <a:r>
              <a:rPr lang="en-US" sz="1200" dirty="0" err="1">
                <a:latin typeface="Avenir Next" charset="0"/>
                <a:ea typeface="Avenir Next" charset="0"/>
                <a:cs typeface="Avenir Next" charset="0"/>
              </a:rPr>
              <a:t>Penataan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pengembangan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pegawai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berbasis</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kompetensi</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Assesmen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Penetapan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Kinerja</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Pegawai</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Evaluasi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Jabatan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Promosi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Jabatan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secara</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terbuka</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Penguatan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Sistem</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Informasi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Kepegawaian</a:t>
            </a:r>
            <a:endParaRPr lang="en-US" sz="1200" dirty="0">
              <a:latin typeface="Avenir Next" charset="0"/>
              <a:ea typeface="Avenir Next" charset="0"/>
              <a:cs typeface="Avenir Next" charset="0"/>
            </a:endParaRPr>
          </a:p>
        </p:txBody>
      </p:sp>
      <p:sp>
        <p:nvSpPr>
          <p:cNvPr id="70" name="Rectangle 69"/>
          <p:cNvSpPr/>
          <p:nvPr/>
        </p:nvSpPr>
        <p:spPr>
          <a:xfrm>
            <a:off x="2357880" y="1462506"/>
            <a:ext cx="2195807" cy="2246769"/>
          </a:xfrm>
          <a:prstGeom prst="rect">
            <a:avLst/>
          </a:prstGeom>
        </p:spPr>
        <p:txBody>
          <a:bodyPr wrap="square">
            <a:spAutoFit/>
          </a:bodyPr>
          <a:lstStyle/>
          <a:p>
            <a:pPr marL="174625" indent="-174625"/>
            <a:r>
              <a:rPr lang="id-ID" b="1" dirty="0" smtClean="0">
                <a:solidFill>
                  <a:schemeClr val="accent2">
                    <a:lumMod val="75000"/>
                  </a:schemeClr>
                </a:solidFill>
                <a:latin typeface="Avenir Next" charset="0"/>
                <a:ea typeface="Avenir Next" charset="0"/>
                <a:cs typeface="Avenir Next" charset="0"/>
              </a:rPr>
              <a:t>2</a:t>
            </a:r>
            <a:r>
              <a:rPr lang="id-ID" sz="1200" b="1" dirty="0" smtClean="0">
                <a:latin typeface="Avenir Next" charset="0"/>
                <a:ea typeface="Avenir Next" charset="0"/>
                <a:cs typeface="Avenir Next" charset="0"/>
              </a:rPr>
              <a:t>. Penguatan Peraturan Per-UU-an</a:t>
            </a:r>
          </a:p>
          <a:p>
            <a:pPr marL="358775" indent="-184150">
              <a:buFont typeface="+mj-lt"/>
              <a:buAutoNum type="romanLcPeriod"/>
            </a:pPr>
            <a:r>
              <a:rPr lang="en-US" sz="1200" dirty="0" err="1" smtClean="0">
                <a:latin typeface="Avenir Next" charset="0"/>
                <a:ea typeface="Avenir Next" charset="0"/>
                <a:cs typeface="Avenir Next" charset="0"/>
              </a:rPr>
              <a:t>Identifikasi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sinkronisasi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harmonisasi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Peraturan</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Penyusunan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Peta</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Peraturan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Perundangan</a:t>
            </a:r>
            <a:endParaRPr lang="en-US" sz="1200" dirty="0">
              <a:latin typeface="Avenir Next" charset="0"/>
              <a:ea typeface="Avenir Next" charset="0"/>
              <a:cs typeface="Avenir Next" charset="0"/>
            </a:endParaRPr>
          </a:p>
          <a:p>
            <a:pPr marL="358775" indent="-184150">
              <a:buFont typeface="+mj-lt"/>
              <a:buAutoNum type="romanLcPeriod"/>
            </a:pPr>
            <a:r>
              <a:rPr lang="en-US" sz="1200" dirty="0" err="1">
                <a:latin typeface="Avenir Next" charset="0"/>
                <a:ea typeface="Avenir Next" charset="0"/>
                <a:cs typeface="Avenir Next" charset="0"/>
              </a:rPr>
              <a:t>Implementasi</a:t>
            </a:r>
            <a:r>
              <a:rPr lang="en-US" sz="1200" dirty="0">
                <a:latin typeface="Avenir Next" charset="0"/>
                <a:ea typeface="Avenir Next" charset="0"/>
                <a:cs typeface="Avenir Next" charset="0"/>
              </a:rPr>
              <a:t>, Monitoring, </a:t>
            </a:r>
            <a:r>
              <a:rPr lang="en-US" sz="1200" dirty="0" err="1">
                <a:latin typeface="Avenir Next" charset="0"/>
                <a:ea typeface="Avenir Next" charset="0"/>
                <a:cs typeface="Avenir Next" charset="0"/>
              </a:rPr>
              <a:t>dan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Evaluasi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Peraturan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Perundangan</a:t>
            </a:r>
            <a:endParaRPr lang="en-US" sz="1200" dirty="0">
              <a:latin typeface="Avenir Next" charset="0"/>
              <a:ea typeface="Avenir Next" charset="0"/>
              <a:cs typeface="Avenir Next" charset="0"/>
            </a:endParaRPr>
          </a:p>
        </p:txBody>
      </p:sp>
      <p:sp>
        <p:nvSpPr>
          <p:cNvPr id="71" name="Rectangle 70"/>
          <p:cNvSpPr/>
          <p:nvPr/>
        </p:nvSpPr>
        <p:spPr>
          <a:xfrm>
            <a:off x="6816785" y="4552230"/>
            <a:ext cx="2267298" cy="2031325"/>
          </a:xfrm>
          <a:prstGeom prst="rect">
            <a:avLst/>
          </a:prstGeom>
        </p:spPr>
        <p:txBody>
          <a:bodyPr wrap="square">
            <a:spAutoFit/>
          </a:bodyPr>
          <a:lstStyle/>
          <a:p>
            <a:pPr marL="174625" indent="-174625"/>
            <a:r>
              <a:rPr lang="id-ID" b="1" dirty="0" smtClean="0">
                <a:solidFill>
                  <a:schemeClr val="accent2">
                    <a:lumMod val="75000"/>
                  </a:schemeClr>
                </a:solidFill>
                <a:latin typeface="Avenir Next" charset="0"/>
                <a:ea typeface="Avenir Next" charset="0"/>
                <a:cs typeface="Avenir Next" charset="0"/>
              </a:rPr>
              <a:t>8</a:t>
            </a:r>
            <a:r>
              <a:rPr lang="id-ID" sz="1200" b="1" dirty="0" smtClean="0">
                <a:latin typeface="Avenir Next" charset="0"/>
                <a:ea typeface="Avenir Next" charset="0"/>
                <a:cs typeface="Avenir Next" charset="0"/>
              </a:rPr>
              <a:t>. Penguatan Kualitas Layanan Publik</a:t>
            </a:r>
          </a:p>
          <a:p>
            <a:pPr marL="174625" indent="-174625">
              <a:buFont typeface="+mj-lt"/>
              <a:buAutoNum type="romanLcPeriod"/>
            </a:pPr>
            <a:r>
              <a:rPr lang="en-US" sz="1200" dirty="0" err="1" smtClean="0">
                <a:latin typeface="Avenir Next" charset="0"/>
                <a:ea typeface="Avenir Next" charset="0"/>
                <a:cs typeface="Avenir Next" charset="0"/>
              </a:rPr>
              <a:t>Layanan</a:t>
            </a:r>
            <a:r>
              <a:rPr lang="en-US" sz="1200" dirty="0" smtClean="0">
                <a:latin typeface="Avenir Next" charset="0"/>
                <a:ea typeface="Avenir Next" charset="0"/>
                <a:cs typeface="Avenir Next" charset="0"/>
              </a:rPr>
              <a:t> </a:t>
            </a:r>
            <a:r>
              <a:rPr lang="en-US" sz="1200" dirty="0" err="1">
                <a:latin typeface="Avenir Next" charset="0"/>
                <a:ea typeface="Avenir Next" charset="0"/>
                <a:cs typeface="Avenir Next" charset="0"/>
              </a:rPr>
              <a:t>Peserta</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Didik</a:t>
            </a:r>
            <a:endParaRPr lang="en-US" sz="1200" dirty="0">
              <a:latin typeface="Avenir Next" charset="0"/>
              <a:ea typeface="Avenir Next" charset="0"/>
              <a:cs typeface="Avenir Next" charset="0"/>
            </a:endParaRPr>
          </a:p>
          <a:p>
            <a:pPr marL="174625" indent="-174625">
              <a:buFont typeface="+mj-lt"/>
              <a:buAutoNum type="romanLcPeriod"/>
            </a:pPr>
            <a:r>
              <a:rPr lang="en-US" sz="1200" dirty="0" err="1">
                <a:latin typeface="Avenir Next" charset="0"/>
                <a:ea typeface="Avenir Next" charset="0"/>
                <a:cs typeface="Avenir Next" charset="0"/>
              </a:rPr>
              <a:t>Layanan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Satuan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Pendidikan</a:t>
            </a:r>
            <a:endParaRPr lang="en-US" sz="1200" dirty="0">
              <a:latin typeface="Avenir Next" charset="0"/>
              <a:ea typeface="Avenir Next" charset="0"/>
              <a:cs typeface="Avenir Next" charset="0"/>
            </a:endParaRPr>
          </a:p>
          <a:p>
            <a:pPr marL="174625" indent="-174625">
              <a:buFont typeface="+mj-lt"/>
              <a:buAutoNum type="romanLcPeriod"/>
            </a:pPr>
            <a:r>
              <a:rPr lang="en-US" sz="1200" dirty="0" err="1">
                <a:latin typeface="Avenir Next" charset="0"/>
                <a:ea typeface="Avenir Next" charset="0"/>
                <a:cs typeface="Avenir Next" charset="0"/>
              </a:rPr>
              <a:t>Layanan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Substansi</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Pendidikan</a:t>
            </a:r>
            <a:endParaRPr lang="en-US" sz="1200" dirty="0">
              <a:latin typeface="Avenir Next" charset="0"/>
              <a:ea typeface="Avenir Next" charset="0"/>
              <a:cs typeface="Avenir Next" charset="0"/>
            </a:endParaRPr>
          </a:p>
          <a:p>
            <a:pPr marL="174625" indent="-174625">
              <a:buFont typeface="+mj-lt"/>
              <a:buAutoNum type="romanLcPeriod"/>
            </a:pPr>
            <a:r>
              <a:rPr lang="en-US" sz="1200" dirty="0" err="1">
                <a:latin typeface="Avenir Next" charset="0"/>
                <a:ea typeface="Avenir Next" charset="0"/>
                <a:cs typeface="Avenir Next" charset="0"/>
              </a:rPr>
              <a:t>Layanan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Pendidikan</a:t>
            </a:r>
            <a:r>
              <a:rPr lang="en-US" sz="1200" dirty="0">
                <a:latin typeface="Avenir Next" charset="0"/>
                <a:ea typeface="Avenir Next" charset="0"/>
                <a:cs typeface="Avenir Next" charset="0"/>
              </a:rPr>
              <a:t> Orang </a:t>
            </a:r>
            <a:r>
              <a:rPr lang="en-US" sz="1200" dirty="0" err="1">
                <a:latin typeface="Avenir Next" charset="0"/>
                <a:ea typeface="Avenir Next" charset="0"/>
                <a:cs typeface="Avenir Next" charset="0"/>
              </a:rPr>
              <a:t>Tua</a:t>
            </a:r>
            <a:r>
              <a:rPr lang="en-US" sz="1200" dirty="0">
                <a:latin typeface="Avenir Next" charset="0"/>
                <a:ea typeface="Avenir Next" charset="0"/>
                <a:cs typeface="Avenir Next" charset="0"/>
              </a:rPr>
              <a:t>/</a:t>
            </a:r>
            <a:r>
              <a:rPr lang="en-US" sz="1200" dirty="0" err="1">
                <a:latin typeface="Avenir Next" charset="0"/>
                <a:ea typeface="Avenir Next" charset="0"/>
                <a:cs typeface="Avenir Next" charset="0"/>
              </a:rPr>
              <a:t>Keluarga</a:t>
            </a:r>
            <a:endParaRPr lang="en-US" sz="1200" dirty="0">
              <a:latin typeface="Avenir Next" charset="0"/>
              <a:ea typeface="Avenir Next" charset="0"/>
              <a:cs typeface="Avenir Next" charset="0"/>
            </a:endParaRPr>
          </a:p>
          <a:p>
            <a:pPr marL="174625" indent="-174625">
              <a:buFont typeface="+mj-lt"/>
              <a:buAutoNum type="romanLcPeriod"/>
            </a:pPr>
            <a:r>
              <a:rPr lang="en-US" sz="1200" dirty="0" err="1">
                <a:latin typeface="Avenir Next" charset="0"/>
                <a:ea typeface="Avenir Next" charset="0"/>
                <a:cs typeface="Avenir Next" charset="0"/>
              </a:rPr>
              <a:t>Layanan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Kebudayaan</a:t>
            </a:r>
            <a:endParaRPr lang="en-US" sz="1200" dirty="0">
              <a:latin typeface="Avenir Next" charset="0"/>
              <a:ea typeface="Avenir Next" charset="0"/>
              <a:cs typeface="Avenir Next" charset="0"/>
            </a:endParaRPr>
          </a:p>
          <a:p>
            <a:pPr marL="174625" indent="-174625">
              <a:buFont typeface="+mj-lt"/>
              <a:buAutoNum type="romanLcPeriod"/>
            </a:pPr>
            <a:r>
              <a:rPr lang="en-US" sz="1200" dirty="0" err="1">
                <a:latin typeface="Avenir Next" charset="0"/>
                <a:ea typeface="Avenir Next" charset="0"/>
                <a:cs typeface="Avenir Next" charset="0"/>
              </a:rPr>
              <a:t>Layanan</a:t>
            </a:r>
            <a:r>
              <a:rPr lang="en-US" sz="1200" dirty="0">
                <a:latin typeface="Avenir Next" charset="0"/>
                <a:ea typeface="Avenir Next" charset="0"/>
                <a:cs typeface="Avenir Next" charset="0"/>
              </a:rPr>
              <a:t> </a:t>
            </a:r>
            <a:r>
              <a:rPr lang="en-US" sz="1200" dirty="0" err="1">
                <a:latin typeface="Avenir Next" charset="0"/>
                <a:ea typeface="Avenir Next" charset="0"/>
                <a:cs typeface="Avenir Next" charset="0"/>
              </a:rPr>
              <a:t>Kebahasaan</a:t>
            </a:r>
            <a:endParaRPr lang="en-US" sz="1200" dirty="0">
              <a:latin typeface="Avenir Next" charset="0"/>
              <a:ea typeface="Avenir Next" charset="0"/>
              <a:cs typeface="Avenir Next" charset="0"/>
            </a:endParaRPr>
          </a:p>
        </p:txBody>
      </p:sp>
    </p:spTree>
    <p:extLst>
      <p:ext uri="{BB962C8B-B14F-4D97-AF65-F5344CB8AC3E}">
        <p14:creationId xmlns:p14="http://schemas.microsoft.com/office/powerpoint/2010/main" val="3336567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94" y="185737"/>
            <a:ext cx="8830235" cy="898579"/>
          </a:xfrm>
        </p:spPr>
        <p:txBody>
          <a:bodyPr>
            <a:normAutofit/>
          </a:bodyPr>
          <a:lstStyle/>
          <a:p>
            <a:r>
              <a:rPr lang="en-ID" sz="2800" dirty="0" smtClean="0"/>
              <a:t>Target </a:t>
            </a:r>
            <a:r>
              <a:rPr lang="en-ID" sz="2800" dirty="0" err="1" smtClean="0"/>
              <a:t>Capaian</a:t>
            </a:r>
            <a:r>
              <a:rPr lang="en-ID" sz="2800" dirty="0" smtClean="0"/>
              <a:t> Program </a:t>
            </a:r>
            <a:r>
              <a:rPr lang="en-ID" sz="2800" dirty="0" err="1" smtClean="0"/>
              <a:t>Reformasi</a:t>
            </a:r>
            <a:r>
              <a:rPr lang="en-ID" sz="2800" dirty="0" smtClean="0"/>
              <a:t> </a:t>
            </a:r>
            <a:r>
              <a:rPr lang="en-ID" sz="2800" dirty="0" err="1" smtClean="0"/>
              <a:t>Birokrasi</a:t>
            </a:r>
            <a:r>
              <a:rPr lang="en-ID" sz="2800" dirty="0" smtClean="0"/>
              <a:t> </a:t>
            </a:r>
            <a:br>
              <a:rPr lang="en-ID" sz="2800" dirty="0" smtClean="0"/>
            </a:br>
            <a:r>
              <a:rPr lang="en-ID" sz="2800" dirty="0" smtClean="0"/>
              <a:t>Kemendikbud 2015-2019</a:t>
            </a:r>
            <a:endParaRPr lang="en-ID" sz="2800" dirty="0"/>
          </a:p>
        </p:txBody>
      </p:sp>
      <p:sp>
        <p:nvSpPr>
          <p:cNvPr id="4" name="Slide Number Placeholder 3"/>
          <p:cNvSpPr>
            <a:spLocks noGrp="1"/>
          </p:cNvSpPr>
          <p:nvPr>
            <p:ph type="sldNum" sz="quarter" idx="12"/>
          </p:nvPr>
        </p:nvSpPr>
        <p:spPr/>
        <p:txBody>
          <a:bodyPr/>
          <a:lstStyle/>
          <a:p>
            <a:fld id="{DB2928E3-7018-43E4-8A0B-61B3446FFDEC}" type="slidenum">
              <a:rPr lang="en-ID" smtClean="0"/>
              <a:t>11</a:t>
            </a:fld>
            <a:endParaRPr lang="en-ID"/>
          </a:p>
        </p:txBody>
      </p:sp>
      <p:sp>
        <p:nvSpPr>
          <p:cNvPr id="5" name="Shape 4"/>
          <p:cNvSpPr/>
          <p:nvPr/>
        </p:nvSpPr>
        <p:spPr>
          <a:xfrm rot="18766305" flipV="1">
            <a:off x="569994" y="1354018"/>
            <a:ext cx="5895247" cy="3080594"/>
          </a:xfrm>
          <a:prstGeom prst="swooshArrow">
            <a:avLst>
              <a:gd name="adj1" fmla="val 25000"/>
              <a:gd name="adj2" fmla="val 25000"/>
            </a:avLst>
          </a:prstGeom>
          <a:solidFill>
            <a:schemeClr val="accent3">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 name="Oval 5"/>
          <p:cNvSpPr/>
          <p:nvPr/>
        </p:nvSpPr>
        <p:spPr>
          <a:xfrm>
            <a:off x="248101" y="3911643"/>
            <a:ext cx="274320" cy="274320"/>
          </a:xfrm>
          <a:prstGeom prst="ellipse">
            <a:avLst/>
          </a:prstGeom>
          <a:solidFill>
            <a:schemeClr val="tx2">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424502" y="1561872"/>
            <a:ext cx="457200" cy="457200"/>
          </a:xfrm>
          <a:prstGeom prst="ellipse">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5248542" y="1231461"/>
            <a:ext cx="857256" cy="400110"/>
          </a:xfrm>
          <a:prstGeom prst="rect">
            <a:avLst/>
          </a:prstGeom>
          <a:noFill/>
        </p:spPr>
        <p:txBody>
          <a:bodyPr wrap="square" rtlCol="0">
            <a:spAutoFit/>
          </a:bodyPr>
          <a:lstStyle/>
          <a:p>
            <a:pPr algn="ctr"/>
            <a:r>
              <a:rPr lang="en-US" sz="2000" b="1" dirty="0">
                <a:solidFill>
                  <a:schemeClr val="tx2">
                    <a:lumMod val="75000"/>
                  </a:schemeClr>
                </a:solidFill>
              </a:rPr>
              <a:t>2019</a:t>
            </a:r>
          </a:p>
        </p:txBody>
      </p:sp>
      <p:sp>
        <p:nvSpPr>
          <p:cNvPr id="9" name="TextBox 8"/>
          <p:cNvSpPr txBox="1"/>
          <p:nvPr/>
        </p:nvSpPr>
        <p:spPr>
          <a:xfrm>
            <a:off x="-180528" y="3564389"/>
            <a:ext cx="857256" cy="400110"/>
          </a:xfrm>
          <a:prstGeom prst="rect">
            <a:avLst/>
          </a:prstGeom>
          <a:noFill/>
        </p:spPr>
        <p:txBody>
          <a:bodyPr wrap="square" rtlCol="0">
            <a:spAutoFit/>
          </a:bodyPr>
          <a:lstStyle/>
          <a:p>
            <a:pPr algn="ctr"/>
            <a:r>
              <a:rPr lang="en-US" sz="2000" b="1" dirty="0">
                <a:solidFill>
                  <a:schemeClr val="tx2">
                    <a:lumMod val="75000"/>
                  </a:schemeClr>
                </a:solidFill>
              </a:rPr>
              <a:t>2015</a:t>
            </a:r>
          </a:p>
        </p:txBody>
      </p:sp>
      <p:sp>
        <p:nvSpPr>
          <p:cNvPr id="10" name="Oval 9"/>
          <p:cNvSpPr/>
          <p:nvPr/>
        </p:nvSpPr>
        <p:spPr>
          <a:xfrm>
            <a:off x="4561726" y="2347280"/>
            <a:ext cx="283464" cy="283464"/>
          </a:xfrm>
          <a:prstGeom prst="ellipse">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id-ID"/>
          </a:p>
        </p:txBody>
      </p:sp>
      <p:sp>
        <p:nvSpPr>
          <p:cNvPr id="11" name="Oval 10"/>
          <p:cNvSpPr/>
          <p:nvPr/>
        </p:nvSpPr>
        <p:spPr>
          <a:xfrm>
            <a:off x="3272522" y="3173977"/>
            <a:ext cx="265176" cy="265176"/>
          </a:xfrm>
          <a:prstGeom prst="ellipse">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id-ID"/>
          </a:p>
        </p:txBody>
      </p:sp>
      <p:sp>
        <p:nvSpPr>
          <p:cNvPr id="12" name="Oval 11"/>
          <p:cNvSpPr/>
          <p:nvPr/>
        </p:nvSpPr>
        <p:spPr>
          <a:xfrm>
            <a:off x="1743123" y="3801914"/>
            <a:ext cx="246888" cy="246888"/>
          </a:xfrm>
          <a:prstGeom prst="ellipse">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id-ID"/>
          </a:p>
        </p:txBody>
      </p:sp>
      <p:cxnSp>
        <p:nvCxnSpPr>
          <p:cNvPr id="13" name="Straight Connector 12"/>
          <p:cNvCxnSpPr/>
          <p:nvPr/>
        </p:nvCxnSpPr>
        <p:spPr>
          <a:xfrm flipH="1">
            <a:off x="5677178" y="2019083"/>
            <a:ext cx="1931" cy="1287493"/>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4702324" y="1148853"/>
            <a:ext cx="3852" cy="1260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821413" y="1148965"/>
            <a:ext cx="1897703" cy="769441"/>
          </a:xfrm>
          <a:prstGeom prst="rect">
            <a:avLst/>
          </a:prstGeom>
          <a:noFill/>
        </p:spPr>
        <p:txBody>
          <a:bodyPr wrap="square" rtlCol="0">
            <a:spAutoFit/>
          </a:bodyPr>
          <a:lstStyle/>
          <a:p>
            <a:pPr algn="r"/>
            <a:r>
              <a:rPr lang="en-US" sz="1600" b="1" dirty="0">
                <a:solidFill>
                  <a:srgbClr val="C00000"/>
                </a:solidFill>
              </a:rPr>
              <a:t>2018</a:t>
            </a:r>
          </a:p>
          <a:p>
            <a:pPr algn="r"/>
            <a:r>
              <a:rPr lang="en-US" sz="1400" dirty="0"/>
              <a:t>Target KP (</a:t>
            </a:r>
            <a:r>
              <a:rPr lang="en-US" sz="1400" dirty="0" smtClean="0"/>
              <a:t>57,49 </a:t>
            </a:r>
            <a:r>
              <a:rPr lang="en-US" sz="1400" dirty="0"/>
              <a:t>%)</a:t>
            </a:r>
          </a:p>
          <a:p>
            <a:pPr algn="r"/>
            <a:r>
              <a:rPr lang="en-US" sz="1400" dirty="0"/>
              <a:t>Target KH (</a:t>
            </a:r>
            <a:r>
              <a:rPr lang="en-US" sz="1400" dirty="0" smtClean="0"/>
              <a:t>37,88</a:t>
            </a:r>
            <a:r>
              <a:rPr lang="en-US" sz="1400" dirty="0"/>
              <a:t>%) </a:t>
            </a:r>
            <a:endParaRPr lang="id-ID" sz="1400" dirty="0"/>
          </a:p>
        </p:txBody>
      </p:sp>
      <p:cxnSp>
        <p:nvCxnSpPr>
          <p:cNvPr id="16" name="Straight Connector 15"/>
          <p:cNvCxnSpPr/>
          <p:nvPr/>
        </p:nvCxnSpPr>
        <p:spPr>
          <a:xfrm flipH="1">
            <a:off x="3406506" y="2010294"/>
            <a:ext cx="3852" cy="1224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538579" y="1994337"/>
            <a:ext cx="1897703" cy="769441"/>
          </a:xfrm>
          <a:prstGeom prst="rect">
            <a:avLst/>
          </a:prstGeom>
          <a:noFill/>
        </p:spPr>
        <p:txBody>
          <a:bodyPr wrap="square" rtlCol="0">
            <a:spAutoFit/>
          </a:bodyPr>
          <a:lstStyle/>
          <a:p>
            <a:pPr algn="r"/>
            <a:r>
              <a:rPr lang="en-US" sz="1600" b="1" dirty="0">
                <a:solidFill>
                  <a:srgbClr val="C00000"/>
                </a:solidFill>
              </a:rPr>
              <a:t>2017</a:t>
            </a:r>
          </a:p>
          <a:p>
            <a:pPr algn="r"/>
            <a:r>
              <a:rPr lang="en-US" sz="1400" dirty="0"/>
              <a:t>Target KP (</a:t>
            </a:r>
            <a:r>
              <a:rPr lang="en-US" sz="1400" dirty="0" smtClean="0"/>
              <a:t>54,98 </a:t>
            </a:r>
            <a:r>
              <a:rPr lang="en-US" sz="1400" dirty="0"/>
              <a:t>%)</a:t>
            </a:r>
          </a:p>
          <a:p>
            <a:pPr algn="r"/>
            <a:r>
              <a:rPr lang="en-US" sz="1400" dirty="0"/>
              <a:t>Target KH (</a:t>
            </a:r>
            <a:r>
              <a:rPr lang="en-US" sz="1400" dirty="0" smtClean="0"/>
              <a:t>35,76</a:t>
            </a:r>
            <a:r>
              <a:rPr lang="en-US" sz="1400" dirty="0"/>
              <a:t>%) </a:t>
            </a:r>
            <a:endParaRPr lang="id-ID" sz="1400" dirty="0"/>
          </a:p>
        </p:txBody>
      </p:sp>
      <p:cxnSp>
        <p:nvCxnSpPr>
          <p:cNvPr id="18" name="Straight Connector 17"/>
          <p:cNvCxnSpPr/>
          <p:nvPr/>
        </p:nvCxnSpPr>
        <p:spPr>
          <a:xfrm flipH="1">
            <a:off x="1862935" y="2540043"/>
            <a:ext cx="3852" cy="13716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931" y="2464112"/>
            <a:ext cx="1897703" cy="769441"/>
          </a:xfrm>
          <a:prstGeom prst="rect">
            <a:avLst/>
          </a:prstGeom>
          <a:noFill/>
        </p:spPr>
        <p:txBody>
          <a:bodyPr wrap="square" rtlCol="0">
            <a:spAutoFit/>
          </a:bodyPr>
          <a:lstStyle/>
          <a:p>
            <a:pPr algn="r"/>
            <a:r>
              <a:rPr lang="en-US" sz="1600" b="1" dirty="0">
                <a:solidFill>
                  <a:srgbClr val="C00000"/>
                </a:solidFill>
              </a:rPr>
              <a:t>2016</a:t>
            </a:r>
          </a:p>
          <a:p>
            <a:pPr algn="r"/>
            <a:r>
              <a:rPr lang="en-US" sz="1400" dirty="0"/>
              <a:t>Target KP (</a:t>
            </a:r>
            <a:r>
              <a:rPr lang="en-US" sz="1400" dirty="0" smtClean="0"/>
              <a:t>52,47 </a:t>
            </a:r>
            <a:r>
              <a:rPr lang="en-US" sz="1400" dirty="0"/>
              <a:t>%)</a:t>
            </a:r>
          </a:p>
          <a:p>
            <a:pPr algn="r"/>
            <a:r>
              <a:rPr lang="en-US" sz="1400" dirty="0"/>
              <a:t>Target KH (</a:t>
            </a:r>
            <a:r>
              <a:rPr lang="en-US" sz="1400" dirty="0" smtClean="0"/>
              <a:t>33,63</a:t>
            </a:r>
            <a:r>
              <a:rPr lang="en-US" sz="1400" dirty="0"/>
              <a:t>%) </a:t>
            </a:r>
            <a:endParaRPr lang="id-ID" sz="1400" dirty="0"/>
          </a:p>
        </p:txBody>
      </p:sp>
      <p:cxnSp>
        <p:nvCxnSpPr>
          <p:cNvPr id="20" name="Straight Connector 19"/>
          <p:cNvCxnSpPr/>
          <p:nvPr/>
        </p:nvCxnSpPr>
        <p:spPr>
          <a:xfrm>
            <a:off x="385260" y="4048804"/>
            <a:ext cx="0" cy="1303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09223" y="4883395"/>
            <a:ext cx="1604749" cy="523220"/>
          </a:xfrm>
          <a:prstGeom prst="rect">
            <a:avLst/>
          </a:prstGeom>
          <a:noFill/>
        </p:spPr>
        <p:txBody>
          <a:bodyPr wrap="square" rtlCol="0">
            <a:spAutoFit/>
          </a:bodyPr>
          <a:lstStyle/>
          <a:p>
            <a:r>
              <a:rPr lang="en-US" sz="1400" dirty="0" err="1"/>
              <a:t>Nilai</a:t>
            </a:r>
            <a:r>
              <a:rPr lang="en-US" sz="1400" dirty="0"/>
              <a:t> KP (</a:t>
            </a:r>
            <a:r>
              <a:rPr lang="en-US" sz="1400" dirty="0" smtClean="0"/>
              <a:t>38,83 </a:t>
            </a:r>
            <a:r>
              <a:rPr lang="en-US" sz="1400" dirty="0"/>
              <a:t>%)</a:t>
            </a:r>
          </a:p>
          <a:p>
            <a:r>
              <a:rPr lang="en-US" sz="1400" dirty="0" err="1"/>
              <a:t>Nilai</a:t>
            </a:r>
            <a:r>
              <a:rPr lang="en-US" sz="1400" dirty="0"/>
              <a:t> KH (</a:t>
            </a:r>
            <a:r>
              <a:rPr lang="en-US" sz="1400" dirty="0" smtClean="0"/>
              <a:t>31,96</a:t>
            </a:r>
            <a:r>
              <a:rPr lang="en-US" sz="1400" dirty="0"/>
              <a:t>%) </a:t>
            </a:r>
            <a:endParaRPr lang="id-ID" sz="1400" dirty="0"/>
          </a:p>
        </p:txBody>
      </p:sp>
      <p:sp>
        <p:nvSpPr>
          <p:cNvPr id="22" name="TextBox 21"/>
          <p:cNvSpPr txBox="1"/>
          <p:nvPr/>
        </p:nvSpPr>
        <p:spPr>
          <a:xfrm>
            <a:off x="5611008" y="2869073"/>
            <a:ext cx="1604749" cy="523220"/>
          </a:xfrm>
          <a:prstGeom prst="rect">
            <a:avLst/>
          </a:prstGeom>
          <a:noFill/>
        </p:spPr>
        <p:txBody>
          <a:bodyPr wrap="square" rtlCol="0">
            <a:spAutoFit/>
          </a:bodyPr>
          <a:lstStyle/>
          <a:p>
            <a:r>
              <a:rPr lang="en-US" sz="1400" dirty="0"/>
              <a:t>Target KP (60 %)</a:t>
            </a:r>
          </a:p>
          <a:p>
            <a:r>
              <a:rPr lang="en-US" sz="1400" dirty="0"/>
              <a:t>Target KH (40%) </a:t>
            </a:r>
            <a:endParaRPr lang="id-ID" sz="1400" dirty="0"/>
          </a:p>
        </p:txBody>
      </p:sp>
      <p:sp>
        <p:nvSpPr>
          <p:cNvPr id="24" name="Slide Number Placeholder 19"/>
          <p:cNvSpPr txBox="1">
            <a:spLocks/>
          </p:cNvSpPr>
          <p:nvPr/>
        </p:nvSpPr>
        <p:spPr>
          <a:xfrm>
            <a:off x="7010400" y="649287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17C7355-C25E-4809-889E-BFCAEC852B00}" type="slidenum">
              <a:rPr lang="id-ID" smtClean="0"/>
              <a:pPr/>
              <a:t>11</a:t>
            </a:fld>
            <a:endParaRPr lang="id-ID" dirty="0"/>
          </a:p>
        </p:txBody>
      </p:sp>
      <p:graphicFrame>
        <p:nvGraphicFramePr>
          <p:cNvPr id="25" name="Table 24"/>
          <p:cNvGraphicFramePr>
            <a:graphicFrameLocks noGrp="1"/>
          </p:cNvGraphicFramePr>
          <p:nvPr>
            <p:extLst>
              <p:ext uri="{D42A27DB-BD31-4B8C-83A1-F6EECF244321}">
                <p14:modId xmlns:p14="http://schemas.microsoft.com/office/powerpoint/2010/main" val="379811286"/>
              </p:ext>
            </p:extLst>
          </p:nvPr>
        </p:nvGraphicFramePr>
        <p:xfrm>
          <a:off x="2090568" y="3586178"/>
          <a:ext cx="7040880" cy="2968950"/>
        </p:xfrm>
        <a:graphic>
          <a:graphicData uri="http://schemas.openxmlformats.org/drawingml/2006/table">
            <a:tbl>
              <a:tblPr firstRow="1" bandRow="1">
                <a:tableStyleId>{5C22544A-7EE6-4342-B048-85BDC9FD1C3A}</a:tableStyleId>
              </a:tblPr>
              <a:tblGrid>
                <a:gridCol w="274320">
                  <a:extLst>
                    <a:ext uri="{9D8B030D-6E8A-4147-A177-3AD203B41FA5}">
                      <a16:colId xmlns:a16="http://schemas.microsoft.com/office/drawing/2014/main" xmlns="" val="20000"/>
                    </a:ext>
                  </a:extLst>
                </a:gridCol>
                <a:gridCol w="2926080">
                  <a:extLst>
                    <a:ext uri="{9D8B030D-6E8A-4147-A177-3AD203B41FA5}">
                      <a16:colId xmlns:a16="http://schemas.microsoft.com/office/drawing/2014/main" xmlns="" val="20001"/>
                    </a:ext>
                  </a:extLst>
                </a:gridCol>
                <a:gridCol w="640080">
                  <a:extLst>
                    <a:ext uri="{9D8B030D-6E8A-4147-A177-3AD203B41FA5}">
                      <a16:colId xmlns:a16="http://schemas.microsoft.com/office/drawing/2014/main" xmlns="" val="20002"/>
                    </a:ext>
                  </a:extLst>
                </a:gridCol>
                <a:gridCol w="640080">
                  <a:extLst>
                    <a:ext uri="{9D8B030D-6E8A-4147-A177-3AD203B41FA5}">
                      <a16:colId xmlns:a16="http://schemas.microsoft.com/office/drawing/2014/main" xmlns="" val="20003"/>
                    </a:ext>
                  </a:extLst>
                </a:gridCol>
                <a:gridCol w="640080">
                  <a:extLst>
                    <a:ext uri="{9D8B030D-6E8A-4147-A177-3AD203B41FA5}">
                      <a16:colId xmlns:a16="http://schemas.microsoft.com/office/drawing/2014/main" xmlns="" val="20004"/>
                    </a:ext>
                  </a:extLst>
                </a:gridCol>
                <a:gridCol w="640080">
                  <a:extLst>
                    <a:ext uri="{9D8B030D-6E8A-4147-A177-3AD203B41FA5}">
                      <a16:colId xmlns:a16="http://schemas.microsoft.com/office/drawing/2014/main" xmlns="" val="20005"/>
                    </a:ext>
                  </a:extLst>
                </a:gridCol>
                <a:gridCol w="640080">
                  <a:extLst>
                    <a:ext uri="{9D8B030D-6E8A-4147-A177-3AD203B41FA5}">
                      <a16:colId xmlns:a16="http://schemas.microsoft.com/office/drawing/2014/main" xmlns="" val="20006"/>
                    </a:ext>
                  </a:extLst>
                </a:gridCol>
                <a:gridCol w="640080">
                  <a:extLst>
                    <a:ext uri="{9D8B030D-6E8A-4147-A177-3AD203B41FA5}">
                      <a16:colId xmlns:a16="http://schemas.microsoft.com/office/drawing/2014/main" xmlns="" val="20007"/>
                    </a:ext>
                  </a:extLst>
                </a:gridCol>
              </a:tblGrid>
              <a:tr h="185738">
                <a:tc rowSpan="2">
                  <a:txBody>
                    <a:bodyPr/>
                    <a:lstStyle/>
                    <a:p>
                      <a:pPr algn="ctr"/>
                      <a:r>
                        <a:rPr lang="en-US" sz="1200" b="1" dirty="0" smtClean="0">
                          <a:solidFill>
                            <a:schemeClr val="bg1"/>
                          </a:solidFill>
                        </a:rPr>
                        <a:t>No</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rowSpan="2">
                  <a:txBody>
                    <a:bodyPr/>
                    <a:lstStyle/>
                    <a:p>
                      <a:pPr algn="ctr"/>
                      <a:r>
                        <a:rPr lang="en-US" sz="1200" b="1" dirty="0" err="1" smtClean="0">
                          <a:solidFill>
                            <a:schemeClr val="bg1"/>
                          </a:solidFill>
                        </a:rPr>
                        <a:t>Komponen</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gridSpan="6">
                  <a:txBody>
                    <a:bodyPr/>
                    <a:lstStyle/>
                    <a:p>
                      <a:pPr algn="ctr"/>
                      <a:r>
                        <a:rPr lang="en-US" sz="1200" b="1" dirty="0" err="1" smtClean="0">
                          <a:solidFill>
                            <a:schemeClr val="bg1"/>
                          </a:solidFill>
                        </a:rPr>
                        <a:t>Indeks</a:t>
                      </a:r>
                      <a:r>
                        <a:rPr lang="en-US" sz="1200" b="1" dirty="0" smtClean="0">
                          <a:solidFill>
                            <a:schemeClr val="bg1"/>
                          </a:solidFill>
                        </a:rPr>
                        <a:t> </a:t>
                      </a:r>
                      <a:r>
                        <a:rPr lang="en-US" sz="1200" b="1" dirty="0" err="1" smtClean="0">
                          <a:solidFill>
                            <a:schemeClr val="bg1"/>
                          </a:solidFill>
                        </a:rPr>
                        <a:t>Capaian</a:t>
                      </a:r>
                      <a:r>
                        <a:rPr lang="en-US" sz="1200" b="1" dirty="0" smtClean="0">
                          <a:solidFill>
                            <a:schemeClr val="bg1"/>
                          </a:solidFill>
                        </a:rPr>
                        <a:t> RBI</a:t>
                      </a:r>
                      <a:r>
                        <a:rPr lang="en-US" sz="1200" b="1" baseline="0" dirty="0" smtClean="0">
                          <a:solidFill>
                            <a:schemeClr val="bg1"/>
                          </a:solidFill>
                        </a:rPr>
                        <a:t> (%)</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extLst>
                  <a:ext uri="{0D108BD9-81ED-4DB2-BD59-A6C34878D82A}">
                    <a16:rowId xmlns:a16="http://schemas.microsoft.com/office/drawing/2014/main" xmlns="" val="10000"/>
                  </a:ext>
                </a:extLst>
              </a:tr>
              <a:tr h="185738">
                <a:tc vMerge="1">
                  <a:txBody>
                    <a:bodyPr/>
                    <a:lstStyle/>
                    <a:p>
                      <a:endParaRPr lang="en-US" sz="1400" dirty="0"/>
                    </a:p>
                  </a:txBody>
                  <a:tcPr marL="0" marR="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v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2014</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2015</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2016</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2017</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2018</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2019</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extLst>
                  <a:ext uri="{0D108BD9-81ED-4DB2-BD59-A6C34878D82A}">
                    <a16:rowId xmlns:a16="http://schemas.microsoft.com/office/drawing/2014/main" xmlns="" val="10001"/>
                  </a:ext>
                </a:extLst>
              </a:tr>
              <a:tr h="185738">
                <a:tc>
                  <a:txBody>
                    <a:bodyPr/>
                    <a:lstStyle/>
                    <a:p>
                      <a:pPr algn="ctr"/>
                      <a:r>
                        <a:rPr lang="en-US" sz="1200" b="1" dirty="0" smtClean="0"/>
                        <a:t>A</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r>
                        <a:rPr lang="en-US" sz="1200" b="1" dirty="0" err="1" smtClean="0"/>
                        <a:t>Komponen</a:t>
                      </a:r>
                      <a:r>
                        <a:rPr lang="en-US" sz="1200" b="1" dirty="0" smtClean="0"/>
                        <a:t> </a:t>
                      </a:r>
                      <a:r>
                        <a:rPr lang="en-US" sz="1200" b="1" dirty="0" err="1" smtClean="0"/>
                        <a:t>Pengungkit</a:t>
                      </a:r>
                      <a:r>
                        <a:rPr lang="en-US" sz="1200" b="1" dirty="0" smtClean="0"/>
                        <a:t> (KP)</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28,14</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38,82</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42,09</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54,96</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57,48</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60,00</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2"/>
                  </a:ext>
                </a:extLst>
              </a:tr>
              <a:tr h="185738">
                <a:tc>
                  <a:txBody>
                    <a:bodyPr/>
                    <a:lstStyle/>
                    <a:p>
                      <a:pPr algn="ctr"/>
                      <a:r>
                        <a:rPr lang="en-US" sz="1200" dirty="0" smtClean="0"/>
                        <a:t>1</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Manajemen</a:t>
                      </a:r>
                      <a:r>
                        <a:rPr lang="en-US" sz="1200" dirty="0" smtClean="0"/>
                        <a:t> </a:t>
                      </a:r>
                      <a:r>
                        <a:rPr lang="en-US" sz="1200" dirty="0" err="1" smtClean="0"/>
                        <a:t>Perubahan</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3,54</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3,86</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3,89</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4,77</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4,89</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185738">
                <a:tc>
                  <a:txBody>
                    <a:bodyPr/>
                    <a:lstStyle/>
                    <a:p>
                      <a:pPr algn="ctr"/>
                      <a:r>
                        <a:rPr lang="en-US" sz="1200" dirty="0" smtClean="0"/>
                        <a:t>2</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Penataan</a:t>
                      </a:r>
                      <a:r>
                        <a:rPr lang="en-US" sz="1200" dirty="0" smtClean="0"/>
                        <a:t> </a:t>
                      </a:r>
                      <a:r>
                        <a:rPr lang="en-US" sz="1200" dirty="0" err="1" smtClean="0"/>
                        <a:t>Peraturan</a:t>
                      </a:r>
                      <a:r>
                        <a:rPr lang="en-US" sz="1200" dirty="0" smtClean="0"/>
                        <a:t> </a:t>
                      </a:r>
                      <a:r>
                        <a:rPr lang="en-US" sz="1200" dirty="0" err="1" smtClean="0"/>
                        <a:t>Perundang-undangan</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2,71</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2,71</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3,13</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4,50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4,75</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185738">
                <a:tc>
                  <a:txBody>
                    <a:bodyPr/>
                    <a:lstStyle/>
                    <a:p>
                      <a:pPr algn="ctr"/>
                      <a:r>
                        <a:rPr lang="en-US" sz="1200" dirty="0" smtClean="0"/>
                        <a:t>3</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Penataan</a:t>
                      </a:r>
                      <a:r>
                        <a:rPr lang="en-US" sz="1200" dirty="0" smtClean="0"/>
                        <a:t> </a:t>
                      </a:r>
                      <a:r>
                        <a:rPr lang="en-US" sz="1200" dirty="0" err="1" smtClean="0"/>
                        <a:t>dan</a:t>
                      </a:r>
                      <a:r>
                        <a:rPr lang="en-US" sz="1200" dirty="0" smtClean="0"/>
                        <a:t> </a:t>
                      </a:r>
                      <a:r>
                        <a:rPr lang="en-US" sz="1200" dirty="0" err="1" smtClean="0"/>
                        <a:t>Penguatan</a:t>
                      </a:r>
                      <a:r>
                        <a:rPr lang="en-US" sz="1200" dirty="0" smtClean="0"/>
                        <a:t> </a:t>
                      </a:r>
                      <a:r>
                        <a:rPr lang="en-US" sz="1200" dirty="0" err="1" smtClean="0"/>
                        <a:t>Organisasi</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3,84</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3,84</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3,84</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5,20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5,60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6,00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185738">
                <a:tc>
                  <a:txBody>
                    <a:bodyPr/>
                    <a:lstStyle/>
                    <a:p>
                      <a:pPr algn="ctr"/>
                      <a:r>
                        <a:rPr lang="en-US" sz="1200" dirty="0" smtClean="0"/>
                        <a:t>4</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Penataan</a:t>
                      </a:r>
                      <a:r>
                        <a:rPr lang="en-US" sz="1200" dirty="0" smtClean="0"/>
                        <a:t> </a:t>
                      </a:r>
                      <a:r>
                        <a:rPr lang="en-US" sz="1200" dirty="0" err="1" smtClean="0"/>
                        <a:t>Tatalaksana</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3,47</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3,63</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3,76</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4,78</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4,89</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185738">
                <a:tc>
                  <a:txBody>
                    <a:bodyPr/>
                    <a:lstStyle/>
                    <a:p>
                      <a:pPr algn="ctr"/>
                      <a:r>
                        <a:rPr lang="en-US" sz="1200" dirty="0" smtClean="0"/>
                        <a:t>5</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Penataan</a:t>
                      </a:r>
                      <a:r>
                        <a:rPr lang="en-US" sz="1200" dirty="0" smtClean="0"/>
                        <a:t> </a:t>
                      </a:r>
                      <a:r>
                        <a:rPr lang="en-US" sz="1200" dirty="0" err="1" smtClean="0"/>
                        <a:t>Sistem</a:t>
                      </a:r>
                      <a:r>
                        <a:rPr lang="en-US" sz="1200" dirty="0" smtClean="0"/>
                        <a:t> </a:t>
                      </a:r>
                      <a:r>
                        <a:rPr lang="en-US" sz="1200" dirty="0" err="1" smtClean="0"/>
                        <a:t>Manajemen</a:t>
                      </a:r>
                      <a:r>
                        <a:rPr lang="en-US" sz="1200" baseline="0" dirty="0" smtClean="0"/>
                        <a:t> SDM</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6,34</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11,78</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12,05</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14,08</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14,54</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15,00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185738">
                <a:tc>
                  <a:txBody>
                    <a:bodyPr/>
                    <a:lstStyle/>
                    <a:p>
                      <a:pPr algn="ctr"/>
                      <a:r>
                        <a:rPr lang="en-US" sz="1200" dirty="0" smtClean="0"/>
                        <a:t>6</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Penguatan</a:t>
                      </a:r>
                      <a:r>
                        <a:rPr lang="en-US" sz="1200" baseline="0" dirty="0" smtClean="0"/>
                        <a:t> </a:t>
                      </a:r>
                      <a:r>
                        <a:rPr lang="en-US" sz="1200" baseline="0" dirty="0" err="1" smtClean="0"/>
                        <a:t>Akuntabilitas</a:t>
                      </a:r>
                      <a:r>
                        <a:rPr lang="en-US" sz="1200" baseline="0" dirty="0" smtClean="0"/>
                        <a:t> </a:t>
                      </a:r>
                      <a:r>
                        <a:rPr lang="en-US" sz="1200" baseline="0" dirty="0" err="1" smtClean="0"/>
                        <a:t>Kinerja</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2,65</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4,10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4,32</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5,30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5,65</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6,00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185738">
                <a:tc>
                  <a:txBody>
                    <a:bodyPr/>
                    <a:lstStyle/>
                    <a:p>
                      <a:pPr algn="ctr"/>
                      <a:r>
                        <a:rPr lang="en-US" sz="1200" dirty="0" smtClean="0"/>
                        <a:t>7</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Penguatan</a:t>
                      </a:r>
                      <a:r>
                        <a:rPr lang="en-US" sz="1200" dirty="0" smtClean="0"/>
                        <a:t> </a:t>
                      </a:r>
                      <a:r>
                        <a:rPr lang="en-US" sz="1200" dirty="0" err="1" smtClean="0"/>
                        <a:t>Pengawasan</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3,11</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5,32</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7,42</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10,77</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11,38</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12,00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185738">
                <a:tc>
                  <a:txBody>
                    <a:bodyPr/>
                    <a:lstStyle/>
                    <a:p>
                      <a:pPr algn="ctr"/>
                      <a:r>
                        <a:rPr lang="en-US" sz="1200" dirty="0" smtClean="0"/>
                        <a:t>8</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dirty="0" err="1" smtClean="0"/>
                        <a:t>Peningkatan</a:t>
                      </a:r>
                      <a:r>
                        <a:rPr lang="en-US" sz="1200" dirty="0" smtClean="0"/>
                        <a:t> </a:t>
                      </a:r>
                      <a:r>
                        <a:rPr lang="en-US" sz="1200" dirty="0" err="1" smtClean="0"/>
                        <a:t>Kualitas</a:t>
                      </a:r>
                      <a:r>
                        <a:rPr lang="en-US" sz="1200" dirty="0" smtClean="0"/>
                        <a:t> </a:t>
                      </a:r>
                      <a:r>
                        <a:rPr lang="en-US" sz="1200" dirty="0" err="1" smtClean="0"/>
                        <a:t>Pelayanan</a:t>
                      </a:r>
                      <a:r>
                        <a:rPr lang="en-US" sz="1200" dirty="0" smtClean="0"/>
                        <a:t> </a:t>
                      </a:r>
                      <a:r>
                        <a:rPr lang="en-US" sz="1200" dirty="0" err="1" smtClean="0"/>
                        <a:t>Publik</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2,48</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3,58</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3,68</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5,56</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5,78</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6,00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185738">
                <a:tc>
                  <a:txBody>
                    <a:bodyPr/>
                    <a:lstStyle/>
                    <a:p>
                      <a:pPr algn="ctr"/>
                      <a:r>
                        <a:rPr lang="en-US" sz="1200" b="1" dirty="0" smtClean="0"/>
                        <a:t>B</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r>
                        <a:rPr lang="en-US" sz="1200" b="1" dirty="0" err="1" smtClean="0"/>
                        <a:t>Komponen</a:t>
                      </a:r>
                      <a:r>
                        <a:rPr lang="en-US" sz="1200" b="1" dirty="0" smtClean="0"/>
                        <a:t> </a:t>
                      </a:r>
                      <a:r>
                        <a:rPr lang="en-US" sz="1200" b="1" dirty="0" err="1" smtClean="0"/>
                        <a:t>Hasil</a:t>
                      </a:r>
                      <a:r>
                        <a:rPr lang="en-US" sz="1200" b="1" dirty="0" smtClean="0"/>
                        <a:t> (KH)</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27,06</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31,96</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31,82</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35,76</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37,88</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40,00</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11"/>
                  </a:ext>
                </a:extLst>
              </a:tr>
              <a:tr h="91440">
                <a:tc>
                  <a:txBody>
                    <a:bodyPr/>
                    <a:lstStyle/>
                    <a:p>
                      <a:pPr algn="ctr"/>
                      <a:r>
                        <a:rPr lang="en-US" sz="1200" dirty="0" smtClean="0"/>
                        <a:t>1</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Kapasitas</a:t>
                      </a:r>
                      <a:r>
                        <a:rPr lang="en-US" sz="1200" dirty="0" smtClean="0"/>
                        <a:t> </a:t>
                      </a:r>
                      <a:r>
                        <a:rPr lang="en-US" sz="1200" dirty="0" err="1" smtClean="0"/>
                        <a:t>dan</a:t>
                      </a:r>
                      <a:r>
                        <a:rPr lang="en-US" sz="1200" dirty="0" smtClean="0"/>
                        <a:t> </a:t>
                      </a:r>
                      <a:r>
                        <a:rPr lang="en-US" sz="1200" dirty="0" err="1" smtClean="0"/>
                        <a:t>Akuntabilitas</a:t>
                      </a:r>
                      <a:r>
                        <a:rPr lang="en-US" sz="1200" dirty="0" smtClean="0"/>
                        <a:t> </a:t>
                      </a:r>
                      <a:r>
                        <a:rPr lang="en-US" sz="1200" dirty="0" err="1" smtClean="0"/>
                        <a:t>Kinerja</a:t>
                      </a:r>
                      <a:r>
                        <a:rPr lang="en-US" sz="1200" dirty="0" smtClean="0"/>
                        <a:t> </a:t>
                      </a:r>
                      <a:r>
                        <a:rPr lang="en-US" sz="1200" dirty="0" err="1" smtClean="0"/>
                        <a:t>Organisasi</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14,25</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14,73</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15,69</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17,46</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18,73</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20,00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r h="185738">
                <a:tc>
                  <a:txBody>
                    <a:bodyPr/>
                    <a:lstStyle/>
                    <a:p>
                      <a:pPr algn="ctr"/>
                      <a:r>
                        <a:rPr lang="en-US" sz="1200" dirty="0" smtClean="0"/>
                        <a:t>2</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Pemerintah</a:t>
                      </a:r>
                      <a:r>
                        <a:rPr lang="en-US" sz="1200" dirty="0" smtClean="0"/>
                        <a:t> yang </a:t>
                      </a:r>
                      <a:r>
                        <a:rPr lang="en-US" sz="1200" dirty="0" err="1" smtClean="0"/>
                        <a:t>Bersih</a:t>
                      </a:r>
                      <a:r>
                        <a:rPr lang="en-US" sz="1200" baseline="0" dirty="0" smtClean="0"/>
                        <a:t> </a:t>
                      </a:r>
                      <a:r>
                        <a:rPr lang="en-US" sz="1200" baseline="0" dirty="0" err="1" smtClean="0"/>
                        <a:t>dan</a:t>
                      </a:r>
                      <a:r>
                        <a:rPr lang="en-US" sz="1200" baseline="0" dirty="0" smtClean="0"/>
                        <a:t> </a:t>
                      </a:r>
                      <a:r>
                        <a:rPr lang="en-US" sz="1200" baseline="0" dirty="0" err="1" smtClean="0"/>
                        <a:t>Bebas</a:t>
                      </a:r>
                      <a:r>
                        <a:rPr lang="en-US" sz="1200" baseline="0" dirty="0" smtClean="0"/>
                        <a:t> KKN</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6,54</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9,00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8,70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9,30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9,65</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10,00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13"/>
                  </a:ext>
                </a:extLst>
              </a:tr>
              <a:tr h="185738">
                <a:tc>
                  <a:txBody>
                    <a:bodyPr/>
                    <a:lstStyle/>
                    <a:p>
                      <a:pPr algn="ctr"/>
                      <a:r>
                        <a:rPr lang="en-US" sz="1200" dirty="0" smtClean="0"/>
                        <a:t>3</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200" dirty="0" err="1" smtClean="0"/>
                        <a:t>Kualitas</a:t>
                      </a:r>
                      <a:r>
                        <a:rPr lang="en-US" sz="1200" dirty="0" smtClean="0"/>
                        <a:t> </a:t>
                      </a:r>
                      <a:r>
                        <a:rPr lang="en-US" sz="1200" dirty="0" err="1" smtClean="0"/>
                        <a:t>Pelayanan</a:t>
                      </a:r>
                      <a:r>
                        <a:rPr lang="en-US" sz="1200" dirty="0" smtClean="0"/>
                        <a:t> </a:t>
                      </a:r>
                      <a:r>
                        <a:rPr lang="en-US" sz="1200" dirty="0" err="1" smtClean="0"/>
                        <a:t>Publik</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6,27</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8,23</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7,43</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9,00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9,50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200" dirty="0" smtClean="0"/>
                        <a:t>10,00</a:t>
                      </a:r>
                      <a:endParaRPr lang="en-US" sz="12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14"/>
                  </a:ext>
                </a:extLst>
              </a:tr>
              <a:tr h="185738">
                <a:tc>
                  <a:txBody>
                    <a:bodyPr/>
                    <a:lstStyle/>
                    <a:p>
                      <a:pPr algn="ct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r>
                        <a:rPr lang="en-US" sz="1200" b="1" dirty="0" err="1" smtClean="0">
                          <a:solidFill>
                            <a:schemeClr val="bg1"/>
                          </a:solidFill>
                        </a:rPr>
                        <a:t>Jumlah</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55,20</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70,78</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73,91</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90,72</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95,36</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100</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extLst>
                  <a:ext uri="{0D108BD9-81ED-4DB2-BD59-A6C34878D82A}">
                    <a16:rowId xmlns:a16="http://schemas.microsoft.com/office/drawing/2014/main" xmlns="" val="10015"/>
                  </a:ext>
                </a:extLst>
              </a:tr>
            </a:tbl>
          </a:graphicData>
        </a:graphic>
      </p:graphicFrame>
    </p:spTree>
    <p:extLst>
      <p:ext uri="{BB962C8B-B14F-4D97-AF65-F5344CB8AC3E}">
        <p14:creationId xmlns:p14="http://schemas.microsoft.com/office/powerpoint/2010/main" val="19771207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D" sz="2800" dirty="0" err="1" smtClean="0"/>
              <a:t>Capaian</a:t>
            </a:r>
            <a:r>
              <a:rPr lang="en-ID" sz="2800" dirty="0" smtClean="0"/>
              <a:t> </a:t>
            </a:r>
            <a:r>
              <a:rPr lang="en-ID" sz="2800" dirty="0" err="1" smtClean="0"/>
              <a:t>dan</a:t>
            </a:r>
            <a:r>
              <a:rPr lang="en-ID" sz="2800" dirty="0" smtClean="0"/>
              <a:t> Target </a:t>
            </a:r>
            <a:r>
              <a:rPr lang="en-ID" sz="2800" dirty="0" err="1" smtClean="0"/>
              <a:t>Perubahan</a:t>
            </a:r>
            <a:r>
              <a:rPr lang="en-ID" sz="2800" dirty="0" smtClean="0"/>
              <a:t> </a:t>
            </a:r>
            <a:br>
              <a:rPr lang="en-ID" sz="2800" dirty="0" smtClean="0"/>
            </a:br>
            <a:r>
              <a:rPr lang="en-ID" sz="2800" dirty="0" smtClean="0"/>
              <a:t>Program </a:t>
            </a:r>
            <a:r>
              <a:rPr lang="en-ID" sz="2800" dirty="0" err="1" smtClean="0"/>
              <a:t>Reformasi</a:t>
            </a:r>
            <a:r>
              <a:rPr lang="en-ID" sz="2800" dirty="0" smtClean="0"/>
              <a:t> </a:t>
            </a:r>
            <a:r>
              <a:rPr lang="en-ID" sz="2800" dirty="0" err="1" smtClean="0"/>
              <a:t>Birokrasi</a:t>
            </a:r>
            <a:r>
              <a:rPr lang="en-ID" sz="2800" dirty="0" smtClean="0"/>
              <a:t> Kemendikbud 2015 </a:t>
            </a:r>
            <a:r>
              <a:rPr lang="en-ID" sz="2800" dirty="0" err="1" smtClean="0"/>
              <a:t>s.d.</a:t>
            </a:r>
            <a:r>
              <a:rPr lang="en-ID" sz="2800" dirty="0" smtClean="0"/>
              <a:t> 2019</a:t>
            </a:r>
            <a:endParaRPr lang="en-ID" sz="2800" dirty="0"/>
          </a:p>
        </p:txBody>
      </p:sp>
      <p:sp>
        <p:nvSpPr>
          <p:cNvPr id="4" name="Slide Number Placeholder 3"/>
          <p:cNvSpPr>
            <a:spLocks noGrp="1"/>
          </p:cNvSpPr>
          <p:nvPr>
            <p:ph type="sldNum" sz="quarter" idx="12"/>
          </p:nvPr>
        </p:nvSpPr>
        <p:spPr/>
        <p:txBody>
          <a:bodyPr/>
          <a:lstStyle/>
          <a:p>
            <a:fld id="{DB2928E3-7018-43E4-8A0B-61B3446FFDEC}" type="slidenum">
              <a:rPr lang="en-ID" smtClean="0"/>
              <a:t>12</a:t>
            </a:fld>
            <a:endParaRPr lang="en-ID"/>
          </a:p>
        </p:txBody>
      </p:sp>
      <p:sp>
        <p:nvSpPr>
          <p:cNvPr id="24" name="TextBox 23"/>
          <p:cNvSpPr txBox="1"/>
          <p:nvPr/>
        </p:nvSpPr>
        <p:spPr>
          <a:xfrm>
            <a:off x="5137865" y="2671342"/>
            <a:ext cx="3610856" cy="340519"/>
          </a:xfrm>
          <a:prstGeom prst="roundRect">
            <a:avLst/>
          </a:prstGeom>
          <a:noFill/>
          <a:ln>
            <a:solidFill>
              <a:schemeClr val="accent6">
                <a:lumMod val="75000"/>
              </a:schemeClr>
            </a:solidFill>
          </a:ln>
        </p:spPr>
        <p:txBody>
          <a:bodyPr wrap="square" rtlCol="0">
            <a:spAutoFit/>
          </a:bodyPr>
          <a:lstStyle/>
          <a:p>
            <a:pPr algn="ctr"/>
            <a:r>
              <a:rPr lang="en-US" sz="1400" dirty="0" smtClean="0">
                <a:solidFill>
                  <a:schemeClr val="accent6">
                    <a:lumMod val="75000"/>
                  </a:schemeClr>
                </a:solidFill>
              </a:rPr>
              <a:t>Target </a:t>
            </a:r>
            <a:r>
              <a:rPr lang="en-US" sz="1400" dirty="0" err="1" smtClean="0">
                <a:solidFill>
                  <a:schemeClr val="accent6">
                    <a:lumMod val="75000"/>
                  </a:schemeClr>
                </a:solidFill>
              </a:rPr>
              <a:t>disesuaikan</a:t>
            </a:r>
            <a:r>
              <a:rPr lang="en-US" sz="1400" dirty="0" smtClean="0">
                <a:solidFill>
                  <a:schemeClr val="accent6">
                    <a:lumMod val="75000"/>
                  </a:schemeClr>
                </a:solidFill>
              </a:rPr>
              <a:t> </a:t>
            </a:r>
            <a:r>
              <a:rPr lang="en-US" sz="1400" dirty="0" err="1" smtClean="0">
                <a:solidFill>
                  <a:schemeClr val="accent6">
                    <a:lumMod val="75000"/>
                  </a:schemeClr>
                </a:solidFill>
              </a:rPr>
              <a:t>dengan</a:t>
            </a:r>
            <a:r>
              <a:rPr lang="en-US" sz="1400" dirty="0" smtClean="0">
                <a:solidFill>
                  <a:schemeClr val="accent6">
                    <a:lumMod val="75000"/>
                  </a:schemeClr>
                </a:solidFill>
              </a:rPr>
              <a:t> </a:t>
            </a:r>
            <a:r>
              <a:rPr lang="en-US" sz="1400" dirty="0" err="1" smtClean="0">
                <a:solidFill>
                  <a:schemeClr val="accent6">
                    <a:lumMod val="75000"/>
                  </a:schemeClr>
                </a:solidFill>
              </a:rPr>
              <a:t>capaian</a:t>
            </a:r>
            <a:r>
              <a:rPr lang="en-US" sz="1400" dirty="0" smtClean="0">
                <a:solidFill>
                  <a:schemeClr val="accent6">
                    <a:lumMod val="75000"/>
                  </a:schemeClr>
                </a:solidFill>
              </a:rPr>
              <a:t> </a:t>
            </a:r>
            <a:r>
              <a:rPr lang="en-US" sz="1400" dirty="0" err="1" smtClean="0">
                <a:solidFill>
                  <a:schemeClr val="accent6">
                    <a:lumMod val="75000"/>
                  </a:schemeClr>
                </a:solidFill>
              </a:rPr>
              <a:t>s,d</a:t>
            </a:r>
            <a:r>
              <a:rPr lang="en-US" sz="1400" dirty="0" smtClean="0">
                <a:solidFill>
                  <a:schemeClr val="accent6">
                    <a:lumMod val="75000"/>
                  </a:schemeClr>
                </a:solidFill>
              </a:rPr>
              <a:t>, 2016</a:t>
            </a:r>
            <a:endParaRPr lang="id-ID" sz="1400" dirty="0">
              <a:solidFill>
                <a:schemeClr val="accent6">
                  <a:lumMod val="75000"/>
                </a:schemeClr>
              </a:solidFill>
            </a:endParaRPr>
          </a:p>
        </p:txBody>
      </p:sp>
      <p:grpSp>
        <p:nvGrpSpPr>
          <p:cNvPr id="3" name="Group 2"/>
          <p:cNvGrpSpPr/>
          <p:nvPr/>
        </p:nvGrpSpPr>
        <p:grpSpPr>
          <a:xfrm>
            <a:off x="522852" y="1002414"/>
            <a:ext cx="3798257" cy="3780787"/>
            <a:chOff x="638802" y="1084720"/>
            <a:chExt cx="3798257" cy="3780787"/>
          </a:xfrm>
        </p:grpSpPr>
        <p:sp>
          <p:nvSpPr>
            <p:cNvPr id="25" name="3 Pentágono"/>
            <p:cNvSpPr/>
            <p:nvPr/>
          </p:nvSpPr>
          <p:spPr bwMode="auto">
            <a:xfrm>
              <a:off x="2622318" y="1084720"/>
              <a:ext cx="1814741" cy="1359226"/>
            </a:xfrm>
            <a:custGeom>
              <a:avLst/>
              <a:gdLst>
                <a:gd name="connsiteX0" fmla="*/ 1602 w 3647006"/>
                <a:gd name="connsiteY0" fmla="*/ 0 h 2070230"/>
                <a:gd name="connsiteX1" fmla="*/ 2611892 w 3647006"/>
                <a:gd name="connsiteY1" fmla="*/ 0 h 2070230"/>
                <a:gd name="connsiteX2" fmla="*/ 3647006 w 3647006"/>
                <a:gd name="connsiteY2" fmla="*/ 1035115 h 2070230"/>
                <a:gd name="connsiteX3" fmla="*/ 2611892 w 3647006"/>
                <a:gd name="connsiteY3" fmla="*/ 2070230 h 2070230"/>
                <a:gd name="connsiteX4" fmla="*/ 1475556 w 3647006"/>
                <a:gd name="connsiteY4" fmla="*/ 2070230 h 2070230"/>
                <a:gd name="connsiteX5" fmla="*/ 1475556 w 3647006"/>
                <a:gd name="connsiteY5" fmla="*/ 691987 h 2070230"/>
                <a:gd name="connsiteX6" fmla="*/ 1602 w 3647006"/>
                <a:gd name="connsiteY6" fmla="*/ 691987 h 2070230"/>
                <a:gd name="connsiteX7" fmla="*/ 0 w 3647006"/>
                <a:gd name="connsiteY7" fmla="*/ 232306 h 2070230"/>
                <a:gd name="connsiteX8" fmla="*/ 1602 w 3647006"/>
                <a:gd name="connsiteY8" fmla="*/ 0 h 2070230"/>
                <a:gd name="connsiteX0" fmla="*/ 2585606 w 3647006"/>
                <a:gd name="connsiteY0" fmla="*/ 295627 h 2070230"/>
                <a:gd name="connsiteX1" fmla="*/ 2611892 w 3647006"/>
                <a:gd name="connsiteY1" fmla="*/ 0 h 2070230"/>
                <a:gd name="connsiteX2" fmla="*/ 3647006 w 3647006"/>
                <a:gd name="connsiteY2" fmla="*/ 1035115 h 2070230"/>
                <a:gd name="connsiteX3" fmla="*/ 2611892 w 3647006"/>
                <a:gd name="connsiteY3" fmla="*/ 2070230 h 2070230"/>
                <a:gd name="connsiteX4" fmla="*/ 1475556 w 3647006"/>
                <a:gd name="connsiteY4" fmla="*/ 2070230 h 2070230"/>
                <a:gd name="connsiteX5" fmla="*/ 1475556 w 3647006"/>
                <a:gd name="connsiteY5" fmla="*/ 691987 h 2070230"/>
                <a:gd name="connsiteX6" fmla="*/ 1602 w 3647006"/>
                <a:gd name="connsiteY6" fmla="*/ 691987 h 2070230"/>
                <a:gd name="connsiteX7" fmla="*/ 0 w 3647006"/>
                <a:gd name="connsiteY7" fmla="*/ 232306 h 2070230"/>
                <a:gd name="connsiteX8" fmla="*/ 2585606 w 3647006"/>
                <a:gd name="connsiteY8" fmla="*/ 295627 h 2070230"/>
                <a:gd name="connsiteX0" fmla="*/ 2585606 w 3647006"/>
                <a:gd name="connsiteY0" fmla="*/ 295627 h 2070230"/>
                <a:gd name="connsiteX1" fmla="*/ 2611892 w 3647006"/>
                <a:gd name="connsiteY1" fmla="*/ 0 h 2070230"/>
                <a:gd name="connsiteX2" fmla="*/ 3647006 w 3647006"/>
                <a:gd name="connsiteY2" fmla="*/ 1035115 h 2070230"/>
                <a:gd name="connsiteX3" fmla="*/ 2611892 w 3647006"/>
                <a:gd name="connsiteY3" fmla="*/ 2070230 h 2070230"/>
                <a:gd name="connsiteX4" fmla="*/ 1475556 w 3647006"/>
                <a:gd name="connsiteY4" fmla="*/ 2070230 h 2070230"/>
                <a:gd name="connsiteX5" fmla="*/ 1478138 w 3647006"/>
                <a:gd name="connsiteY5" fmla="*/ 1798036 h 2070230"/>
                <a:gd name="connsiteX6" fmla="*/ 1475556 w 3647006"/>
                <a:gd name="connsiteY6" fmla="*/ 691987 h 2070230"/>
                <a:gd name="connsiteX7" fmla="*/ 1602 w 3647006"/>
                <a:gd name="connsiteY7" fmla="*/ 691987 h 2070230"/>
                <a:gd name="connsiteX8" fmla="*/ 0 w 3647006"/>
                <a:gd name="connsiteY8" fmla="*/ 232306 h 2070230"/>
                <a:gd name="connsiteX9" fmla="*/ 2585606 w 3647006"/>
                <a:gd name="connsiteY9" fmla="*/ 295627 h 2070230"/>
                <a:gd name="connsiteX0" fmla="*/ 2585606 w 3647006"/>
                <a:gd name="connsiteY0" fmla="*/ 295627 h 2070230"/>
                <a:gd name="connsiteX1" fmla="*/ 2611892 w 3647006"/>
                <a:gd name="connsiteY1" fmla="*/ 0 h 2070230"/>
                <a:gd name="connsiteX2" fmla="*/ 3647006 w 3647006"/>
                <a:gd name="connsiteY2" fmla="*/ 1035115 h 2070230"/>
                <a:gd name="connsiteX3" fmla="*/ 2611892 w 3647006"/>
                <a:gd name="connsiteY3" fmla="*/ 2070230 h 2070230"/>
                <a:gd name="connsiteX4" fmla="*/ 2614270 w 3647006"/>
                <a:gd name="connsiteY4" fmla="*/ 1873144 h 2070230"/>
                <a:gd name="connsiteX5" fmla="*/ 1478138 w 3647006"/>
                <a:gd name="connsiteY5" fmla="*/ 1798036 h 2070230"/>
                <a:gd name="connsiteX6" fmla="*/ 1475556 w 3647006"/>
                <a:gd name="connsiteY6" fmla="*/ 691987 h 2070230"/>
                <a:gd name="connsiteX7" fmla="*/ 1602 w 3647006"/>
                <a:gd name="connsiteY7" fmla="*/ 691987 h 2070230"/>
                <a:gd name="connsiteX8" fmla="*/ 0 w 3647006"/>
                <a:gd name="connsiteY8" fmla="*/ 232306 h 2070230"/>
                <a:gd name="connsiteX9" fmla="*/ 2585606 w 3647006"/>
                <a:gd name="connsiteY9" fmla="*/ 295627 h 207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47006" h="2070230">
                  <a:moveTo>
                    <a:pt x="2585606" y="295627"/>
                  </a:moveTo>
                  <a:lnTo>
                    <a:pt x="2611892" y="0"/>
                  </a:lnTo>
                  <a:lnTo>
                    <a:pt x="3647006" y="1035115"/>
                  </a:lnTo>
                  <a:lnTo>
                    <a:pt x="2611892" y="2070230"/>
                  </a:lnTo>
                  <a:cubicBezTo>
                    <a:pt x="2612685" y="2004535"/>
                    <a:pt x="2613477" y="1938839"/>
                    <a:pt x="2614270" y="1873144"/>
                  </a:cubicBezTo>
                  <a:cubicBezTo>
                    <a:pt x="2615131" y="1782413"/>
                    <a:pt x="1477277" y="1888767"/>
                    <a:pt x="1478138" y="1798036"/>
                  </a:cubicBezTo>
                  <a:cubicBezTo>
                    <a:pt x="1477277" y="1429353"/>
                    <a:pt x="1476417" y="1060670"/>
                    <a:pt x="1475556" y="691987"/>
                  </a:cubicBezTo>
                  <a:lnTo>
                    <a:pt x="1602" y="691987"/>
                  </a:lnTo>
                  <a:lnTo>
                    <a:pt x="0" y="232306"/>
                  </a:lnTo>
                  <a:lnTo>
                    <a:pt x="2585606" y="295627"/>
                  </a:lnTo>
                  <a:close/>
                </a:path>
              </a:pathLst>
            </a:custGeom>
            <a:solidFill>
              <a:schemeClr val="tx2">
                <a:lumMod val="60000"/>
                <a:lumOff val="40000"/>
              </a:schemeClr>
            </a:solidFill>
            <a:ln>
              <a:noFill/>
            </a:ln>
            <a:effectLst>
              <a:outerShdw blurRad="1003300" dist="355600" dir="5400000" algn="t" rotWithShape="0">
                <a:prstClr val="black">
                  <a:alpha val="65000"/>
                </a:prstClr>
              </a:outerShdw>
              <a:reflection blurRad="6350" stA="50000" endA="300" endPos="55000" dir="5400000" sy="-100000" algn="bl" rotWithShape="0"/>
            </a:effectLst>
            <a:scene3d>
              <a:camera prst="isometricOffAxis2Top">
                <a:rot lat="19545987" lon="19677410" rev="2481444"/>
              </a:camera>
              <a:lightRig rig="soft" dir="t"/>
            </a:scene3d>
            <a:sp3d extrusionH="1016000"/>
            <a:extLst/>
          </p:spPr>
          <p:txBody>
            <a:bodyPr lIns="0" tIns="0" rIns="0" bIns="0" rtlCol="0" anchor="ctr"/>
            <a:lstStyle/>
            <a:p>
              <a:pPr algn="ctr"/>
              <a:endParaRPr lang="es-SV" sz="900"/>
            </a:p>
          </p:txBody>
        </p:sp>
        <p:sp>
          <p:nvSpPr>
            <p:cNvPr id="26" name="4 Rectángulo"/>
            <p:cNvSpPr/>
            <p:nvPr/>
          </p:nvSpPr>
          <p:spPr bwMode="auto">
            <a:xfrm>
              <a:off x="2091657" y="1880000"/>
              <a:ext cx="1556409" cy="1030142"/>
            </a:xfrm>
            <a:custGeom>
              <a:avLst/>
              <a:gdLst/>
              <a:ahLst/>
              <a:cxnLst/>
              <a:rect l="l" t="t" r="r" b="b"/>
              <a:pathLst>
                <a:path w="3127847" h="2070230">
                  <a:moveTo>
                    <a:pt x="0" y="0"/>
                  </a:moveTo>
                  <a:lnTo>
                    <a:pt x="3127847" y="0"/>
                  </a:lnTo>
                  <a:lnTo>
                    <a:pt x="3127847" y="2070230"/>
                  </a:lnTo>
                  <a:lnTo>
                    <a:pt x="1473957" y="2070230"/>
                  </a:lnTo>
                  <a:lnTo>
                    <a:pt x="1473957" y="998185"/>
                  </a:lnTo>
                  <a:lnTo>
                    <a:pt x="0" y="998185"/>
                  </a:lnTo>
                  <a:close/>
                </a:path>
              </a:pathLst>
            </a:custGeom>
            <a:solidFill>
              <a:srgbClr val="F9AB0C"/>
            </a:solidFill>
            <a:ln>
              <a:noFill/>
            </a:ln>
            <a:effectLst>
              <a:outerShdw blurRad="1003300" dist="355600" dir="5400000" algn="t" rotWithShape="0">
                <a:prstClr val="black">
                  <a:alpha val="65000"/>
                </a:prstClr>
              </a:outerShdw>
              <a:reflection blurRad="6350" stA="50000" endA="300" endPos="55000" dir="5400000" sy="-100000" algn="bl" rotWithShape="0"/>
            </a:effectLst>
            <a:scene3d>
              <a:camera prst="isometricOffAxis2Top">
                <a:rot lat="19545987" lon="19677410" rev="2481444"/>
              </a:camera>
              <a:lightRig rig="soft" dir="t"/>
            </a:scene3d>
            <a:sp3d extrusionH="1016000"/>
            <a:extLst/>
          </p:spPr>
          <p:txBody>
            <a:bodyPr lIns="0" tIns="0" rIns="0" bIns="0" rtlCol="0" anchor="ctr"/>
            <a:lstStyle/>
            <a:p>
              <a:pPr algn="ctr"/>
              <a:endParaRPr lang="es-SV" sz="900"/>
            </a:p>
          </p:txBody>
        </p:sp>
        <p:sp>
          <p:nvSpPr>
            <p:cNvPr id="27" name="6 Rectángulo"/>
            <p:cNvSpPr/>
            <p:nvPr/>
          </p:nvSpPr>
          <p:spPr bwMode="auto">
            <a:xfrm>
              <a:off x="1659781" y="2579096"/>
              <a:ext cx="1556409" cy="1030142"/>
            </a:xfrm>
            <a:custGeom>
              <a:avLst/>
              <a:gdLst/>
              <a:ahLst/>
              <a:cxnLst/>
              <a:rect l="l" t="t" r="r" b="b"/>
              <a:pathLst>
                <a:path w="3127848" h="2070230">
                  <a:moveTo>
                    <a:pt x="0" y="0"/>
                  </a:moveTo>
                  <a:lnTo>
                    <a:pt x="3127848" y="0"/>
                  </a:lnTo>
                  <a:lnTo>
                    <a:pt x="3127848" y="2070230"/>
                  </a:lnTo>
                  <a:lnTo>
                    <a:pt x="1473956" y="2070230"/>
                  </a:lnTo>
                  <a:lnTo>
                    <a:pt x="1473956" y="695093"/>
                  </a:lnTo>
                  <a:lnTo>
                    <a:pt x="0" y="695093"/>
                  </a:lnTo>
                  <a:close/>
                </a:path>
              </a:pathLst>
            </a:custGeom>
            <a:solidFill>
              <a:srgbClr val="41B0C2"/>
            </a:solidFill>
            <a:ln>
              <a:noFill/>
            </a:ln>
            <a:effectLst>
              <a:outerShdw blurRad="1003300" dist="355600" dir="5400000" algn="t" rotWithShape="0">
                <a:prstClr val="black">
                  <a:alpha val="65000"/>
                </a:prstClr>
              </a:outerShdw>
              <a:reflection blurRad="6350" stA="50000" endA="300" endPos="55000" dir="5400000" sy="-100000" algn="bl" rotWithShape="0"/>
            </a:effectLst>
            <a:scene3d>
              <a:camera prst="isometricOffAxis2Top">
                <a:rot lat="19545987" lon="19677410" rev="2481444"/>
              </a:camera>
              <a:lightRig rig="soft" dir="t"/>
            </a:scene3d>
            <a:sp3d extrusionH="1016000"/>
            <a:extLst/>
          </p:spPr>
          <p:txBody>
            <a:bodyPr lIns="0" tIns="0" rIns="0" bIns="0" rtlCol="0" anchor="ctr"/>
            <a:lstStyle/>
            <a:p>
              <a:pPr algn="ctr"/>
              <a:endParaRPr lang="es-SV" sz="900"/>
            </a:p>
          </p:txBody>
        </p:sp>
        <p:sp>
          <p:nvSpPr>
            <p:cNvPr id="28" name="7 Rectángulo"/>
            <p:cNvSpPr/>
            <p:nvPr/>
          </p:nvSpPr>
          <p:spPr bwMode="auto">
            <a:xfrm>
              <a:off x="1150380" y="3200261"/>
              <a:ext cx="1556409" cy="1030142"/>
            </a:xfrm>
            <a:custGeom>
              <a:avLst/>
              <a:gdLst/>
              <a:ahLst/>
              <a:cxnLst/>
              <a:rect l="l" t="t" r="r" b="b"/>
              <a:pathLst>
                <a:path w="3127847" h="2070230">
                  <a:moveTo>
                    <a:pt x="0" y="0"/>
                  </a:moveTo>
                  <a:lnTo>
                    <a:pt x="3127847" y="0"/>
                  </a:lnTo>
                  <a:lnTo>
                    <a:pt x="3127847" y="2070230"/>
                  </a:lnTo>
                  <a:lnTo>
                    <a:pt x="1473955" y="2070230"/>
                  </a:lnTo>
                  <a:lnTo>
                    <a:pt x="1473955" y="720080"/>
                  </a:lnTo>
                  <a:lnTo>
                    <a:pt x="0" y="720080"/>
                  </a:lnTo>
                  <a:close/>
                </a:path>
              </a:pathLst>
            </a:custGeom>
            <a:solidFill>
              <a:schemeClr val="accent6">
                <a:lumMod val="60000"/>
                <a:lumOff val="40000"/>
              </a:schemeClr>
            </a:solidFill>
            <a:ln>
              <a:noFill/>
            </a:ln>
            <a:effectLst>
              <a:outerShdw blurRad="1003300" dist="355600" dir="5400000" algn="t" rotWithShape="0">
                <a:prstClr val="black">
                  <a:alpha val="65000"/>
                </a:prstClr>
              </a:outerShdw>
              <a:reflection blurRad="6350" stA="50000" endA="300" endPos="55000" dir="5400000" sy="-100000" algn="bl" rotWithShape="0"/>
            </a:effectLst>
            <a:scene3d>
              <a:camera prst="isometricOffAxis2Top">
                <a:rot lat="19545987" lon="19677410" rev="2481444"/>
              </a:camera>
              <a:lightRig rig="soft" dir="t"/>
            </a:scene3d>
            <a:sp3d extrusionH="1016000"/>
            <a:extLst/>
          </p:spPr>
          <p:txBody>
            <a:bodyPr lIns="0" tIns="0" rIns="0" bIns="0" rtlCol="0" anchor="ctr"/>
            <a:lstStyle/>
            <a:p>
              <a:pPr algn="ctr"/>
              <a:endParaRPr lang="es-SV" sz="900" dirty="0"/>
            </a:p>
          </p:txBody>
        </p:sp>
        <p:sp>
          <p:nvSpPr>
            <p:cNvPr id="29" name="8 Rectángulo"/>
            <p:cNvSpPr/>
            <p:nvPr/>
          </p:nvSpPr>
          <p:spPr bwMode="auto">
            <a:xfrm>
              <a:off x="638802" y="3835365"/>
              <a:ext cx="1556409" cy="1030142"/>
            </a:xfrm>
            <a:prstGeom prst="rect">
              <a:avLst/>
            </a:prstGeom>
            <a:solidFill>
              <a:schemeClr val="accent2">
                <a:lumMod val="60000"/>
                <a:lumOff val="40000"/>
              </a:schemeClr>
            </a:solidFill>
            <a:ln>
              <a:noFill/>
            </a:ln>
            <a:effectLst>
              <a:outerShdw blurRad="1003300" dist="355600" dir="5400000" algn="t" rotWithShape="0">
                <a:prstClr val="black">
                  <a:alpha val="65000"/>
                </a:prstClr>
              </a:outerShdw>
              <a:reflection blurRad="6350" stA="50000" endA="300" endPos="55000" dir="5400000" sy="-100000" algn="bl" rotWithShape="0"/>
            </a:effectLst>
            <a:scene3d>
              <a:camera prst="isometricOffAxis2Top">
                <a:rot lat="19545987" lon="19677410" rev="2481444"/>
              </a:camera>
              <a:lightRig rig="soft" dir="t"/>
            </a:scene3d>
            <a:sp3d extrusionH="1016000"/>
            <a:extLst/>
          </p:spPr>
          <p:txBody>
            <a:bodyPr lIns="0" tIns="0" rIns="0" bIns="0" rtlCol="0" anchor="ctr"/>
            <a:lstStyle/>
            <a:p>
              <a:pPr algn="ctr"/>
              <a:endParaRPr lang="es-SV" sz="900" dirty="0"/>
            </a:p>
          </p:txBody>
        </p:sp>
        <p:sp>
          <p:nvSpPr>
            <p:cNvPr id="30" name="18 Rectángulo"/>
            <p:cNvSpPr/>
            <p:nvPr/>
          </p:nvSpPr>
          <p:spPr>
            <a:xfrm>
              <a:off x="955260" y="4298447"/>
              <a:ext cx="923493" cy="103978"/>
            </a:xfrm>
            <a:prstGeom prst="rect">
              <a:avLst/>
            </a:prstGeom>
            <a:noFill/>
            <a:ln>
              <a:noFill/>
            </a:ln>
            <a:effectLst/>
            <a:scene3d>
              <a:camera prst="isometricOffAxis2Top">
                <a:rot lat="19545987" lon="19677410" rev="2481444"/>
              </a:camera>
              <a:lightRig rig="soft" dir="t"/>
            </a:scene3d>
            <a:sp3d/>
          </p:spPr>
          <p:txBody>
            <a:bodyPr lIns="0" tIns="0" rIns="0" bIns="0" rtlCol="0" anchor="ctr"/>
            <a:lstStyle/>
            <a:p>
              <a:pPr algn="ctr"/>
              <a:r>
                <a:rPr lang="es-MX" sz="2400" b="1" cap="all" dirty="0" smtClean="0">
                  <a:solidFill>
                    <a:schemeClr val="tx1">
                      <a:lumMod val="85000"/>
                      <a:lumOff val="15000"/>
                    </a:schemeClr>
                  </a:solidFill>
                  <a:ea typeface="Open Sans Extrabold" panose="020B0906030804020204" pitchFamily="34" charset="0"/>
                  <a:cs typeface="Open Sans Extrabold" panose="020B0906030804020204" pitchFamily="34" charset="0"/>
                </a:rPr>
                <a:t>2015</a:t>
              </a:r>
              <a:endParaRPr lang="es-SV" sz="2400" b="1" cap="all" dirty="0">
                <a:solidFill>
                  <a:schemeClr val="tx1">
                    <a:lumMod val="85000"/>
                    <a:lumOff val="15000"/>
                  </a:schemeClr>
                </a:solidFill>
                <a:ea typeface="Open Sans Extrabold" panose="020B0906030804020204" pitchFamily="34" charset="0"/>
                <a:cs typeface="Open Sans Extrabold" panose="020B0906030804020204" pitchFamily="34" charset="0"/>
              </a:endParaRPr>
            </a:p>
          </p:txBody>
        </p:sp>
        <p:sp>
          <p:nvSpPr>
            <p:cNvPr id="31" name="18 Rectángulo"/>
            <p:cNvSpPr/>
            <p:nvPr/>
          </p:nvSpPr>
          <p:spPr>
            <a:xfrm>
              <a:off x="1220143" y="3401282"/>
              <a:ext cx="1133168" cy="207956"/>
            </a:xfrm>
            <a:prstGeom prst="rect">
              <a:avLst/>
            </a:prstGeom>
            <a:noFill/>
            <a:ln>
              <a:noFill/>
            </a:ln>
            <a:effectLst/>
            <a:scene3d>
              <a:camera prst="isometricOffAxis2Top">
                <a:rot lat="19545987" lon="19677410" rev="2481444"/>
              </a:camera>
              <a:lightRig rig="soft" dir="t"/>
            </a:scene3d>
            <a:sp3d/>
          </p:spPr>
          <p:txBody>
            <a:bodyPr lIns="0" tIns="0" rIns="0" bIns="0" rtlCol="0" anchor="ctr"/>
            <a:lstStyle/>
            <a:p>
              <a:pPr algn="ctr"/>
              <a:r>
                <a:rPr lang="es-MX" sz="2400" b="1" cap="all" dirty="0" smtClean="0">
                  <a:solidFill>
                    <a:schemeClr val="tx1">
                      <a:lumMod val="85000"/>
                      <a:lumOff val="15000"/>
                    </a:schemeClr>
                  </a:solidFill>
                  <a:ea typeface="Open Sans Extrabold" panose="020B0906030804020204" pitchFamily="34" charset="0"/>
                  <a:cs typeface="Open Sans Extrabold" panose="020B0906030804020204" pitchFamily="34" charset="0"/>
                </a:rPr>
                <a:t>2016</a:t>
              </a:r>
              <a:endParaRPr lang="es-SV" sz="2400" b="1" cap="all" dirty="0">
                <a:solidFill>
                  <a:schemeClr val="tx1">
                    <a:lumMod val="85000"/>
                    <a:lumOff val="15000"/>
                  </a:schemeClr>
                </a:solidFill>
                <a:ea typeface="Open Sans Extrabold" panose="020B0906030804020204" pitchFamily="34" charset="0"/>
                <a:cs typeface="Open Sans Extrabold" panose="020B0906030804020204" pitchFamily="34" charset="0"/>
              </a:endParaRPr>
            </a:p>
          </p:txBody>
        </p:sp>
        <p:sp>
          <p:nvSpPr>
            <p:cNvPr id="32" name="18 Rectángulo"/>
            <p:cNvSpPr/>
            <p:nvPr/>
          </p:nvSpPr>
          <p:spPr>
            <a:xfrm>
              <a:off x="1997252" y="2735069"/>
              <a:ext cx="692706" cy="207956"/>
            </a:xfrm>
            <a:prstGeom prst="rect">
              <a:avLst/>
            </a:prstGeom>
            <a:noFill/>
            <a:ln>
              <a:noFill/>
            </a:ln>
            <a:effectLst/>
            <a:scene3d>
              <a:camera prst="isometricOffAxis2Top">
                <a:rot lat="19545987" lon="19677410" rev="2481444"/>
              </a:camera>
              <a:lightRig rig="soft" dir="t"/>
            </a:scene3d>
            <a:sp3d/>
          </p:spPr>
          <p:txBody>
            <a:bodyPr lIns="0" tIns="0" rIns="0" bIns="0" rtlCol="0" anchor="ctr"/>
            <a:lstStyle/>
            <a:p>
              <a:pPr algn="ctr"/>
              <a:r>
                <a:rPr lang="es-MX" sz="2400" b="1" cap="all" dirty="0" smtClean="0">
                  <a:solidFill>
                    <a:schemeClr val="tx1">
                      <a:lumMod val="85000"/>
                      <a:lumOff val="15000"/>
                    </a:schemeClr>
                  </a:solidFill>
                  <a:ea typeface="Open Sans Extrabold" panose="020B0906030804020204" pitchFamily="34" charset="0"/>
                  <a:cs typeface="Open Sans Extrabold" panose="020B0906030804020204" pitchFamily="34" charset="0"/>
                </a:rPr>
                <a:t>2017</a:t>
              </a:r>
              <a:endParaRPr lang="es-SV" sz="2400" b="1" cap="all" dirty="0">
                <a:solidFill>
                  <a:schemeClr val="tx1">
                    <a:lumMod val="85000"/>
                    <a:lumOff val="15000"/>
                  </a:schemeClr>
                </a:solidFill>
                <a:ea typeface="Open Sans Extrabold" panose="020B0906030804020204" pitchFamily="34" charset="0"/>
                <a:cs typeface="Open Sans Extrabold" panose="020B0906030804020204" pitchFamily="34" charset="0"/>
              </a:endParaRPr>
            </a:p>
          </p:txBody>
        </p:sp>
        <p:sp>
          <p:nvSpPr>
            <p:cNvPr id="33" name="18 Rectángulo"/>
            <p:cNvSpPr/>
            <p:nvPr/>
          </p:nvSpPr>
          <p:spPr>
            <a:xfrm>
              <a:off x="2216870" y="2126896"/>
              <a:ext cx="1112830" cy="207956"/>
            </a:xfrm>
            <a:prstGeom prst="rect">
              <a:avLst/>
            </a:prstGeom>
            <a:noFill/>
            <a:ln>
              <a:noFill/>
            </a:ln>
            <a:effectLst/>
            <a:scene3d>
              <a:camera prst="isometricOffAxis2Top">
                <a:rot lat="19545987" lon="19677410" rev="2481444"/>
              </a:camera>
              <a:lightRig rig="soft" dir="t"/>
            </a:scene3d>
            <a:sp3d/>
          </p:spPr>
          <p:txBody>
            <a:bodyPr lIns="0" tIns="0" rIns="0" bIns="0" rtlCol="0" anchor="ctr"/>
            <a:lstStyle/>
            <a:p>
              <a:pPr algn="ctr"/>
              <a:r>
                <a:rPr lang="es-MX" sz="2400" b="1" cap="all" dirty="0" smtClean="0">
                  <a:solidFill>
                    <a:schemeClr val="tx1">
                      <a:lumMod val="85000"/>
                      <a:lumOff val="15000"/>
                    </a:schemeClr>
                  </a:solidFill>
                  <a:ea typeface="Open Sans Extrabold" panose="020B0906030804020204" pitchFamily="34" charset="0"/>
                  <a:cs typeface="Open Sans Extrabold" panose="020B0906030804020204" pitchFamily="34" charset="0"/>
                </a:rPr>
                <a:t>2018</a:t>
              </a:r>
              <a:endParaRPr lang="es-SV" sz="2400" b="1" cap="all" dirty="0">
                <a:solidFill>
                  <a:schemeClr val="tx1">
                    <a:lumMod val="85000"/>
                    <a:lumOff val="15000"/>
                  </a:schemeClr>
                </a:solidFill>
                <a:ea typeface="Open Sans Extrabold" panose="020B0906030804020204" pitchFamily="34" charset="0"/>
                <a:cs typeface="Open Sans Extrabold" panose="020B0906030804020204" pitchFamily="34" charset="0"/>
              </a:endParaRPr>
            </a:p>
          </p:txBody>
        </p:sp>
        <p:sp>
          <p:nvSpPr>
            <p:cNvPr id="34" name="18 Rectángulo"/>
            <p:cNvSpPr/>
            <p:nvPr/>
          </p:nvSpPr>
          <p:spPr>
            <a:xfrm>
              <a:off x="3439074" y="1566813"/>
              <a:ext cx="717978" cy="207956"/>
            </a:xfrm>
            <a:prstGeom prst="rect">
              <a:avLst/>
            </a:prstGeom>
            <a:noFill/>
            <a:ln>
              <a:noFill/>
            </a:ln>
            <a:effectLst/>
            <a:scene3d>
              <a:camera prst="isometricOffAxis2Top">
                <a:rot lat="19545987" lon="19677410" rev="2481444"/>
              </a:camera>
              <a:lightRig rig="soft" dir="t"/>
            </a:scene3d>
            <a:sp3d/>
          </p:spPr>
          <p:txBody>
            <a:bodyPr lIns="0" tIns="0" rIns="0" bIns="0" rtlCol="0" anchor="ctr"/>
            <a:lstStyle/>
            <a:p>
              <a:pPr algn="ctr"/>
              <a:r>
                <a:rPr lang="es-MX" sz="2400" b="1" cap="all" dirty="0" smtClean="0">
                  <a:solidFill>
                    <a:schemeClr val="tx1">
                      <a:lumMod val="85000"/>
                      <a:lumOff val="15000"/>
                    </a:schemeClr>
                  </a:solidFill>
                  <a:ea typeface="Open Sans Extrabold" panose="020B0906030804020204" pitchFamily="34" charset="0"/>
                  <a:cs typeface="Open Sans Extrabold" panose="020B0906030804020204" pitchFamily="34" charset="0"/>
                </a:rPr>
                <a:t>2019</a:t>
              </a:r>
              <a:endParaRPr lang="es-SV" sz="2400" b="1" cap="all" dirty="0">
                <a:solidFill>
                  <a:schemeClr val="tx1">
                    <a:lumMod val="85000"/>
                    <a:lumOff val="15000"/>
                  </a:schemeClr>
                </a:solidFill>
                <a:ea typeface="Open Sans Extrabold" panose="020B0906030804020204" pitchFamily="34" charset="0"/>
                <a:cs typeface="Open Sans Extrabold" panose="020B0906030804020204" pitchFamily="34" charset="0"/>
              </a:endParaRPr>
            </a:p>
          </p:txBody>
        </p:sp>
      </p:grpSp>
      <p:graphicFrame>
        <p:nvGraphicFramePr>
          <p:cNvPr id="50" name="Table 49"/>
          <p:cNvGraphicFramePr>
            <a:graphicFrameLocks noGrp="1"/>
          </p:cNvGraphicFramePr>
          <p:nvPr>
            <p:extLst>
              <p:ext uri="{D42A27DB-BD31-4B8C-83A1-F6EECF244321}">
                <p14:modId xmlns:p14="http://schemas.microsoft.com/office/powerpoint/2010/main" val="277498699"/>
              </p:ext>
            </p:extLst>
          </p:nvPr>
        </p:nvGraphicFramePr>
        <p:xfrm>
          <a:off x="2760562" y="3094873"/>
          <a:ext cx="6070320" cy="3490428"/>
        </p:xfrm>
        <a:graphic>
          <a:graphicData uri="http://schemas.openxmlformats.org/drawingml/2006/table">
            <a:tbl>
              <a:tblPr firstRow="1" bandRow="1">
                <a:tableStyleId>{5C22544A-7EE6-4342-B048-85BDC9FD1C3A}</a:tableStyleId>
              </a:tblPr>
              <a:tblGrid>
                <a:gridCol w="274320">
                  <a:extLst>
                    <a:ext uri="{9D8B030D-6E8A-4147-A177-3AD203B41FA5}">
                      <a16:colId xmlns:a16="http://schemas.microsoft.com/office/drawing/2014/main" xmlns="" val="20000"/>
                    </a:ext>
                  </a:extLst>
                </a:gridCol>
                <a:gridCol w="2736000">
                  <a:extLst>
                    <a:ext uri="{9D8B030D-6E8A-4147-A177-3AD203B41FA5}">
                      <a16:colId xmlns:a16="http://schemas.microsoft.com/office/drawing/2014/main" xmlns="" val="20001"/>
                    </a:ext>
                  </a:extLst>
                </a:gridCol>
                <a:gridCol w="612000">
                  <a:extLst>
                    <a:ext uri="{9D8B030D-6E8A-4147-A177-3AD203B41FA5}">
                      <a16:colId xmlns:a16="http://schemas.microsoft.com/office/drawing/2014/main" xmlns="" val="20002"/>
                    </a:ext>
                  </a:extLst>
                </a:gridCol>
                <a:gridCol w="612000">
                  <a:extLst>
                    <a:ext uri="{9D8B030D-6E8A-4147-A177-3AD203B41FA5}">
                      <a16:colId xmlns:a16="http://schemas.microsoft.com/office/drawing/2014/main" xmlns="" val="20003"/>
                    </a:ext>
                  </a:extLst>
                </a:gridCol>
                <a:gridCol w="612000">
                  <a:extLst>
                    <a:ext uri="{9D8B030D-6E8A-4147-A177-3AD203B41FA5}">
                      <a16:colId xmlns:a16="http://schemas.microsoft.com/office/drawing/2014/main" xmlns="" val="20004"/>
                    </a:ext>
                  </a:extLst>
                </a:gridCol>
                <a:gridCol w="612000">
                  <a:extLst>
                    <a:ext uri="{9D8B030D-6E8A-4147-A177-3AD203B41FA5}">
                      <a16:colId xmlns:a16="http://schemas.microsoft.com/office/drawing/2014/main" xmlns="" val="20005"/>
                    </a:ext>
                  </a:extLst>
                </a:gridCol>
                <a:gridCol w="612000">
                  <a:extLst>
                    <a:ext uri="{9D8B030D-6E8A-4147-A177-3AD203B41FA5}">
                      <a16:colId xmlns:a16="http://schemas.microsoft.com/office/drawing/2014/main" xmlns="" val="20006"/>
                    </a:ext>
                  </a:extLst>
                </a:gridCol>
              </a:tblGrid>
              <a:tr h="185738">
                <a:tc rowSpan="3">
                  <a:txBody>
                    <a:bodyPr/>
                    <a:lstStyle/>
                    <a:p>
                      <a:pPr algn="ctr"/>
                      <a:r>
                        <a:rPr lang="en-US" sz="1200" b="1" dirty="0" smtClean="0">
                          <a:solidFill>
                            <a:schemeClr val="bg1"/>
                          </a:solidFill>
                        </a:rPr>
                        <a:t>No</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rowSpan="3">
                  <a:txBody>
                    <a:bodyPr/>
                    <a:lstStyle/>
                    <a:p>
                      <a:pPr algn="ctr"/>
                      <a:r>
                        <a:rPr lang="en-US" sz="1200" b="1" dirty="0" err="1" smtClean="0">
                          <a:solidFill>
                            <a:schemeClr val="bg1"/>
                          </a:solidFill>
                        </a:rPr>
                        <a:t>Komponen</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gridSpan="5">
                  <a:txBody>
                    <a:bodyPr/>
                    <a:lstStyle/>
                    <a:p>
                      <a:pPr algn="ctr"/>
                      <a:r>
                        <a:rPr lang="en-US" sz="1200" b="1" dirty="0" err="1" smtClean="0">
                          <a:solidFill>
                            <a:schemeClr val="bg1"/>
                          </a:solidFill>
                        </a:rPr>
                        <a:t>Indeks</a:t>
                      </a:r>
                      <a:r>
                        <a:rPr lang="en-US" sz="1200" b="1" dirty="0" smtClean="0">
                          <a:solidFill>
                            <a:schemeClr val="bg1"/>
                          </a:solidFill>
                        </a:rPr>
                        <a:t> </a:t>
                      </a:r>
                      <a:r>
                        <a:rPr lang="en-US" sz="1200" b="1" dirty="0" err="1" smtClean="0">
                          <a:solidFill>
                            <a:schemeClr val="bg1"/>
                          </a:solidFill>
                        </a:rPr>
                        <a:t>Capaian</a:t>
                      </a:r>
                      <a:r>
                        <a:rPr lang="en-US" sz="1200" b="1" dirty="0" smtClean="0">
                          <a:solidFill>
                            <a:schemeClr val="bg1"/>
                          </a:solidFill>
                        </a:rPr>
                        <a:t> RBI</a:t>
                      </a:r>
                      <a:r>
                        <a:rPr lang="en-US" sz="1200" b="1" baseline="0" dirty="0" smtClean="0">
                          <a:solidFill>
                            <a:schemeClr val="bg1"/>
                          </a:solidFill>
                        </a:rPr>
                        <a:t> (%)</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extLst>
                  <a:ext uri="{0D108BD9-81ED-4DB2-BD59-A6C34878D82A}">
                    <a16:rowId xmlns:a16="http://schemas.microsoft.com/office/drawing/2014/main" xmlns="" val="10000"/>
                  </a:ext>
                </a:extLst>
              </a:tr>
              <a:tr h="185738">
                <a:tc vMerge="1">
                  <a:txBody>
                    <a:bodyPr/>
                    <a:lstStyle/>
                    <a:p>
                      <a:endParaRPr lang="id-ID"/>
                    </a:p>
                  </a:txBody>
                  <a:tcPr/>
                </a:tc>
                <a:tc vMerge="1">
                  <a:txBody>
                    <a:bodyPr/>
                    <a:lstStyle/>
                    <a:p>
                      <a:endParaRPr lang="id-ID"/>
                    </a:p>
                  </a:txBody>
                  <a:tcPr/>
                </a:tc>
                <a:tc gridSpan="2">
                  <a:txBody>
                    <a:bodyPr/>
                    <a:lstStyle/>
                    <a:p>
                      <a:pPr algn="ctr"/>
                      <a:r>
                        <a:rPr lang="id-ID" sz="1200" b="1" dirty="0" smtClean="0">
                          <a:solidFill>
                            <a:schemeClr val="bg1"/>
                          </a:solidFill>
                        </a:rPr>
                        <a:t>Realisasi</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endParaRPr lang="id-ID"/>
                    </a:p>
                  </a:txBody>
                  <a:tcPr/>
                </a:tc>
                <a:tc gridSpan="3">
                  <a:txBody>
                    <a:bodyPr/>
                    <a:lstStyle/>
                    <a:p>
                      <a:pPr algn="ctr"/>
                      <a:r>
                        <a:rPr lang="id-ID" sz="1200" b="1" dirty="0" smtClean="0">
                          <a:solidFill>
                            <a:schemeClr val="bg1"/>
                          </a:solidFill>
                        </a:rPr>
                        <a:t>Target</a:t>
                      </a:r>
                      <a:r>
                        <a:rPr lang="en-ID" sz="1200" b="1" dirty="0" smtClean="0">
                          <a:solidFill>
                            <a:schemeClr val="bg1"/>
                          </a:solidFill>
                        </a:rPr>
                        <a:t> </a:t>
                      </a:r>
                      <a:r>
                        <a:rPr lang="en-ID" sz="1200" b="1" dirty="0" err="1" smtClean="0">
                          <a:solidFill>
                            <a:schemeClr val="bg1"/>
                          </a:solidFill>
                        </a:rPr>
                        <a:t>Perubahan</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xmlns="" val="10001"/>
                  </a:ext>
                </a:extLst>
              </a:tr>
              <a:tr h="185738">
                <a:tc vMerge="1">
                  <a:txBody>
                    <a:bodyPr/>
                    <a:lstStyle/>
                    <a:p>
                      <a:endParaRPr lang="en-US" sz="1400" dirty="0"/>
                    </a:p>
                  </a:txBody>
                  <a:tcPr marL="0" marR="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vMerge="1">
                  <a:txBody>
                    <a:bodyPr/>
                    <a:lstStyle/>
                    <a:p>
                      <a:pPr algn="ctr"/>
                      <a:endParaRPr lang="en-US" sz="1400" dirty="0"/>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2015</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2016</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2017</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2018</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2019</a:t>
                      </a:r>
                      <a:endParaRPr lang="en-US" sz="1200" b="1" dirty="0">
                        <a:solidFill>
                          <a:schemeClr val="bg1"/>
                        </a:solidFill>
                      </a:endParaRPr>
                    </a:p>
                  </a:txBody>
                  <a:tcPr marL="0" marR="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extLst>
                  <a:ext uri="{0D108BD9-81ED-4DB2-BD59-A6C34878D82A}">
                    <a16:rowId xmlns:a16="http://schemas.microsoft.com/office/drawing/2014/main" xmlns="" val="10002"/>
                  </a:ext>
                </a:extLst>
              </a:tr>
              <a:tr h="185738">
                <a:tc>
                  <a:txBody>
                    <a:bodyPr/>
                    <a:lstStyle/>
                    <a:p>
                      <a:pPr algn="ctr"/>
                      <a:r>
                        <a:rPr lang="en-US" sz="1200" b="1" dirty="0" smtClean="0"/>
                        <a:t>A</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r>
                        <a:rPr lang="en-US" sz="1200" b="1" dirty="0" err="1" smtClean="0"/>
                        <a:t>Komponen</a:t>
                      </a:r>
                      <a:r>
                        <a:rPr lang="en-US" sz="1200" b="1" dirty="0" smtClean="0"/>
                        <a:t> </a:t>
                      </a:r>
                      <a:r>
                        <a:rPr lang="en-US" sz="1200" b="1" dirty="0" err="1" smtClean="0"/>
                        <a:t>Pengungkit</a:t>
                      </a:r>
                      <a:r>
                        <a:rPr lang="en-US" sz="1200" b="1" dirty="0" smtClean="0"/>
                        <a:t> (KP)</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38,82</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42,09</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id-ID" sz="1200" b="1" dirty="0" smtClean="0"/>
                        <a:t>46,55</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id-ID" sz="1200" b="1" dirty="0" smtClean="0"/>
                        <a:t>50,31</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id-ID" sz="1200" b="1" dirty="0" smtClean="0"/>
                        <a:t>54,90</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3"/>
                  </a:ext>
                </a:extLst>
              </a:tr>
              <a:tr h="216000">
                <a:tc>
                  <a:txBody>
                    <a:bodyPr/>
                    <a:lstStyle/>
                    <a:p>
                      <a:pPr algn="ctr"/>
                      <a:r>
                        <a:rPr lang="en-US" sz="1100" dirty="0" smtClean="0"/>
                        <a:t>1</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Manajemen</a:t>
                      </a:r>
                      <a:r>
                        <a:rPr lang="en-US" sz="1100" dirty="0" smtClean="0"/>
                        <a:t> </a:t>
                      </a:r>
                      <a:r>
                        <a:rPr lang="en-US" sz="1100" dirty="0" err="1" smtClean="0"/>
                        <a:t>Perubahan</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3,86</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3,89</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4,10</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4,70</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4,80</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4"/>
                  </a:ext>
                </a:extLst>
              </a:tr>
              <a:tr h="216000">
                <a:tc>
                  <a:txBody>
                    <a:bodyPr/>
                    <a:lstStyle/>
                    <a:p>
                      <a:pPr algn="ctr"/>
                      <a:r>
                        <a:rPr lang="en-US" sz="1100" dirty="0" smtClean="0"/>
                        <a:t>2</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Penataan</a:t>
                      </a:r>
                      <a:r>
                        <a:rPr lang="en-US" sz="1100" dirty="0" smtClean="0"/>
                        <a:t> </a:t>
                      </a:r>
                      <a:r>
                        <a:rPr lang="en-US" sz="1100" dirty="0" err="1" smtClean="0"/>
                        <a:t>Peraturan</a:t>
                      </a:r>
                      <a:r>
                        <a:rPr lang="en-US" sz="1100" dirty="0" smtClean="0"/>
                        <a:t> </a:t>
                      </a:r>
                      <a:r>
                        <a:rPr lang="en-US" sz="1100" dirty="0" err="1" smtClean="0"/>
                        <a:t>Perundang-undangan</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2,71</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3,13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3,75</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4,06</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4,38</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5"/>
                  </a:ext>
                </a:extLst>
              </a:tr>
              <a:tr h="216000">
                <a:tc>
                  <a:txBody>
                    <a:bodyPr/>
                    <a:lstStyle/>
                    <a:p>
                      <a:pPr algn="ctr"/>
                      <a:r>
                        <a:rPr lang="en-US" sz="1100" dirty="0" smtClean="0"/>
                        <a:t>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Penataan</a:t>
                      </a:r>
                      <a:r>
                        <a:rPr lang="en-US" sz="1100" dirty="0" smtClean="0"/>
                        <a:t> </a:t>
                      </a:r>
                      <a:r>
                        <a:rPr lang="en-US" sz="1100" dirty="0" err="1" smtClean="0"/>
                        <a:t>dan</a:t>
                      </a:r>
                      <a:r>
                        <a:rPr lang="en-US" sz="1100" dirty="0" smtClean="0"/>
                        <a:t> </a:t>
                      </a:r>
                      <a:r>
                        <a:rPr lang="en-US" sz="1100" dirty="0" err="1" smtClean="0"/>
                        <a:t>Penguatan</a:t>
                      </a:r>
                      <a:r>
                        <a:rPr lang="en-US" sz="1100" dirty="0" smtClean="0"/>
                        <a:t> </a:t>
                      </a:r>
                      <a:r>
                        <a:rPr lang="en-US" sz="1100" dirty="0" err="1" smtClean="0"/>
                        <a:t>Organisasi</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3,84</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3,84</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4,51</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4,88</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5,26</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6"/>
                  </a:ext>
                </a:extLst>
              </a:tr>
              <a:tr h="216000">
                <a:tc>
                  <a:txBody>
                    <a:bodyPr/>
                    <a:lstStyle/>
                    <a:p>
                      <a:pPr algn="ctr"/>
                      <a:r>
                        <a:rPr lang="en-US" sz="1100" dirty="0" smtClean="0"/>
                        <a:t>4</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Penataan</a:t>
                      </a:r>
                      <a:r>
                        <a:rPr lang="en-US" sz="1100" dirty="0" smtClean="0"/>
                        <a:t> </a:t>
                      </a:r>
                      <a:r>
                        <a:rPr lang="en-US" sz="1100" dirty="0" err="1" smtClean="0"/>
                        <a:t>Tatalaksana</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3,63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3,76</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4,46</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4,60</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4,73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7"/>
                  </a:ext>
                </a:extLst>
              </a:tr>
              <a:tr h="216000">
                <a:tc>
                  <a:txBody>
                    <a:bodyPr/>
                    <a:lstStyle/>
                    <a:p>
                      <a:pPr algn="ctr"/>
                      <a:r>
                        <a:rPr lang="en-US" sz="1100" dirty="0" smtClean="0"/>
                        <a:t>5</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Penataan</a:t>
                      </a:r>
                      <a:r>
                        <a:rPr lang="en-US" sz="1100" dirty="0" smtClean="0"/>
                        <a:t> </a:t>
                      </a:r>
                      <a:r>
                        <a:rPr lang="en-US" sz="1100" dirty="0" err="1" smtClean="0"/>
                        <a:t>Sistem</a:t>
                      </a:r>
                      <a:r>
                        <a:rPr lang="en-US" sz="1100" dirty="0" smtClean="0"/>
                        <a:t> </a:t>
                      </a:r>
                      <a:r>
                        <a:rPr lang="en-US" sz="1100" dirty="0" err="1" smtClean="0"/>
                        <a:t>Manajemen</a:t>
                      </a:r>
                      <a:r>
                        <a:rPr lang="en-US" sz="1100" baseline="0" dirty="0" smtClean="0"/>
                        <a:t> SDM</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11,78</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12,05</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12,41</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13,18</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14,06</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8"/>
                  </a:ext>
                </a:extLst>
              </a:tr>
              <a:tr h="216000">
                <a:tc>
                  <a:txBody>
                    <a:bodyPr/>
                    <a:lstStyle/>
                    <a:p>
                      <a:pPr algn="ctr"/>
                      <a:r>
                        <a:rPr lang="en-US" sz="1100" dirty="0" smtClean="0"/>
                        <a:t>6</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Penguatan</a:t>
                      </a:r>
                      <a:r>
                        <a:rPr lang="en-US" sz="1100" baseline="0" dirty="0" smtClean="0"/>
                        <a:t> </a:t>
                      </a:r>
                      <a:r>
                        <a:rPr lang="en-US" sz="1100" baseline="0" dirty="0" err="1" smtClean="0"/>
                        <a:t>Akuntabilitas</a:t>
                      </a:r>
                      <a:r>
                        <a:rPr lang="en-US" sz="1100" baseline="0" dirty="0" smtClean="0"/>
                        <a:t> </a:t>
                      </a:r>
                      <a:r>
                        <a:rPr lang="en-US" sz="1100" baseline="0" dirty="0" err="1" smtClean="0"/>
                        <a:t>Kinerja</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4,10</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4,32</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5,07</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5,30</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5,54</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9"/>
                  </a:ext>
                </a:extLst>
              </a:tr>
              <a:tr h="216000">
                <a:tc>
                  <a:txBody>
                    <a:bodyPr/>
                    <a:lstStyle/>
                    <a:p>
                      <a:pPr algn="ctr"/>
                      <a:r>
                        <a:rPr lang="en-US" sz="1100" dirty="0" smtClean="0"/>
                        <a:t>7</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Penguatan</a:t>
                      </a:r>
                      <a:r>
                        <a:rPr lang="en-US" sz="1100" dirty="0" smtClean="0"/>
                        <a:t> </a:t>
                      </a:r>
                      <a:r>
                        <a:rPr lang="en-US" sz="1100" dirty="0" err="1" smtClean="0"/>
                        <a:t>Pengawasan</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5,32</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7,42</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8,29</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9,07</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10,65</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10"/>
                  </a:ext>
                </a:extLst>
              </a:tr>
              <a:tr h="216000">
                <a:tc>
                  <a:txBody>
                    <a:bodyPr/>
                    <a:lstStyle/>
                    <a:p>
                      <a:pPr algn="ctr"/>
                      <a:r>
                        <a:rPr lang="en-US" sz="1100" dirty="0" smtClean="0"/>
                        <a:t>8</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err="1" smtClean="0"/>
                        <a:t>Peningkatan</a:t>
                      </a:r>
                      <a:r>
                        <a:rPr lang="en-US" sz="1100" dirty="0" smtClean="0"/>
                        <a:t> </a:t>
                      </a:r>
                      <a:r>
                        <a:rPr lang="en-US" sz="1100" dirty="0" err="1" smtClean="0"/>
                        <a:t>Kualitas</a:t>
                      </a:r>
                      <a:r>
                        <a:rPr lang="en-US" sz="1100" dirty="0" smtClean="0"/>
                        <a:t> </a:t>
                      </a:r>
                      <a:r>
                        <a:rPr lang="en-US" sz="1100" dirty="0" err="1" smtClean="0"/>
                        <a:t>Pelayanan</a:t>
                      </a:r>
                      <a:r>
                        <a:rPr lang="en-US" sz="1100" dirty="0" smtClean="0"/>
                        <a:t> </a:t>
                      </a:r>
                      <a:r>
                        <a:rPr lang="en-US" sz="1100" dirty="0" err="1" smtClean="0"/>
                        <a:t>Publik</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3,58</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3,68</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3,96</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4,52</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5,48</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11"/>
                  </a:ext>
                </a:extLst>
              </a:tr>
              <a:tr h="185738">
                <a:tc>
                  <a:txBody>
                    <a:bodyPr/>
                    <a:lstStyle/>
                    <a:p>
                      <a:pPr algn="ctr"/>
                      <a:r>
                        <a:rPr lang="en-US" sz="1200" b="1" dirty="0" smtClean="0"/>
                        <a:t>B</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r>
                        <a:rPr lang="en-US" sz="1200" b="1" dirty="0" err="1" smtClean="0"/>
                        <a:t>Komponen</a:t>
                      </a:r>
                      <a:r>
                        <a:rPr lang="en-US" sz="1200" b="1" dirty="0" smtClean="0"/>
                        <a:t> </a:t>
                      </a:r>
                      <a:r>
                        <a:rPr lang="en-US" sz="1200" b="1" dirty="0" err="1" smtClean="0"/>
                        <a:t>Hasil</a:t>
                      </a:r>
                      <a:r>
                        <a:rPr lang="en-US" sz="1200" b="1" dirty="0" smtClean="0"/>
                        <a:t> (KH)</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31,96</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en-US" sz="1200" b="1" dirty="0" smtClean="0"/>
                        <a:t>31,82</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id-ID" sz="1200" b="1" dirty="0" smtClean="0"/>
                        <a:t>32,97</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id-ID" sz="1200" b="1" dirty="0" smtClean="0"/>
                        <a:t>33,93</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tc>
                  <a:txBody>
                    <a:bodyPr/>
                    <a:lstStyle/>
                    <a:p>
                      <a:pPr algn="ctr"/>
                      <a:r>
                        <a:rPr lang="id-ID" sz="1200" b="1" dirty="0" smtClean="0"/>
                        <a:t>35,50</a:t>
                      </a:r>
                      <a:endParaRPr lang="en-US" sz="1200" b="1"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12"/>
                  </a:ext>
                </a:extLst>
              </a:tr>
              <a:tr h="216000">
                <a:tc>
                  <a:txBody>
                    <a:bodyPr/>
                    <a:lstStyle/>
                    <a:p>
                      <a:pPr algn="ctr"/>
                      <a:r>
                        <a:rPr lang="en-US" sz="1100" dirty="0" smtClean="0"/>
                        <a:t>1</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Kapasitas</a:t>
                      </a:r>
                      <a:r>
                        <a:rPr lang="en-US" sz="1100" dirty="0" smtClean="0"/>
                        <a:t> </a:t>
                      </a:r>
                      <a:r>
                        <a:rPr lang="en-US" sz="1100" dirty="0" err="1" smtClean="0"/>
                        <a:t>dan</a:t>
                      </a:r>
                      <a:r>
                        <a:rPr lang="en-US" sz="1100" dirty="0" smtClean="0"/>
                        <a:t> </a:t>
                      </a:r>
                      <a:r>
                        <a:rPr lang="en-US" sz="1100" dirty="0" err="1" smtClean="0"/>
                        <a:t>Akuntabilitas</a:t>
                      </a:r>
                      <a:r>
                        <a:rPr lang="en-US" sz="1100" dirty="0" smtClean="0"/>
                        <a:t> </a:t>
                      </a:r>
                      <a:r>
                        <a:rPr lang="en-US" sz="1100" dirty="0" err="1" smtClean="0"/>
                        <a:t>Kinerja</a:t>
                      </a:r>
                      <a:r>
                        <a:rPr lang="en-US" sz="1100" dirty="0" smtClean="0"/>
                        <a:t> </a:t>
                      </a:r>
                      <a:r>
                        <a:rPr lang="en-US" sz="1100" dirty="0" err="1" smtClean="0"/>
                        <a:t>Organisasi</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14,73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15,69</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15,29</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15,72</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16</a:t>
                      </a:r>
                      <a:r>
                        <a:rPr lang="en-US" sz="1100" dirty="0" smtClean="0"/>
                        <a:t>,</a:t>
                      </a:r>
                      <a:r>
                        <a:rPr lang="id-ID" sz="1100" dirty="0" smtClean="0"/>
                        <a:t>65</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13"/>
                  </a:ext>
                </a:extLst>
              </a:tr>
              <a:tr h="216000">
                <a:tc>
                  <a:txBody>
                    <a:bodyPr/>
                    <a:lstStyle/>
                    <a:p>
                      <a:pPr algn="ctr"/>
                      <a:r>
                        <a:rPr lang="en-US" sz="1100" dirty="0" smtClean="0"/>
                        <a:t>2</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Pemerintah</a:t>
                      </a:r>
                      <a:r>
                        <a:rPr lang="en-US" sz="1100" dirty="0" smtClean="0"/>
                        <a:t> yang </a:t>
                      </a:r>
                      <a:r>
                        <a:rPr lang="en-US" sz="1100" dirty="0" err="1" smtClean="0"/>
                        <a:t>Bersih</a:t>
                      </a:r>
                      <a:r>
                        <a:rPr lang="en-US" sz="1100" baseline="0" dirty="0" smtClean="0"/>
                        <a:t> </a:t>
                      </a:r>
                      <a:r>
                        <a:rPr lang="en-US" sz="1100" baseline="0" dirty="0" err="1" smtClean="0"/>
                        <a:t>dan</a:t>
                      </a:r>
                      <a:r>
                        <a:rPr lang="en-US" sz="1100" baseline="0" dirty="0" smtClean="0"/>
                        <a:t> </a:t>
                      </a:r>
                      <a:r>
                        <a:rPr lang="en-US" sz="1100" baseline="0" dirty="0" err="1" smtClean="0"/>
                        <a:t>Bebas</a:t>
                      </a:r>
                      <a:r>
                        <a:rPr lang="en-US" sz="1100" baseline="0" dirty="0" smtClean="0"/>
                        <a:t> KKN</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9,00</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8,70</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9,43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9,52</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9,72</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14"/>
                  </a:ext>
                </a:extLst>
              </a:tr>
              <a:tr h="216000">
                <a:tc>
                  <a:txBody>
                    <a:bodyPr/>
                    <a:lstStyle/>
                    <a:p>
                      <a:pPr algn="ctr"/>
                      <a:r>
                        <a:rPr lang="en-US" sz="1100" dirty="0" smtClean="0"/>
                        <a:t>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r>
                        <a:rPr lang="en-US" sz="1100" dirty="0" err="1" smtClean="0"/>
                        <a:t>Kualitas</a:t>
                      </a:r>
                      <a:r>
                        <a:rPr lang="en-US" sz="1100" dirty="0" smtClean="0"/>
                        <a:t> </a:t>
                      </a:r>
                      <a:r>
                        <a:rPr lang="en-US" sz="1100" dirty="0" err="1" smtClean="0"/>
                        <a:t>Pelayanan</a:t>
                      </a:r>
                      <a:r>
                        <a:rPr lang="en-US" sz="1100" dirty="0" smtClean="0"/>
                        <a:t> </a:t>
                      </a:r>
                      <a:r>
                        <a:rPr lang="en-US" sz="1100" dirty="0" err="1" smtClean="0"/>
                        <a:t>Publik</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8,23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en-US" sz="1100" dirty="0" smtClean="0"/>
                        <a:t>7,43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r>
                        <a:rPr lang="id-ID" sz="1100" dirty="0" smtClean="0"/>
                        <a:t>8,25</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8,69</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tc>
                  <a:txBody>
                    <a:bodyPr/>
                    <a:lstStyle/>
                    <a:p>
                      <a:pPr algn="ctr"/>
                      <a:r>
                        <a:rPr lang="id-ID" sz="1100" dirty="0" smtClean="0"/>
                        <a:t>9,13</a:t>
                      </a:r>
                      <a:endParaRPr lang="en-US" sz="1100" dirty="0"/>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15"/>
                  </a:ext>
                </a:extLst>
              </a:tr>
              <a:tr h="185738">
                <a:tc>
                  <a:txBody>
                    <a:bodyPr/>
                    <a:lstStyle/>
                    <a:p>
                      <a:pPr algn="ct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r>
                        <a:rPr lang="en-US" sz="1200" b="1" dirty="0" err="1" smtClean="0">
                          <a:solidFill>
                            <a:schemeClr val="bg1"/>
                          </a:solidFill>
                        </a:rPr>
                        <a:t>Jumlah</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70,78</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en-US" sz="1200" b="1" dirty="0" smtClean="0">
                          <a:solidFill>
                            <a:schemeClr val="bg1"/>
                          </a:solidFill>
                        </a:rPr>
                        <a:t>73,91</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id-ID" sz="1200" b="1" dirty="0" smtClean="0">
                          <a:solidFill>
                            <a:schemeClr val="bg1"/>
                          </a:solidFill>
                        </a:rPr>
                        <a:t>79,52</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id-ID" sz="1200" b="1" dirty="0" smtClean="0">
                          <a:solidFill>
                            <a:schemeClr val="bg1"/>
                          </a:solidFill>
                        </a:rPr>
                        <a:t>84,24</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tc>
                  <a:txBody>
                    <a:bodyPr/>
                    <a:lstStyle/>
                    <a:p>
                      <a:pPr algn="ctr"/>
                      <a:r>
                        <a:rPr lang="id-ID" sz="1200" b="1" dirty="0" smtClean="0">
                          <a:solidFill>
                            <a:schemeClr val="bg1"/>
                          </a:solidFill>
                        </a:rPr>
                        <a:t>90,40</a:t>
                      </a:r>
                      <a:endParaRPr lang="en-US" sz="1200" b="1" dirty="0">
                        <a:solidFill>
                          <a:schemeClr val="bg1"/>
                        </a:solidFill>
                      </a:endParaRPr>
                    </a:p>
                  </a:txBody>
                  <a:tcPr marL="45720" marR="45720" marT="0" marB="0">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2F75B5"/>
                    </a:solidFill>
                  </a:tcPr>
                </a:tc>
                <a:extLst>
                  <a:ext uri="{0D108BD9-81ED-4DB2-BD59-A6C34878D82A}">
                    <a16:rowId xmlns:a16="http://schemas.microsoft.com/office/drawing/2014/main" xmlns="" val="10016"/>
                  </a:ext>
                </a:extLst>
              </a:tr>
            </a:tbl>
          </a:graphicData>
        </a:graphic>
      </p:graphicFrame>
      <p:cxnSp>
        <p:nvCxnSpPr>
          <p:cNvPr id="51" name="Straight Connector 50"/>
          <p:cNvCxnSpPr/>
          <p:nvPr/>
        </p:nvCxnSpPr>
        <p:spPr>
          <a:xfrm>
            <a:off x="855989" y="4551061"/>
            <a:ext cx="0" cy="2016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818751" y="5933231"/>
            <a:ext cx="1791038" cy="646331"/>
          </a:xfrm>
          <a:prstGeom prst="rect">
            <a:avLst/>
          </a:prstGeom>
          <a:noFill/>
        </p:spPr>
        <p:txBody>
          <a:bodyPr wrap="square" rtlCol="0">
            <a:spAutoFit/>
          </a:bodyPr>
          <a:lstStyle/>
          <a:p>
            <a:r>
              <a:rPr lang="id-ID" sz="1200" dirty="0" smtClean="0"/>
              <a:t>Realisasi </a:t>
            </a:r>
            <a:r>
              <a:rPr lang="en-US" sz="1200" dirty="0" smtClean="0"/>
              <a:t>KP (</a:t>
            </a:r>
            <a:r>
              <a:rPr lang="id-ID" sz="1200" dirty="0" smtClean="0"/>
              <a:t>38,82</a:t>
            </a:r>
            <a:r>
              <a:rPr lang="en-US" sz="1200" dirty="0" smtClean="0"/>
              <a:t>)</a:t>
            </a:r>
            <a:endParaRPr lang="en-US" sz="1200" dirty="0"/>
          </a:p>
          <a:p>
            <a:r>
              <a:rPr lang="id-ID" sz="1200" dirty="0" smtClean="0"/>
              <a:t>Realisasi </a:t>
            </a:r>
            <a:r>
              <a:rPr lang="en-US" sz="1200" dirty="0" smtClean="0"/>
              <a:t>KH (</a:t>
            </a:r>
            <a:r>
              <a:rPr lang="id-ID" sz="1200" dirty="0" smtClean="0"/>
              <a:t>31,96</a:t>
            </a:r>
            <a:r>
              <a:rPr lang="en-US" sz="1200" dirty="0" smtClean="0"/>
              <a:t>)</a:t>
            </a:r>
            <a:endParaRPr lang="id-ID" sz="1200" dirty="0" smtClean="0"/>
          </a:p>
          <a:p>
            <a:r>
              <a:rPr lang="id-ID" sz="1200" b="1" dirty="0" smtClean="0"/>
              <a:t>Jumlah (70,78)</a:t>
            </a:r>
            <a:r>
              <a:rPr lang="en-US" sz="1200" dirty="0" smtClean="0"/>
              <a:t> </a:t>
            </a:r>
            <a:endParaRPr lang="id-ID" sz="1200" dirty="0"/>
          </a:p>
        </p:txBody>
      </p:sp>
      <p:cxnSp>
        <p:nvCxnSpPr>
          <p:cNvPr id="53" name="Straight Connector 52"/>
          <p:cNvCxnSpPr/>
          <p:nvPr/>
        </p:nvCxnSpPr>
        <p:spPr>
          <a:xfrm flipH="1">
            <a:off x="1278473" y="2238285"/>
            <a:ext cx="3852" cy="13716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35663" y="2162944"/>
            <a:ext cx="1559675" cy="861774"/>
          </a:xfrm>
          <a:prstGeom prst="rect">
            <a:avLst/>
          </a:prstGeom>
          <a:noFill/>
        </p:spPr>
        <p:txBody>
          <a:bodyPr wrap="square" rtlCol="0">
            <a:spAutoFit/>
          </a:bodyPr>
          <a:lstStyle/>
          <a:p>
            <a:pPr algn="r"/>
            <a:r>
              <a:rPr lang="en-US" sz="1400" b="1" dirty="0">
                <a:solidFill>
                  <a:srgbClr val="C00000"/>
                </a:solidFill>
              </a:rPr>
              <a:t>2016</a:t>
            </a:r>
          </a:p>
          <a:p>
            <a:pPr algn="r"/>
            <a:r>
              <a:rPr lang="id-ID" sz="1200" dirty="0" smtClean="0"/>
              <a:t>Realisasi </a:t>
            </a:r>
            <a:r>
              <a:rPr lang="en-US" sz="1200" dirty="0" smtClean="0"/>
              <a:t>KP (</a:t>
            </a:r>
            <a:r>
              <a:rPr lang="id-ID" sz="1200" dirty="0" smtClean="0"/>
              <a:t>42,09</a:t>
            </a:r>
            <a:r>
              <a:rPr lang="en-US" sz="1200" dirty="0" smtClean="0"/>
              <a:t>)</a:t>
            </a:r>
            <a:endParaRPr lang="en-US" sz="1200" dirty="0"/>
          </a:p>
          <a:p>
            <a:pPr algn="r"/>
            <a:r>
              <a:rPr lang="id-ID" sz="1200" dirty="0" smtClean="0"/>
              <a:t>Realisasi</a:t>
            </a:r>
            <a:r>
              <a:rPr lang="en-US" sz="1200" dirty="0" smtClean="0"/>
              <a:t> </a:t>
            </a:r>
            <a:r>
              <a:rPr lang="en-US" sz="1200" dirty="0"/>
              <a:t>KH </a:t>
            </a:r>
            <a:r>
              <a:rPr lang="en-US" sz="1200" dirty="0" smtClean="0"/>
              <a:t>(</a:t>
            </a:r>
            <a:r>
              <a:rPr lang="id-ID" sz="1200" dirty="0" smtClean="0"/>
              <a:t>31,82</a:t>
            </a:r>
            <a:r>
              <a:rPr lang="en-US" sz="1200" dirty="0" smtClean="0"/>
              <a:t>)</a:t>
            </a:r>
            <a:endParaRPr lang="id-ID" sz="1200" dirty="0" smtClean="0"/>
          </a:p>
          <a:p>
            <a:pPr algn="r"/>
            <a:r>
              <a:rPr lang="id-ID" sz="1200" b="1" dirty="0" smtClean="0"/>
              <a:t>Jumlah (73,91)</a:t>
            </a:r>
            <a:r>
              <a:rPr lang="en-US" sz="1200" dirty="0" smtClean="0"/>
              <a:t> </a:t>
            </a:r>
            <a:endParaRPr lang="id-ID" sz="1200" dirty="0"/>
          </a:p>
        </p:txBody>
      </p:sp>
      <p:cxnSp>
        <p:nvCxnSpPr>
          <p:cNvPr id="55" name="Straight Connector 54"/>
          <p:cNvCxnSpPr/>
          <p:nvPr/>
        </p:nvCxnSpPr>
        <p:spPr>
          <a:xfrm flipH="1">
            <a:off x="1702813" y="1078572"/>
            <a:ext cx="3852" cy="1872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83433" y="1047816"/>
            <a:ext cx="1897703" cy="861774"/>
          </a:xfrm>
          <a:prstGeom prst="rect">
            <a:avLst/>
          </a:prstGeom>
          <a:noFill/>
        </p:spPr>
        <p:txBody>
          <a:bodyPr wrap="square" rtlCol="0">
            <a:spAutoFit/>
          </a:bodyPr>
          <a:lstStyle/>
          <a:p>
            <a:pPr algn="r"/>
            <a:r>
              <a:rPr lang="en-US" sz="1400" b="1" dirty="0">
                <a:solidFill>
                  <a:srgbClr val="C00000"/>
                </a:solidFill>
              </a:rPr>
              <a:t>2017</a:t>
            </a:r>
          </a:p>
          <a:p>
            <a:pPr algn="r"/>
            <a:r>
              <a:rPr lang="en-US" sz="1200" dirty="0"/>
              <a:t>Target KP </a:t>
            </a:r>
            <a:r>
              <a:rPr lang="en-US" sz="1200" dirty="0" smtClean="0"/>
              <a:t>(</a:t>
            </a:r>
            <a:r>
              <a:rPr lang="id-ID" sz="1200" dirty="0" smtClean="0"/>
              <a:t>46,55</a:t>
            </a:r>
            <a:r>
              <a:rPr lang="en-US" sz="1200" dirty="0" smtClean="0"/>
              <a:t>)</a:t>
            </a:r>
            <a:endParaRPr lang="en-US" sz="1200" dirty="0"/>
          </a:p>
          <a:p>
            <a:pPr algn="r"/>
            <a:r>
              <a:rPr lang="en-US" sz="1200" dirty="0"/>
              <a:t>Target KH </a:t>
            </a:r>
            <a:r>
              <a:rPr lang="en-US" sz="1200" dirty="0" smtClean="0"/>
              <a:t>(</a:t>
            </a:r>
            <a:r>
              <a:rPr lang="id-ID" sz="1200" dirty="0" smtClean="0"/>
              <a:t>32,97</a:t>
            </a:r>
            <a:r>
              <a:rPr lang="en-US" sz="1200" dirty="0" smtClean="0"/>
              <a:t>)</a:t>
            </a:r>
            <a:endParaRPr lang="id-ID" sz="1200" dirty="0" smtClean="0"/>
          </a:p>
          <a:p>
            <a:pPr algn="r"/>
            <a:r>
              <a:rPr lang="id-ID" sz="1200" b="1" dirty="0" smtClean="0"/>
              <a:t>Jumlah (79,52)</a:t>
            </a:r>
            <a:r>
              <a:rPr lang="en-US" sz="1200" dirty="0" smtClean="0"/>
              <a:t> </a:t>
            </a:r>
            <a:endParaRPr lang="id-ID" sz="1200" dirty="0"/>
          </a:p>
        </p:txBody>
      </p:sp>
      <p:cxnSp>
        <p:nvCxnSpPr>
          <p:cNvPr id="57" name="Straight Connector 56"/>
          <p:cNvCxnSpPr/>
          <p:nvPr/>
        </p:nvCxnSpPr>
        <p:spPr>
          <a:xfrm rot="5400000" flipH="1">
            <a:off x="4416899" y="1163554"/>
            <a:ext cx="1931" cy="2628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4422601" y="1613703"/>
            <a:ext cx="1430528" cy="861774"/>
          </a:xfrm>
          <a:prstGeom prst="rect">
            <a:avLst/>
          </a:prstGeom>
          <a:noFill/>
        </p:spPr>
        <p:txBody>
          <a:bodyPr wrap="square" rtlCol="0">
            <a:spAutoFit/>
          </a:bodyPr>
          <a:lstStyle/>
          <a:p>
            <a:r>
              <a:rPr lang="en-US" sz="1400" b="1" dirty="0">
                <a:solidFill>
                  <a:srgbClr val="C00000"/>
                </a:solidFill>
              </a:rPr>
              <a:t>2018</a:t>
            </a:r>
          </a:p>
          <a:p>
            <a:r>
              <a:rPr lang="en-US" sz="1200" dirty="0"/>
              <a:t>Target KP </a:t>
            </a:r>
            <a:r>
              <a:rPr lang="en-US" sz="1200" dirty="0" smtClean="0"/>
              <a:t>(</a:t>
            </a:r>
            <a:r>
              <a:rPr lang="id-ID" sz="1200" dirty="0" smtClean="0"/>
              <a:t>50,31</a:t>
            </a:r>
            <a:r>
              <a:rPr lang="en-US" sz="1200" dirty="0" smtClean="0"/>
              <a:t>)</a:t>
            </a:r>
            <a:endParaRPr lang="en-US" sz="1200" dirty="0"/>
          </a:p>
          <a:p>
            <a:r>
              <a:rPr lang="en-US" sz="1200" dirty="0"/>
              <a:t>Target KH </a:t>
            </a:r>
            <a:r>
              <a:rPr lang="en-US" sz="1200" dirty="0" smtClean="0"/>
              <a:t>(</a:t>
            </a:r>
            <a:r>
              <a:rPr lang="id-ID" sz="1200" dirty="0" smtClean="0"/>
              <a:t>33,93</a:t>
            </a:r>
            <a:r>
              <a:rPr lang="en-US" sz="1200" dirty="0" smtClean="0"/>
              <a:t>)</a:t>
            </a:r>
            <a:endParaRPr lang="id-ID" sz="1200" dirty="0" smtClean="0"/>
          </a:p>
          <a:p>
            <a:r>
              <a:rPr lang="id-ID" sz="1200" b="1" dirty="0" smtClean="0"/>
              <a:t>Jumlah (84,24)</a:t>
            </a:r>
            <a:r>
              <a:rPr lang="en-US" sz="1200" dirty="0" smtClean="0"/>
              <a:t> </a:t>
            </a:r>
            <a:endParaRPr lang="id-ID" sz="1200" dirty="0"/>
          </a:p>
        </p:txBody>
      </p:sp>
      <p:cxnSp>
        <p:nvCxnSpPr>
          <p:cNvPr id="59" name="Straight Connector 58"/>
          <p:cNvCxnSpPr/>
          <p:nvPr/>
        </p:nvCxnSpPr>
        <p:spPr>
          <a:xfrm rot="5400000" flipH="1">
            <a:off x="5546190" y="-714441"/>
            <a:ext cx="3852" cy="4032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6439673" y="1335115"/>
            <a:ext cx="2100823" cy="1107996"/>
          </a:xfrm>
          <a:prstGeom prst="rect">
            <a:avLst/>
          </a:prstGeom>
          <a:noFill/>
        </p:spPr>
        <p:txBody>
          <a:bodyPr wrap="square" rtlCol="0">
            <a:spAutoFit/>
          </a:bodyPr>
          <a:lstStyle/>
          <a:p>
            <a:r>
              <a:rPr lang="en-US" b="1" dirty="0" smtClean="0">
                <a:solidFill>
                  <a:schemeClr val="tx2">
                    <a:lumMod val="75000"/>
                  </a:schemeClr>
                </a:solidFill>
              </a:rPr>
              <a:t>2019</a:t>
            </a:r>
            <a:endParaRPr lang="en-US" dirty="0" smtClean="0"/>
          </a:p>
          <a:p>
            <a:r>
              <a:rPr lang="en-US" sz="1600" dirty="0" smtClean="0"/>
              <a:t>Target </a:t>
            </a:r>
            <a:r>
              <a:rPr lang="en-US" sz="1600" dirty="0"/>
              <a:t>KP </a:t>
            </a:r>
            <a:r>
              <a:rPr lang="en-US" sz="1600" dirty="0" smtClean="0"/>
              <a:t>(</a:t>
            </a:r>
            <a:r>
              <a:rPr lang="id-ID" sz="1600" dirty="0" smtClean="0"/>
              <a:t>54,90</a:t>
            </a:r>
            <a:r>
              <a:rPr lang="en-US" sz="1600" dirty="0" smtClean="0"/>
              <a:t>)</a:t>
            </a:r>
            <a:endParaRPr lang="en-US" sz="1600" dirty="0"/>
          </a:p>
          <a:p>
            <a:r>
              <a:rPr lang="en-US" sz="1600" dirty="0"/>
              <a:t>Target KH </a:t>
            </a:r>
            <a:r>
              <a:rPr lang="en-US" sz="1600" dirty="0" smtClean="0"/>
              <a:t>(</a:t>
            </a:r>
            <a:r>
              <a:rPr lang="id-ID" sz="1600" dirty="0" smtClean="0"/>
              <a:t>35,50</a:t>
            </a:r>
            <a:r>
              <a:rPr lang="en-US" sz="1600" dirty="0" smtClean="0"/>
              <a:t>)</a:t>
            </a:r>
            <a:endParaRPr lang="id-ID" sz="1600" dirty="0" smtClean="0"/>
          </a:p>
          <a:p>
            <a:r>
              <a:rPr lang="id-ID" sz="1600" b="1" dirty="0" smtClean="0"/>
              <a:t>Jumlah (90,40)</a:t>
            </a:r>
            <a:r>
              <a:rPr lang="en-US" sz="1600" dirty="0" smtClean="0"/>
              <a:t> </a:t>
            </a:r>
            <a:endParaRPr lang="id-ID" sz="1600" dirty="0"/>
          </a:p>
        </p:txBody>
      </p:sp>
    </p:spTree>
    <p:extLst>
      <p:ext uri="{BB962C8B-B14F-4D97-AF65-F5344CB8AC3E}">
        <p14:creationId xmlns:p14="http://schemas.microsoft.com/office/powerpoint/2010/main" val="35286640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D" dirty="0" smtClean="0"/>
              <a:t>Proses </a:t>
            </a:r>
            <a:r>
              <a:rPr lang="en-ID" dirty="0" err="1" smtClean="0"/>
              <a:t>Bisnis</a:t>
            </a:r>
            <a:r>
              <a:rPr lang="en-ID" dirty="0" smtClean="0"/>
              <a:t> </a:t>
            </a:r>
            <a:r>
              <a:rPr lang="en-ID" dirty="0" err="1" smtClean="0"/>
              <a:t>Evaluasi</a:t>
            </a:r>
            <a:r>
              <a:rPr lang="en-ID" dirty="0" smtClean="0"/>
              <a:t> </a:t>
            </a:r>
            <a:r>
              <a:rPr lang="en-ID" dirty="0" err="1" smtClean="0"/>
              <a:t>Reformasi</a:t>
            </a:r>
            <a:r>
              <a:rPr lang="en-ID" dirty="0" smtClean="0"/>
              <a:t> </a:t>
            </a:r>
            <a:r>
              <a:rPr lang="en-ID" dirty="0" err="1" smtClean="0"/>
              <a:t>Birokrasi</a:t>
            </a:r>
            <a:endParaRPr lang="en-ID" dirty="0"/>
          </a:p>
        </p:txBody>
      </p:sp>
      <p:sp>
        <p:nvSpPr>
          <p:cNvPr id="4" name="Slide Number Placeholder 3"/>
          <p:cNvSpPr>
            <a:spLocks noGrp="1"/>
          </p:cNvSpPr>
          <p:nvPr>
            <p:ph type="sldNum" sz="quarter" idx="12"/>
          </p:nvPr>
        </p:nvSpPr>
        <p:spPr/>
        <p:txBody>
          <a:bodyPr/>
          <a:lstStyle/>
          <a:p>
            <a:fld id="{DB2928E3-7018-43E4-8A0B-61B3446FFDEC}" type="slidenum">
              <a:rPr lang="en-ID" smtClean="0"/>
              <a:t>13</a:t>
            </a:fld>
            <a:endParaRPr lang="en-ID"/>
          </a:p>
        </p:txBody>
      </p:sp>
      <p:grpSp>
        <p:nvGrpSpPr>
          <p:cNvPr id="41" name="Group 40"/>
          <p:cNvGrpSpPr/>
          <p:nvPr/>
        </p:nvGrpSpPr>
        <p:grpSpPr>
          <a:xfrm>
            <a:off x="651889" y="1207388"/>
            <a:ext cx="7800975" cy="5111751"/>
            <a:chOff x="651889" y="1207388"/>
            <a:chExt cx="7800975" cy="5111751"/>
          </a:xfrm>
        </p:grpSpPr>
        <p:sp>
          <p:nvSpPr>
            <p:cNvPr id="5" name="Rounded Rectangle 4"/>
            <p:cNvSpPr/>
            <p:nvPr/>
          </p:nvSpPr>
          <p:spPr>
            <a:xfrm>
              <a:off x="651889" y="1207395"/>
              <a:ext cx="7800975" cy="4244975"/>
            </a:xfrm>
            <a:prstGeom prst="roundRect">
              <a:avLst>
                <a:gd name="adj" fmla="val 8001"/>
              </a:avLst>
            </a:prstGeom>
            <a:solidFill>
              <a:schemeClr val="bg1"/>
            </a:solidFill>
            <a:ln w="38100">
              <a:prstDash val="sysDot"/>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US">
                <a:solidFill>
                  <a:prstClr val="black"/>
                </a:solidFill>
              </a:endParaRPr>
            </a:p>
          </p:txBody>
        </p:sp>
        <p:sp>
          <p:nvSpPr>
            <p:cNvPr id="6" name="Rounded Rectangle 5"/>
            <p:cNvSpPr>
              <a:spLocks noChangeArrowheads="1"/>
            </p:cNvSpPr>
            <p:nvPr/>
          </p:nvSpPr>
          <p:spPr bwMode="auto">
            <a:xfrm>
              <a:off x="1823069" y="1340744"/>
              <a:ext cx="3277923" cy="4041775"/>
            </a:xfrm>
            <a:prstGeom prst="roundRect">
              <a:avLst>
                <a:gd name="adj" fmla="val 11282"/>
              </a:avLst>
            </a:prstGeom>
            <a:solidFill>
              <a:srgbClr val="4BACC6"/>
            </a:solidFill>
            <a:ln w="38100">
              <a:solidFill>
                <a:schemeClr val="bg1"/>
              </a:solidFill>
              <a:round/>
              <a:headEnd/>
              <a:tailEnd/>
            </a:ln>
            <a:effectLst>
              <a:outerShdw blurRad="40000" dist="20000" dir="5400000" rotWithShape="0">
                <a:srgbClr val="000000">
                  <a:alpha val="37999"/>
                </a:srgbClr>
              </a:outerShdw>
            </a:effectLst>
          </p:spPr>
          <p:txBody>
            <a:bodyPr anchor="ctr"/>
            <a:lstStyle/>
            <a:p>
              <a:pPr algn="ctr">
                <a:defRPr/>
              </a:pPr>
              <a:endParaRPr lang="en-US">
                <a:solidFill>
                  <a:prstClr val="white"/>
                </a:solidFill>
              </a:endParaRPr>
            </a:p>
          </p:txBody>
        </p:sp>
        <p:sp>
          <p:nvSpPr>
            <p:cNvPr id="7" name="Rounded Rectangle 6"/>
            <p:cNvSpPr/>
            <p:nvPr/>
          </p:nvSpPr>
          <p:spPr>
            <a:xfrm>
              <a:off x="1823069" y="3302894"/>
              <a:ext cx="3277923" cy="1990725"/>
            </a:xfrm>
            <a:prstGeom prst="roundRect">
              <a:avLst>
                <a:gd name="adj" fmla="val 9803"/>
              </a:avLst>
            </a:prstGeom>
            <a:solidFill>
              <a:schemeClr val="accent4">
                <a:lumMod val="40000"/>
                <a:lumOff val="60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a:solidFill>
                  <a:prstClr val="black"/>
                </a:solidFill>
              </a:endParaRPr>
            </a:p>
          </p:txBody>
        </p:sp>
        <p:sp>
          <p:nvSpPr>
            <p:cNvPr id="8" name="Rounded Rectangle 7"/>
            <p:cNvSpPr/>
            <p:nvPr/>
          </p:nvSpPr>
          <p:spPr>
            <a:xfrm>
              <a:off x="2000202" y="1543944"/>
              <a:ext cx="2942564" cy="7207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solidFill>
                    <a:prstClr val="white"/>
                  </a:solidFill>
                </a:rPr>
                <a:t>Road Map</a:t>
              </a:r>
            </a:p>
          </p:txBody>
        </p:sp>
        <p:sp>
          <p:nvSpPr>
            <p:cNvPr id="9" name="Rounded Rectangle 8"/>
            <p:cNvSpPr>
              <a:spLocks noChangeArrowheads="1"/>
            </p:cNvSpPr>
            <p:nvPr/>
          </p:nvSpPr>
          <p:spPr bwMode="auto">
            <a:xfrm>
              <a:off x="5567047" y="1340744"/>
              <a:ext cx="2732750" cy="4041775"/>
            </a:xfrm>
            <a:prstGeom prst="roundRect">
              <a:avLst>
                <a:gd name="adj" fmla="val 11282"/>
              </a:avLst>
            </a:prstGeom>
            <a:solidFill>
              <a:srgbClr val="4BACC6"/>
            </a:solidFill>
            <a:ln w="38100">
              <a:solidFill>
                <a:schemeClr val="bg1"/>
              </a:solidFill>
              <a:round/>
              <a:headEnd/>
              <a:tailEnd/>
            </a:ln>
            <a:effectLst>
              <a:outerShdw blurRad="40000" dist="20000" dir="5400000" rotWithShape="0">
                <a:srgbClr val="000000">
                  <a:alpha val="37999"/>
                </a:srgbClr>
              </a:outerShdw>
            </a:effectLst>
          </p:spPr>
          <p:txBody>
            <a:bodyPr anchor="ctr"/>
            <a:lstStyle/>
            <a:p>
              <a:pPr algn="ctr">
                <a:defRPr/>
              </a:pPr>
              <a:endParaRPr lang="en-US">
                <a:solidFill>
                  <a:prstClr val="white"/>
                </a:solidFill>
              </a:endParaRPr>
            </a:p>
          </p:txBody>
        </p:sp>
        <p:sp>
          <p:nvSpPr>
            <p:cNvPr id="10" name="Rounded Rectangle 9"/>
            <p:cNvSpPr/>
            <p:nvPr/>
          </p:nvSpPr>
          <p:spPr>
            <a:xfrm>
              <a:off x="5567047" y="3302894"/>
              <a:ext cx="2732750" cy="1990725"/>
            </a:xfrm>
            <a:prstGeom prst="roundRect">
              <a:avLst>
                <a:gd name="adj" fmla="val 9803"/>
              </a:avLst>
            </a:prstGeom>
            <a:solidFill>
              <a:schemeClr val="accent4">
                <a:lumMod val="40000"/>
                <a:lumOff val="60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a:solidFill>
                  <a:prstClr val="black"/>
                </a:solidFill>
              </a:endParaRPr>
            </a:p>
          </p:txBody>
        </p:sp>
        <p:sp>
          <p:nvSpPr>
            <p:cNvPr id="11" name="Rounded Rectangle 10"/>
            <p:cNvSpPr/>
            <p:nvPr/>
          </p:nvSpPr>
          <p:spPr>
            <a:xfrm>
              <a:off x="2000202" y="2490088"/>
              <a:ext cx="2942564" cy="71913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solidFill>
                    <a:prstClr val="white"/>
                  </a:solidFill>
                </a:rPr>
                <a:t>Proses RB</a:t>
              </a:r>
            </a:p>
          </p:txBody>
        </p:sp>
        <p:sp>
          <p:nvSpPr>
            <p:cNvPr id="12" name="Rounded Rectangle 11"/>
            <p:cNvSpPr/>
            <p:nvPr/>
          </p:nvSpPr>
          <p:spPr>
            <a:xfrm>
              <a:off x="2000202" y="3431483"/>
              <a:ext cx="2942564" cy="7207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solidFill>
                    <a:prstClr val="white"/>
                  </a:solidFill>
                </a:rPr>
                <a:t>PMPRB</a:t>
              </a:r>
            </a:p>
          </p:txBody>
        </p:sp>
        <p:sp>
          <p:nvSpPr>
            <p:cNvPr id="13" name="Rounded Rectangle 12"/>
            <p:cNvSpPr>
              <a:spLocks noChangeArrowheads="1"/>
            </p:cNvSpPr>
            <p:nvPr/>
          </p:nvSpPr>
          <p:spPr bwMode="auto">
            <a:xfrm>
              <a:off x="5720115" y="1543944"/>
              <a:ext cx="2421467" cy="720725"/>
            </a:xfrm>
            <a:prstGeom prst="roundRect">
              <a:avLst>
                <a:gd name="adj" fmla="val 16667"/>
              </a:avLst>
            </a:prstGeom>
            <a:solidFill>
              <a:schemeClr val="accent1"/>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round/>
                  <a:headEnd/>
                  <a:tailEnd/>
                </a14:hiddenLine>
              </a:ext>
            </a:extLst>
          </p:spPr>
          <p:txBody>
            <a:bodyPr anchor="ctr"/>
            <a:lstStyle/>
            <a:p>
              <a:pPr algn="ctr">
                <a:defRPr/>
              </a:pPr>
              <a:r>
                <a:rPr lang="en-US" dirty="0" err="1">
                  <a:solidFill>
                    <a:prstClr val="white"/>
                  </a:solidFill>
                </a:rPr>
                <a:t>Perencanaan</a:t>
              </a:r>
              <a:endParaRPr lang="en-US" dirty="0">
                <a:solidFill>
                  <a:prstClr val="white"/>
                </a:solidFill>
              </a:endParaRPr>
            </a:p>
          </p:txBody>
        </p:sp>
        <p:sp>
          <p:nvSpPr>
            <p:cNvPr id="14" name="Rounded Rectangle 13"/>
            <p:cNvSpPr>
              <a:spLocks noChangeArrowheads="1"/>
            </p:cNvSpPr>
            <p:nvPr/>
          </p:nvSpPr>
          <p:spPr bwMode="auto">
            <a:xfrm>
              <a:off x="5723556" y="3431483"/>
              <a:ext cx="2418027" cy="720725"/>
            </a:xfrm>
            <a:prstGeom prst="roundRect">
              <a:avLst>
                <a:gd name="adj" fmla="val 16667"/>
              </a:avLst>
            </a:prstGeom>
            <a:solidFill>
              <a:schemeClr val="accent1"/>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round/>
                  <a:headEnd/>
                  <a:tailEnd/>
                </a14:hiddenLine>
              </a:ext>
            </a:extLst>
          </p:spPr>
          <p:txBody>
            <a:bodyPr anchor="ctr"/>
            <a:lstStyle/>
            <a:p>
              <a:pPr algn="ctr">
                <a:defRPr/>
              </a:pPr>
              <a:r>
                <a:rPr lang="en-US" dirty="0">
                  <a:solidFill>
                    <a:prstClr val="white"/>
                  </a:solidFill>
                </a:rPr>
                <a:t>Monitoring </a:t>
              </a:r>
              <a:r>
                <a:rPr lang="en-US" dirty="0" err="1">
                  <a:solidFill>
                    <a:prstClr val="white"/>
                  </a:solidFill>
                </a:rPr>
                <a:t>dan</a:t>
              </a:r>
              <a:endParaRPr lang="en-US" dirty="0">
                <a:solidFill>
                  <a:prstClr val="white"/>
                </a:solidFill>
              </a:endParaRPr>
            </a:p>
            <a:p>
              <a:pPr algn="ctr">
                <a:defRPr/>
              </a:pPr>
              <a:r>
                <a:rPr lang="en-US" dirty="0">
                  <a:solidFill>
                    <a:prstClr val="white"/>
                  </a:solidFill>
                </a:rPr>
                <a:t> </a:t>
              </a:r>
              <a:r>
                <a:rPr lang="en-US" dirty="0" err="1">
                  <a:solidFill>
                    <a:prstClr val="white"/>
                  </a:solidFill>
                </a:rPr>
                <a:t>Evaluasi</a:t>
              </a:r>
              <a:r>
                <a:rPr lang="en-US" dirty="0">
                  <a:solidFill>
                    <a:prstClr val="white"/>
                  </a:solidFill>
                </a:rPr>
                <a:t> Internal</a:t>
              </a:r>
            </a:p>
          </p:txBody>
        </p:sp>
        <p:sp>
          <p:nvSpPr>
            <p:cNvPr id="15" name="Rounded Rectangle 14"/>
            <p:cNvSpPr/>
            <p:nvPr/>
          </p:nvSpPr>
          <p:spPr>
            <a:xfrm>
              <a:off x="2000202" y="4376037"/>
              <a:ext cx="2942564" cy="71913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err="1">
                  <a:solidFill>
                    <a:prstClr val="white"/>
                  </a:solidFill>
                </a:rPr>
                <a:t>Indeks</a:t>
              </a:r>
              <a:r>
                <a:rPr lang="en-US" dirty="0">
                  <a:solidFill>
                    <a:prstClr val="white"/>
                  </a:solidFill>
                </a:rPr>
                <a:t> RB </a:t>
              </a:r>
              <a:r>
                <a:rPr lang="en-US" dirty="0" err="1">
                  <a:solidFill>
                    <a:prstClr val="white"/>
                  </a:solidFill>
                </a:rPr>
                <a:t>dan</a:t>
              </a:r>
              <a:r>
                <a:rPr lang="en-US" dirty="0">
                  <a:solidFill>
                    <a:prstClr val="white"/>
                  </a:solidFill>
                </a:rPr>
                <a:t> </a:t>
              </a:r>
              <a:r>
                <a:rPr lang="en-US" dirty="0" err="1">
                  <a:solidFill>
                    <a:prstClr val="white"/>
                  </a:solidFill>
                </a:rPr>
                <a:t>Rencana</a:t>
              </a:r>
              <a:r>
                <a:rPr lang="en-US" dirty="0">
                  <a:solidFill>
                    <a:prstClr val="white"/>
                  </a:solidFill>
                </a:rPr>
                <a:t> </a:t>
              </a:r>
              <a:r>
                <a:rPr lang="en-US" dirty="0" err="1">
                  <a:solidFill>
                    <a:prstClr val="white"/>
                  </a:solidFill>
                </a:rPr>
                <a:t>Aksi</a:t>
              </a:r>
              <a:r>
                <a:rPr lang="en-US" dirty="0">
                  <a:solidFill>
                    <a:prstClr val="white"/>
                  </a:solidFill>
                </a:rPr>
                <a:t> </a:t>
              </a:r>
              <a:r>
                <a:rPr lang="en-US" dirty="0" err="1">
                  <a:solidFill>
                    <a:prstClr val="white"/>
                  </a:solidFill>
                </a:rPr>
                <a:t>Tindak</a:t>
              </a:r>
              <a:r>
                <a:rPr lang="en-US" dirty="0">
                  <a:solidFill>
                    <a:prstClr val="white"/>
                  </a:solidFill>
                </a:rPr>
                <a:t> </a:t>
              </a:r>
              <a:r>
                <a:rPr lang="en-US" dirty="0" err="1">
                  <a:solidFill>
                    <a:prstClr val="white"/>
                  </a:solidFill>
                </a:rPr>
                <a:t>Lanjut</a:t>
              </a:r>
              <a:endParaRPr lang="en-US" dirty="0">
                <a:solidFill>
                  <a:prstClr val="white"/>
                </a:solidFill>
              </a:endParaRPr>
            </a:p>
          </p:txBody>
        </p:sp>
        <p:sp>
          <p:nvSpPr>
            <p:cNvPr id="16" name="Rounded Rectangle 15"/>
            <p:cNvSpPr>
              <a:spLocks noChangeArrowheads="1"/>
            </p:cNvSpPr>
            <p:nvPr/>
          </p:nvSpPr>
          <p:spPr bwMode="auto">
            <a:xfrm>
              <a:off x="5723556" y="4376037"/>
              <a:ext cx="2418027" cy="719138"/>
            </a:xfrm>
            <a:prstGeom prst="roundRect">
              <a:avLst>
                <a:gd name="adj" fmla="val 16667"/>
              </a:avLst>
            </a:prstGeom>
            <a:solidFill>
              <a:schemeClr val="accent1"/>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round/>
                  <a:headEnd/>
                  <a:tailEnd/>
                </a14:hiddenLine>
              </a:ext>
            </a:extLst>
          </p:spPr>
          <p:txBody>
            <a:bodyPr anchor="ctr"/>
            <a:lstStyle/>
            <a:p>
              <a:pPr algn="ctr">
                <a:defRPr/>
              </a:pPr>
              <a:r>
                <a:rPr lang="en-US" dirty="0" err="1">
                  <a:solidFill>
                    <a:prstClr val="white"/>
                  </a:solidFill>
                </a:rPr>
                <a:t>Pelaporan</a:t>
              </a:r>
              <a:r>
                <a:rPr lang="en-US" dirty="0">
                  <a:solidFill>
                    <a:prstClr val="white"/>
                  </a:solidFill>
                </a:rPr>
                <a:t> </a:t>
              </a:r>
              <a:r>
                <a:rPr lang="en-US" dirty="0" err="1">
                  <a:solidFill>
                    <a:prstClr val="white"/>
                  </a:solidFill>
                </a:rPr>
                <a:t>dan</a:t>
              </a:r>
              <a:r>
                <a:rPr lang="en-US" dirty="0">
                  <a:solidFill>
                    <a:prstClr val="white"/>
                  </a:solidFill>
                </a:rPr>
                <a:t> </a:t>
              </a:r>
            </a:p>
            <a:p>
              <a:pPr algn="ctr">
                <a:defRPr/>
              </a:pPr>
              <a:r>
                <a:rPr lang="en-US" dirty="0" err="1">
                  <a:solidFill>
                    <a:prstClr val="white"/>
                  </a:solidFill>
                </a:rPr>
                <a:t>Rencana</a:t>
              </a:r>
              <a:r>
                <a:rPr lang="en-US" dirty="0">
                  <a:solidFill>
                    <a:prstClr val="white"/>
                  </a:solidFill>
                </a:rPr>
                <a:t> </a:t>
              </a:r>
              <a:r>
                <a:rPr lang="en-US" dirty="0" err="1">
                  <a:solidFill>
                    <a:prstClr val="white"/>
                  </a:solidFill>
                </a:rPr>
                <a:t>Perbaikan</a:t>
              </a:r>
              <a:endParaRPr lang="en-US" dirty="0">
                <a:solidFill>
                  <a:prstClr val="white"/>
                </a:solidFill>
              </a:endParaRPr>
            </a:p>
          </p:txBody>
        </p:sp>
        <p:sp>
          <p:nvSpPr>
            <p:cNvPr id="17" name="Rounded Rectangle 16"/>
            <p:cNvSpPr>
              <a:spLocks noChangeArrowheads="1"/>
            </p:cNvSpPr>
            <p:nvPr/>
          </p:nvSpPr>
          <p:spPr bwMode="auto">
            <a:xfrm>
              <a:off x="5723556" y="2488507"/>
              <a:ext cx="2418027" cy="720725"/>
            </a:xfrm>
            <a:prstGeom prst="roundRect">
              <a:avLst>
                <a:gd name="adj" fmla="val 16667"/>
              </a:avLst>
            </a:prstGeom>
            <a:solidFill>
              <a:schemeClr val="accent1"/>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round/>
                  <a:headEnd/>
                  <a:tailEnd/>
                </a14:hiddenLine>
              </a:ext>
            </a:extLst>
          </p:spPr>
          <p:txBody>
            <a:bodyPr anchor="ctr"/>
            <a:lstStyle/>
            <a:p>
              <a:pPr algn="ctr">
                <a:defRPr/>
              </a:pPr>
              <a:r>
                <a:rPr lang="en-US" dirty="0" err="1">
                  <a:solidFill>
                    <a:prstClr val="white"/>
                  </a:solidFill>
                </a:rPr>
                <a:t>Pelaksanaan</a:t>
              </a:r>
              <a:endParaRPr lang="en-US" dirty="0">
                <a:solidFill>
                  <a:prstClr val="white"/>
                </a:solidFill>
              </a:endParaRPr>
            </a:p>
          </p:txBody>
        </p:sp>
        <p:sp>
          <p:nvSpPr>
            <p:cNvPr id="18" name="Down Arrow 17"/>
            <p:cNvSpPr/>
            <p:nvPr/>
          </p:nvSpPr>
          <p:spPr>
            <a:xfrm>
              <a:off x="3276805" y="2214827"/>
              <a:ext cx="390393" cy="350838"/>
            </a:xfrm>
            <a:prstGeom prst="down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prstClr val="white"/>
                </a:solidFill>
              </a:endParaRPr>
            </a:p>
          </p:txBody>
        </p:sp>
        <p:sp>
          <p:nvSpPr>
            <p:cNvPr id="19" name="Down Arrow 18"/>
            <p:cNvSpPr/>
            <p:nvPr/>
          </p:nvSpPr>
          <p:spPr>
            <a:xfrm>
              <a:off x="3276805" y="3150939"/>
              <a:ext cx="390393" cy="352425"/>
            </a:xfrm>
            <a:prstGeom prst="down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prstClr val="white"/>
                </a:solidFill>
              </a:endParaRPr>
            </a:p>
          </p:txBody>
        </p:sp>
        <p:sp>
          <p:nvSpPr>
            <p:cNvPr id="20" name="Down Arrow 19"/>
            <p:cNvSpPr/>
            <p:nvPr/>
          </p:nvSpPr>
          <p:spPr>
            <a:xfrm>
              <a:off x="3276805" y="4099743"/>
              <a:ext cx="390393" cy="352425"/>
            </a:xfrm>
            <a:prstGeom prst="down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prstClr val="white"/>
                </a:solidFill>
              </a:endParaRPr>
            </a:p>
          </p:txBody>
        </p:sp>
        <p:sp>
          <p:nvSpPr>
            <p:cNvPr id="21" name="Down Arrow 20"/>
            <p:cNvSpPr/>
            <p:nvPr/>
          </p:nvSpPr>
          <p:spPr>
            <a:xfrm>
              <a:off x="6736528" y="2214827"/>
              <a:ext cx="388673" cy="350838"/>
            </a:xfrm>
            <a:prstGeom prst="down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prstClr val="white"/>
                </a:solidFill>
              </a:endParaRPr>
            </a:p>
          </p:txBody>
        </p:sp>
        <p:sp>
          <p:nvSpPr>
            <p:cNvPr id="22" name="Down Arrow 21"/>
            <p:cNvSpPr/>
            <p:nvPr/>
          </p:nvSpPr>
          <p:spPr>
            <a:xfrm>
              <a:off x="6737760" y="3150939"/>
              <a:ext cx="388673" cy="352425"/>
            </a:xfrm>
            <a:prstGeom prst="down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prstClr val="white"/>
                </a:solidFill>
              </a:endParaRPr>
            </a:p>
          </p:txBody>
        </p:sp>
        <p:sp>
          <p:nvSpPr>
            <p:cNvPr id="23" name="Down Arrow 22"/>
            <p:cNvSpPr/>
            <p:nvPr/>
          </p:nvSpPr>
          <p:spPr>
            <a:xfrm>
              <a:off x="6737760" y="4099743"/>
              <a:ext cx="388673" cy="352425"/>
            </a:xfrm>
            <a:prstGeom prst="down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prstClr val="white"/>
                </a:solidFill>
              </a:endParaRPr>
            </a:p>
          </p:txBody>
        </p:sp>
        <p:sp>
          <p:nvSpPr>
            <p:cNvPr id="24" name="Curved Down Arrow 23"/>
            <p:cNvSpPr/>
            <p:nvPr/>
          </p:nvSpPr>
          <p:spPr>
            <a:xfrm rot="16200000">
              <a:off x="7722" y="2901689"/>
              <a:ext cx="3184128" cy="802296"/>
            </a:xfrm>
            <a:prstGeom prst="curvedDown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prstClr val="black"/>
                </a:solidFill>
              </a:endParaRPr>
            </a:p>
          </p:txBody>
        </p:sp>
        <p:cxnSp>
          <p:nvCxnSpPr>
            <p:cNvPr id="25" name="Straight Connector 24"/>
            <p:cNvCxnSpPr>
              <a:cxnSpLocks noChangeShapeType="1"/>
              <a:stCxn id="8" idx="3"/>
              <a:endCxn id="13" idx="1"/>
            </p:cNvCxnSpPr>
            <p:nvPr/>
          </p:nvCxnSpPr>
          <p:spPr bwMode="auto">
            <a:xfrm>
              <a:off x="4942763" y="1904300"/>
              <a:ext cx="777346" cy="0"/>
            </a:xfrm>
            <a:prstGeom prst="line">
              <a:avLst/>
            </a:prstGeom>
            <a:noFill/>
            <a:ln w="38100">
              <a:solidFill>
                <a:schemeClr val="accent1"/>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26" name="Straight Connector 25"/>
            <p:cNvCxnSpPr>
              <a:cxnSpLocks noChangeShapeType="1"/>
              <a:stCxn id="11" idx="3"/>
              <a:endCxn id="17" idx="1"/>
            </p:cNvCxnSpPr>
            <p:nvPr/>
          </p:nvCxnSpPr>
          <p:spPr bwMode="auto">
            <a:xfrm flipV="1">
              <a:off x="4942772" y="2848862"/>
              <a:ext cx="780785" cy="1588"/>
            </a:xfrm>
            <a:prstGeom prst="line">
              <a:avLst/>
            </a:prstGeom>
            <a:noFill/>
            <a:ln w="38100">
              <a:solidFill>
                <a:schemeClr val="accent1"/>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27" name="Straight Connector 26"/>
            <p:cNvCxnSpPr>
              <a:cxnSpLocks noChangeShapeType="1"/>
              <a:stCxn id="12" idx="3"/>
              <a:endCxn id="14" idx="1"/>
            </p:cNvCxnSpPr>
            <p:nvPr/>
          </p:nvCxnSpPr>
          <p:spPr bwMode="auto">
            <a:xfrm>
              <a:off x="4942772" y="3791837"/>
              <a:ext cx="780785" cy="0"/>
            </a:xfrm>
            <a:prstGeom prst="line">
              <a:avLst/>
            </a:prstGeom>
            <a:noFill/>
            <a:ln w="38100">
              <a:solidFill>
                <a:schemeClr val="accent1"/>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28" name="Straight Connector 27"/>
            <p:cNvCxnSpPr>
              <a:cxnSpLocks noChangeShapeType="1"/>
              <a:stCxn id="15" idx="3"/>
              <a:endCxn id="16" idx="1"/>
            </p:cNvCxnSpPr>
            <p:nvPr/>
          </p:nvCxnSpPr>
          <p:spPr bwMode="auto">
            <a:xfrm>
              <a:off x="4942772" y="4734812"/>
              <a:ext cx="780785" cy="0"/>
            </a:xfrm>
            <a:prstGeom prst="line">
              <a:avLst/>
            </a:prstGeom>
            <a:noFill/>
            <a:ln w="38100">
              <a:solidFill>
                <a:schemeClr val="accent1"/>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29" name="TextBox 28"/>
            <p:cNvSpPr txBox="1"/>
            <p:nvPr/>
          </p:nvSpPr>
          <p:spPr>
            <a:xfrm>
              <a:off x="964891" y="2710756"/>
              <a:ext cx="858177" cy="261610"/>
            </a:xfrm>
            <a:prstGeom prst="rect">
              <a:avLst/>
            </a:prstGeom>
            <a:ln w="28575"/>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1100" b="1" dirty="0">
                  <a:solidFill>
                    <a:srgbClr val="F67534"/>
                  </a:solidFill>
                </a:rPr>
                <a:t>Feedback</a:t>
              </a:r>
            </a:p>
          </p:txBody>
        </p:sp>
        <p:sp>
          <p:nvSpPr>
            <p:cNvPr id="30" name="Rounded Rectangle 29"/>
            <p:cNvSpPr/>
            <p:nvPr/>
          </p:nvSpPr>
          <p:spPr>
            <a:xfrm>
              <a:off x="651891" y="1207388"/>
              <a:ext cx="1037035" cy="503238"/>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BC1C1C"/>
                  </a:solidFill>
                </a:rPr>
                <a:t>PROSES INTERNAL</a:t>
              </a:r>
            </a:p>
          </p:txBody>
        </p:sp>
        <p:grpSp>
          <p:nvGrpSpPr>
            <p:cNvPr id="31" name="Group 66"/>
            <p:cNvGrpSpPr>
              <a:grpSpLocks/>
            </p:cNvGrpSpPr>
            <p:nvPr/>
          </p:nvGrpSpPr>
          <p:grpSpPr bwMode="auto">
            <a:xfrm>
              <a:off x="651889" y="5150739"/>
              <a:ext cx="7800975" cy="1168400"/>
              <a:chOff x="1691680" y="4924056"/>
              <a:chExt cx="7200458" cy="1169240"/>
            </a:xfrm>
          </p:grpSpPr>
          <p:sp>
            <p:nvSpPr>
              <p:cNvPr id="32" name="Rounded Rectangle 31"/>
              <p:cNvSpPr>
                <a:spLocks noChangeArrowheads="1"/>
              </p:cNvSpPr>
              <p:nvPr/>
            </p:nvSpPr>
            <p:spPr bwMode="auto">
              <a:xfrm>
                <a:off x="1691680" y="5370465"/>
                <a:ext cx="7200458" cy="722831"/>
              </a:xfrm>
              <a:prstGeom prst="roundRect">
                <a:avLst>
                  <a:gd name="adj" fmla="val 16667"/>
                </a:avLst>
              </a:prstGeom>
              <a:solidFill>
                <a:srgbClr val="9BBB59"/>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round/>
                    <a:headEnd/>
                    <a:tailEnd/>
                  </a14:hiddenLine>
                </a:ext>
              </a:extLst>
            </p:spPr>
            <p:txBody>
              <a:bodyPr anchor="ctr"/>
              <a:lstStyle/>
              <a:p>
                <a:pPr algn="ctr">
                  <a:defRPr/>
                </a:pPr>
                <a:r>
                  <a:rPr lang="en-US" sz="2000" b="1" dirty="0">
                    <a:solidFill>
                      <a:prstClr val="white"/>
                    </a:solidFill>
                  </a:rPr>
                  <a:t>EVALUASI EKSTERNAL </a:t>
                </a:r>
              </a:p>
              <a:p>
                <a:pPr algn="ctr">
                  <a:defRPr/>
                </a:pPr>
                <a:r>
                  <a:rPr lang="en-US" sz="2000" b="1" dirty="0">
                    <a:solidFill>
                      <a:prstClr val="white"/>
                    </a:solidFill>
                  </a:rPr>
                  <a:t>UPRBN DAN TIM QA</a:t>
                </a:r>
              </a:p>
            </p:txBody>
          </p:sp>
          <p:sp>
            <p:nvSpPr>
              <p:cNvPr id="33" name="Down Arrow 32"/>
              <p:cNvSpPr>
                <a:spLocks noChangeArrowheads="1"/>
              </p:cNvSpPr>
              <p:nvPr/>
            </p:nvSpPr>
            <p:spPr bwMode="auto">
              <a:xfrm rot="10800000">
                <a:off x="2936204" y="4924056"/>
                <a:ext cx="360341" cy="438465"/>
              </a:xfrm>
              <a:prstGeom prst="downArrow">
                <a:avLst>
                  <a:gd name="adj1" fmla="val 50000"/>
                  <a:gd name="adj2" fmla="val 50002"/>
                </a:avLst>
              </a:prstGeom>
              <a:solidFill>
                <a:srgbClr val="9BBB59"/>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miter lim="800000"/>
                    <a:headEnd/>
                    <a:tailEnd/>
                  </a14:hiddenLine>
                </a:ext>
              </a:extLst>
            </p:spPr>
            <p:txBody>
              <a:bodyPr anchor="ctr"/>
              <a:lstStyle/>
              <a:p>
                <a:pPr algn="ctr">
                  <a:defRPr/>
                </a:pPr>
                <a:endParaRPr lang="en-US" sz="1600">
                  <a:solidFill>
                    <a:prstClr val="white"/>
                  </a:solidFill>
                </a:endParaRPr>
              </a:p>
            </p:txBody>
          </p:sp>
          <p:sp>
            <p:nvSpPr>
              <p:cNvPr id="34" name="Down Arrow 33"/>
              <p:cNvSpPr>
                <a:spLocks noChangeArrowheads="1"/>
              </p:cNvSpPr>
              <p:nvPr/>
            </p:nvSpPr>
            <p:spPr bwMode="auto">
              <a:xfrm rot="10800000">
                <a:off x="3721968" y="4924056"/>
                <a:ext cx="360340" cy="438465"/>
              </a:xfrm>
              <a:prstGeom prst="downArrow">
                <a:avLst>
                  <a:gd name="adj1" fmla="val 50000"/>
                  <a:gd name="adj2" fmla="val 50002"/>
                </a:avLst>
              </a:prstGeom>
              <a:solidFill>
                <a:srgbClr val="9BBB59"/>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miter lim="800000"/>
                    <a:headEnd/>
                    <a:tailEnd/>
                  </a14:hiddenLine>
                </a:ext>
              </a:extLst>
            </p:spPr>
            <p:txBody>
              <a:bodyPr anchor="ctr"/>
              <a:lstStyle/>
              <a:p>
                <a:pPr algn="ctr">
                  <a:defRPr/>
                </a:pPr>
                <a:endParaRPr lang="en-US" sz="1600">
                  <a:solidFill>
                    <a:prstClr val="white"/>
                  </a:solidFill>
                </a:endParaRPr>
              </a:p>
            </p:txBody>
          </p:sp>
          <p:sp>
            <p:nvSpPr>
              <p:cNvPr id="35" name="Down Arrow 34"/>
              <p:cNvSpPr>
                <a:spLocks noChangeArrowheads="1"/>
              </p:cNvSpPr>
              <p:nvPr/>
            </p:nvSpPr>
            <p:spPr bwMode="auto">
              <a:xfrm rot="10800000">
                <a:off x="4506145" y="4924056"/>
                <a:ext cx="360340" cy="438465"/>
              </a:xfrm>
              <a:prstGeom prst="downArrow">
                <a:avLst>
                  <a:gd name="adj1" fmla="val 50000"/>
                  <a:gd name="adj2" fmla="val 50002"/>
                </a:avLst>
              </a:prstGeom>
              <a:solidFill>
                <a:srgbClr val="9BBB59"/>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miter lim="800000"/>
                    <a:headEnd/>
                    <a:tailEnd/>
                  </a14:hiddenLine>
                </a:ext>
              </a:extLst>
            </p:spPr>
            <p:txBody>
              <a:bodyPr anchor="ctr"/>
              <a:lstStyle/>
              <a:p>
                <a:pPr algn="ctr">
                  <a:defRPr/>
                </a:pPr>
                <a:endParaRPr lang="en-US" sz="1600">
                  <a:solidFill>
                    <a:prstClr val="white"/>
                  </a:solidFill>
                </a:endParaRPr>
              </a:p>
            </p:txBody>
          </p:sp>
          <p:sp>
            <p:nvSpPr>
              <p:cNvPr id="36" name="Down Arrow 35"/>
              <p:cNvSpPr>
                <a:spLocks noChangeArrowheads="1"/>
              </p:cNvSpPr>
              <p:nvPr/>
            </p:nvSpPr>
            <p:spPr bwMode="auto">
              <a:xfrm rot="10800000">
                <a:off x="5291909" y="4924056"/>
                <a:ext cx="360341" cy="438465"/>
              </a:xfrm>
              <a:prstGeom prst="downArrow">
                <a:avLst>
                  <a:gd name="adj1" fmla="val 50000"/>
                  <a:gd name="adj2" fmla="val 50002"/>
                </a:avLst>
              </a:prstGeom>
              <a:solidFill>
                <a:srgbClr val="9BBB59"/>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miter lim="800000"/>
                    <a:headEnd/>
                    <a:tailEnd/>
                  </a14:hiddenLine>
                </a:ext>
              </a:extLst>
            </p:spPr>
            <p:txBody>
              <a:bodyPr anchor="ctr"/>
              <a:lstStyle/>
              <a:p>
                <a:pPr algn="ctr">
                  <a:defRPr/>
                </a:pPr>
                <a:endParaRPr lang="en-US" sz="1600">
                  <a:solidFill>
                    <a:prstClr val="white"/>
                  </a:solidFill>
                </a:endParaRPr>
              </a:p>
            </p:txBody>
          </p:sp>
          <p:sp>
            <p:nvSpPr>
              <p:cNvPr id="37" name="Down Arrow 36"/>
              <p:cNvSpPr>
                <a:spLocks noChangeArrowheads="1"/>
              </p:cNvSpPr>
              <p:nvPr/>
            </p:nvSpPr>
            <p:spPr bwMode="auto">
              <a:xfrm rot="10800000">
                <a:off x="6369756" y="4938354"/>
                <a:ext cx="360340" cy="438465"/>
              </a:xfrm>
              <a:prstGeom prst="downArrow">
                <a:avLst>
                  <a:gd name="adj1" fmla="val 50000"/>
                  <a:gd name="adj2" fmla="val 50002"/>
                </a:avLst>
              </a:prstGeom>
              <a:solidFill>
                <a:srgbClr val="9BBB59"/>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miter lim="800000"/>
                    <a:headEnd/>
                    <a:tailEnd/>
                  </a14:hiddenLine>
                </a:ext>
              </a:extLst>
            </p:spPr>
            <p:txBody>
              <a:bodyPr anchor="ctr"/>
              <a:lstStyle/>
              <a:p>
                <a:pPr algn="ctr">
                  <a:defRPr/>
                </a:pPr>
                <a:endParaRPr lang="en-US" sz="1600">
                  <a:solidFill>
                    <a:prstClr val="white"/>
                  </a:solidFill>
                </a:endParaRPr>
              </a:p>
            </p:txBody>
          </p:sp>
          <p:sp>
            <p:nvSpPr>
              <p:cNvPr id="38" name="Down Arrow 37"/>
              <p:cNvSpPr>
                <a:spLocks noChangeArrowheads="1"/>
              </p:cNvSpPr>
              <p:nvPr/>
            </p:nvSpPr>
            <p:spPr bwMode="auto">
              <a:xfrm rot="10800000">
                <a:off x="6995192" y="4938354"/>
                <a:ext cx="360340" cy="438465"/>
              </a:xfrm>
              <a:prstGeom prst="downArrow">
                <a:avLst>
                  <a:gd name="adj1" fmla="val 50000"/>
                  <a:gd name="adj2" fmla="val 50002"/>
                </a:avLst>
              </a:prstGeom>
              <a:solidFill>
                <a:srgbClr val="9BBB59"/>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miter lim="800000"/>
                    <a:headEnd/>
                    <a:tailEnd/>
                  </a14:hiddenLine>
                </a:ext>
              </a:extLst>
            </p:spPr>
            <p:txBody>
              <a:bodyPr anchor="ctr"/>
              <a:lstStyle/>
              <a:p>
                <a:pPr algn="ctr">
                  <a:defRPr/>
                </a:pPr>
                <a:endParaRPr lang="en-US" sz="1600">
                  <a:solidFill>
                    <a:prstClr val="white"/>
                  </a:solidFill>
                </a:endParaRPr>
              </a:p>
            </p:txBody>
          </p:sp>
          <p:sp>
            <p:nvSpPr>
              <p:cNvPr id="39" name="Down Arrow 38"/>
              <p:cNvSpPr>
                <a:spLocks noChangeArrowheads="1"/>
              </p:cNvSpPr>
              <p:nvPr/>
            </p:nvSpPr>
            <p:spPr bwMode="auto">
              <a:xfrm rot="10800000">
                <a:off x="7619041" y="4938354"/>
                <a:ext cx="360341" cy="438465"/>
              </a:xfrm>
              <a:prstGeom prst="downArrow">
                <a:avLst>
                  <a:gd name="adj1" fmla="val 50000"/>
                  <a:gd name="adj2" fmla="val 50002"/>
                </a:avLst>
              </a:prstGeom>
              <a:solidFill>
                <a:srgbClr val="9BBB59"/>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miter lim="800000"/>
                    <a:headEnd/>
                    <a:tailEnd/>
                  </a14:hiddenLine>
                </a:ext>
              </a:extLst>
            </p:spPr>
            <p:txBody>
              <a:bodyPr anchor="ctr"/>
              <a:lstStyle/>
              <a:p>
                <a:pPr algn="ctr">
                  <a:defRPr/>
                </a:pPr>
                <a:endParaRPr lang="en-US" sz="1600">
                  <a:solidFill>
                    <a:prstClr val="white"/>
                  </a:solidFill>
                </a:endParaRPr>
              </a:p>
            </p:txBody>
          </p:sp>
          <p:sp>
            <p:nvSpPr>
              <p:cNvPr id="40" name="Down Arrow 39"/>
              <p:cNvSpPr>
                <a:spLocks noChangeArrowheads="1"/>
              </p:cNvSpPr>
              <p:nvPr/>
            </p:nvSpPr>
            <p:spPr bwMode="auto">
              <a:xfrm rot="10800000">
                <a:off x="8244478" y="4938354"/>
                <a:ext cx="360341" cy="438465"/>
              </a:xfrm>
              <a:prstGeom prst="downArrow">
                <a:avLst>
                  <a:gd name="adj1" fmla="val 50000"/>
                  <a:gd name="adj2" fmla="val 50002"/>
                </a:avLst>
              </a:prstGeom>
              <a:solidFill>
                <a:srgbClr val="9BBB59"/>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38100">
                    <a:solidFill>
                      <a:srgbClr val="000000"/>
                    </a:solidFill>
                    <a:miter lim="800000"/>
                    <a:headEnd/>
                    <a:tailEnd/>
                  </a14:hiddenLine>
                </a:ext>
              </a:extLst>
            </p:spPr>
            <p:txBody>
              <a:bodyPr anchor="ctr"/>
              <a:lstStyle/>
              <a:p>
                <a:pPr algn="ctr">
                  <a:defRPr/>
                </a:pPr>
                <a:endParaRPr lang="en-US" sz="1600">
                  <a:solidFill>
                    <a:prstClr val="white"/>
                  </a:solidFill>
                </a:endParaRPr>
              </a:p>
            </p:txBody>
          </p:sp>
        </p:grpSp>
      </p:grpSp>
    </p:spTree>
    <p:extLst>
      <p:ext uri="{BB962C8B-B14F-4D97-AF65-F5344CB8AC3E}">
        <p14:creationId xmlns:p14="http://schemas.microsoft.com/office/powerpoint/2010/main" val="2105036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09834"/>
            <a:ext cx="8830235" cy="900890"/>
          </a:xfrm>
        </p:spPr>
        <p:txBody>
          <a:bodyPr>
            <a:noAutofit/>
          </a:bodyPr>
          <a:lstStyle/>
          <a:p>
            <a:r>
              <a:rPr lang="en-ID" sz="2800" dirty="0" err="1" smtClean="0"/>
              <a:t>Perkembangan</a:t>
            </a:r>
            <a:r>
              <a:rPr lang="en-ID" sz="2800" dirty="0" smtClean="0"/>
              <a:t> </a:t>
            </a:r>
            <a:r>
              <a:rPr lang="en-ID" sz="2800" dirty="0" err="1" smtClean="0"/>
              <a:t>Hasil</a:t>
            </a:r>
            <a:r>
              <a:rPr lang="en-ID" sz="2800" dirty="0" smtClean="0"/>
              <a:t> </a:t>
            </a:r>
            <a:r>
              <a:rPr lang="en-ID" sz="2800" dirty="0" smtClean="0">
                <a:solidFill>
                  <a:schemeClr val="accent2">
                    <a:lumMod val="75000"/>
                  </a:schemeClr>
                </a:solidFill>
              </a:rPr>
              <a:t>PMPRB</a:t>
            </a:r>
            <a:r>
              <a:rPr lang="en-ID" sz="2800" dirty="0" smtClean="0"/>
              <a:t> </a:t>
            </a:r>
            <a:r>
              <a:rPr lang="en-ID" sz="2800" dirty="0" err="1" smtClean="0"/>
              <a:t>dan</a:t>
            </a:r>
            <a:r>
              <a:rPr lang="en-ID" sz="2800" dirty="0" smtClean="0"/>
              <a:t> </a:t>
            </a:r>
            <a:r>
              <a:rPr lang="en-ID" sz="2800" dirty="0" err="1" smtClean="0"/>
              <a:t>Penilaian</a:t>
            </a:r>
            <a:r>
              <a:rPr lang="en-ID" sz="2800" dirty="0" smtClean="0"/>
              <a:t> </a:t>
            </a:r>
            <a:r>
              <a:rPr lang="en-ID" sz="2800" dirty="0" err="1" smtClean="0">
                <a:solidFill>
                  <a:schemeClr val="accent6">
                    <a:lumMod val="75000"/>
                  </a:schemeClr>
                </a:solidFill>
              </a:rPr>
              <a:t>Kemenpan</a:t>
            </a:r>
            <a:r>
              <a:rPr lang="en-ID" sz="2800" dirty="0" smtClean="0">
                <a:solidFill>
                  <a:schemeClr val="accent6">
                    <a:lumMod val="75000"/>
                  </a:schemeClr>
                </a:solidFill>
              </a:rPr>
              <a:t>-RB</a:t>
            </a:r>
            <a:r>
              <a:rPr lang="en-ID" sz="2800" dirty="0" smtClean="0"/>
              <a:t/>
            </a:r>
            <a:br>
              <a:rPr lang="en-ID" sz="2800" dirty="0" smtClean="0"/>
            </a:br>
            <a:r>
              <a:rPr lang="en-ID" sz="2800" dirty="0" err="1" smtClean="0"/>
              <a:t>Tahun</a:t>
            </a:r>
            <a:r>
              <a:rPr lang="en-ID" sz="2800" dirty="0" smtClean="0"/>
              <a:t> 2015 - 2016</a:t>
            </a:r>
            <a:endParaRPr lang="en-ID" sz="2800" dirty="0"/>
          </a:p>
        </p:txBody>
      </p:sp>
      <p:sp>
        <p:nvSpPr>
          <p:cNvPr id="4" name="Slide Number Placeholder 3"/>
          <p:cNvSpPr>
            <a:spLocks noGrp="1"/>
          </p:cNvSpPr>
          <p:nvPr>
            <p:ph type="sldNum" sz="quarter" idx="12"/>
          </p:nvPr>
        </p:nvSpPr>
        <p:spPr/>
        <p:txBody>
          <a:bodyPr/>
          <a:lstStyle/>
          <a:p>
            <a:fld id="{DB2928E3-7018-43E4-8A0B-61B3446FFDEC}" type="slidenum">
              <a:rPr lang="en-ID" smtClean="0"/>
              <a:t>14</a:t>
            </a:fld>
            <a:endParaRPr lang="en-ID"/>
          </a:p>
        </p:txBody>
      </p:sp>
      <p:graphicFrame>
        <p:nvGraphicFramePr>
          <p:cNvPr id="5" name="Table 4"/>
          <p:cNvGraphicFramePr>
            <a:graphicFrameLocks noGrp="1"/>
          </p:cNvGraphicFramePr>
          <p:nvPr>
            <p:extLst>
              <p:ext uri="{D42A27DB-BD31-4B8C-83A1-F6EECF244321}">
                <p14:modId xmlns:p14="http://schemas.microsoft.com/office/powerpoint/2010/main" val="4236921414"/>
              </p:ext>
            </p:extLst>
          </p:nvPr>
        </p:nvGraphicFramePr>
        <p:xfrm>
          <a:off x="117739" y="1230397"/>
          <a:ext cx="8820000" cy="5143186"/>
        </p:xfrm>
        <a:graphic>
          <a:graphicData uri="http://schemas.openxmlformats.org/drawingml/2006/table">
            <a:tbl>
              <a:tblPr firstRow="1" lastRow="1" bandRow="1">
                <a:tableStyleId>{6E25E649-3F16-4E02-A733-19D2CDBF48F0}</a:tableStyleId>
              </a:tblPr>
              <a:tblGrid>
                <a:gridCol w="432000">
                  <a:extLst>
                    <a:ext uri="{9D8B030D-6E8A-4147-A177-3AD203B41FA5}">
                      <a16:colId xmlns:a16="http://schemas.microsoft.com/office/drawing/2014/main" xmlns="" val="20000"/>
                    </a:ext>
                  </a:extLst>
                </a:gridCol>
                <a:gridCol w="4608000">
                  <a:extLst>
                    <a:ext uri="{9D8B030D-6E8A-4147-A177-3AD203B41FA5}">
                      <a16:colId xmlns:a16="http://schemas.microsoft.com/office/drawing/2014/main" xmlns="" val="20001"/>
                    </a:ext>
                  </a:extLst>
                </a:gridCol>
                <a:gridCol w="756000">
                  <a:extLst>
                    <a:ext uri="{9D8B030D-6E8A-4147-A177-3AD203B41FA5}">
                      <a16:colId xmlns:a16="http://schemas.microsoft.com/office/drawing/2014/main" xmlns="" val="36069021"/>
                    </a:ext>
                  </a:extLst>
                </a:gridCol>
                <a:gridCol w="756000">
                  <a:extLst>
                    <a:ext uri="{9D8B030D-6E8A-4147-A177-3AD203B41FA5}">
                      <a16:colId xmlns:a16="http://schemas.microsoft.com/office/drawing/2014/main" xmlns="" val="20002"/>
                    </a:ext>
                  </a:extLst>
                </a:gridCol>
                <a:gridCol w="756000">
                  <a:extLst>
                    <a:ext uri="{9D8B030D-6E8A-4147-A177-3AD203B41FA5}">
                      <a16:colId xmlns:a16="http://schemas.microsoft.com/office/drawing/2014/main" xmlns="" val="2647270598"/>
                    </a:ext>
                  </a:extLst>
                </a:gridCol>
                <a:gridCol w="756000">
                  <a:extLst>
                    <a:ext uri="{9D8B030D-6E8A-4147-A177-3AD203B41FA5}">
                      <a16:colId xmlns:a16="http://schemas.microsoft.com/office/drawing/2014/main" xmlns="" val="3478637827"/>
                    </a:ext>
                  </a:extLst>
                </a:gridCol>
                <a:gridCol w="756000">
                  <a:extLst>
                    <a:ext uri="{9D8B030D-6E8A-4147-A177-3AD203B41FA5}">
                      <a16:colId xmlns:a16="http://schemas.microsoft.com/office/drawing/2014/main" xmlns="" val="2599456569"/>
                    </a:ext>
                  </a:extLst>
                </a:gridCol>
              </a:tblGrid>
              <a:tr h="288000">
                <a:tc rowSpan="2">
                  <a:txBody>
                    <a:bodyPr/>
                    <a:lstStyle/>
                    <a:p>
                      <a:pPr algn="ctr"/>
                      <a:r>
                        <a:rPr lang="en-US" sz="1600" dirty="0"/>
                        <a:t>NO</a:t>
                      </a:r>
                    </a:p>
                  </a:txBody>
                  <a:tcPr marL="73613" marR="73613" marT="36806" marB="36806" anchor="ctr">
                    <a:lnR w="28575" cap="flat" cmpd="sng" algn="ctr">
                      <a:solidFill>
                        <a:schemeClr val="bg1">
                          <a:lumMod val="75000"/>
                        </a:schemeClr>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rowSpan="2">
                  <a:txBody>
                    <a:bodyPr/>
                    <a:lstStyle/>
                    <a:p>
                      <a:pPr algn="ctr"/>
                      <a:r>
                        <a:rPr lang="en-US" sz="1600" dirty="0" smtClean="0"/>
                        <a:t>KOMPONEN</a:t>
                      </a:r>
                      <a:endParaRPr lang="en-US" sz="1800" dirty="0">
                        <a:solidFill>
                          <a:srgbClr val="FFFF00"/>
                        </a:solidFill>
                      </a:endParaRPr>
                    </a:p>
                  </a:txBody>
                  <a:tcPr marL="73613" marR="73613" marT="36806" marB="36806"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rowSpan="2">
                  <a:txBody>
                    <a:bodyPr/>
                    <a:lstStyle/>
                    <a:p>
                      <a:pPr algn="ctr"/>
                      <a:r>
                        <a:rPr lang="en-US" sz="1600" dirty="0" smtClean="0"/>
                        <a:t>BOBOT</a:t>
                      </a:r>
                      <a:endParaRPr lang="en-US" sz="1600" dirty="0"/>
                    </a:p>
                  </a:txBody>
                  <a:tcPr marL="73613" marR="73613" marT="36806" marB="36806"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gridSpan="2">
                  <a:txBody>
                    <a:bodyPr/>
                    <a:lstStyle/>
                    <a:p>
                      <a:pPr algn="ctr"/>
                      <a:r>
                        <a:rPr lang="en-US" sz="1600" dirty="0" smtClean="0"/>
                        <a:t>PMPRB</a:t>
                      </a:r>
                      <a:endParaRPr lang="en-US" sz="1600" dirty="0"/>
                    </a:p>
                  </a:txBody>
                  <a:tcPr marL="73613" marR="73613" marT="36806" marB="36806"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B w="12700" cap="flat" cmpd="sng" algn="ctr">
                      <a:solidFill>
                        <a:schemeClr val="bg2"/>
                      </a:solidFill>
                      <a:prstDash val="solid"/>
                      <a:round/>
                      <a:headEnd type="none" w="med" len="med"/>
                      <a:tailEnd type="none" w="med" len="med"/>
                    </a:lnB>
                  </a:tcPr>
                </a:tc>
                <a:tc hMerge="1">
                  <a:txBody>
                    <a:bodyPr/>
                    <a:lstStyle/>
                    <a:p>
                      <a:pPr algn="ctr"/>
                      <a:endParaRPr lang="en-US" sz="1400" dirty="0"/>
                    </a:p>
                  </a:txBody>
                  <a:tcPr marL="73613" marR="73613" marT="36806" marB="36806"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gridSpan="2">
                  <a:txBody>
                    <a:bodyPr/>
                    <a:lstStyle/>
                    <a:p>
                      <a:pPr algn="ctr"/>
                      <a:r>
                        <a:rPr lang="en-US" sz="1600" dirty="0" smtClean="0"/>
                        <a:t>KEMENPAN-RB</a:t>
                      </a:r>
                      <a:endParaRPr lang="en-US" sz="1600" dirty="0"/>
                    </a:p>
                  </a:txBody>
                  <a:tcPr marL="73613" marR="73613" marT="36806" marB="36806" anchor="ctr">
                    <a:lnL w="28575" cap="flat" cmpd="sng" algn="ctr">
                      <a:solidFill>
                        <a:schemeClr val="bg1">
                          <a:lumMod val="75000"/>
                        </a:schemeClr>
                      </a:solidFill>
                      <a:prstDash val="solid"/>
                      <a:round/>
                      <a:headEnd type="none" w="med" len="med"/>
                      <a:tailEnd type="none" w="med" len="med"/>
                    </a:lnL>
                    <a:lnB w="12700" cap="flat" cmpd="sng" algn="ctr">
                      <a:solidFill>
                        <a:schemeClr val="bg2"/>
                      </a:solidFill>
                      <a:prstDash val="solid"/>
                      <a:round/>
                      <a:headEnd type="none" w="med" len="med"/>
                      <a:tailEnd type="none" w="med" len="med"/>
                    </a:lnB>
                  </a:tcPr>
                </a:tc>
                <a:tc hMerge="1">
                  <a:txBody>
                    <a:bodyPr/>
                    <a:lstStyle/>
                    <a:p>
                      <a:pPr algn="ctr"/>
                      <a:endParaRPr lang="en-US" sz="1400" dirty="0"/>
                    </a:p>
                  </a:txBody>
                  <a:tcPr marL="73613" marR="73613" marT="36806" marB="36806" anchor="ctr">
                    <a:lnL w="28575" cap="flat" cmpd="sng" algn="ctr">
                      <a:solidFill>
                        <a:schemeClr val="bg1">
                          <a:lumMod val="75000"/>
                        </a:schemeClr>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274320">
                <a:tc vMerge="1">
                  <a:txBody>
                    <a:bodyPr/>
                    <a:lstStyle/>
                    <a:p>
                      <a:pPr algn="ctr"/>
                      <a:endParaRPr lang="en-US" sz="1400" dirty="0"/>
                    </a:p>
                  </a:txBody>
                  <a:tcPr marL="73613" marR="73613" marT="36806" marB="36806">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vMerge="1">
                  <a:txBody>
                    <a:bodyPr/>
                    <a:lstStyle/>
                    <a:p>
                      <a:endParaRPr lang="en-US" sz="14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vMerge="1">
                  <a:txBody>
                    <a:bodyPr/>
                    <a:lstStyle/>
                    <a:p>
                      <a:pPr algn="ctr"/>
                      <a:endParaRPr lang="en-US" sz="14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a:r>
                        <a:rPr lang="en-US" sz="1600" b="1" dirty="0" smtClean="0">
                          <a:solidFill>
                            <a:schemeClr val="bg1"/>
                          </a:solidFill>
                        </a:rPr>
                        <a:t>2015</a:t>
                      </a:r>
                      <a:endParaRPr lang="en-US" sz="1600" b="1" dirty="0">
                        <a:solidFill>
                          <a:schemeClr val="bg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a:r>
                        <a:rPr lang="en-US" sz="1600" b="1" dirty="0" smtClean="0">
                          <a:solidFill>
                            <a:schemeClr val="bg1"/>
                          </a:solidFill>
                        </a:rPr>
                        <a:t>2016</a:t>
                      </a:r>
                      <a:endParaRPr lang="en-US" sz="1600" b="1" dirty="0">
                        <a:solidFill>
                          <a:schemeClr val="bg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a:r>
                        <a:rPr lang="en-US" sz="1600" b="1" dirty="0" smtClean="0">
                          <a:solidFill>
                            <a:schemeClr val="bg1"/>
                          </a:solidFill>
                        </a:rPr>
                        <a:t>2015</a:t>
                      </a:r>
                      <a:endParaRPr lang="en-US" sz="1600" b="1" dirty="0">
                        <a:solidFill>
                          <a:schemeClr val="bg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a:r>
                        <a:rPr lang="en-US" sz="1600" b="1" dirty="0" smtClean="0">
                          <a:solidFill>
                            <a:schemeClr val="bg1"/>
                          </a:solidFill>
                        </a:rPr>
                        <a:t>2016</a:t>
                      </a:r>
                      <a:endParaRPr lang="en-US" sz="1600" b="1" dirty="0">
                        <a:solidFill>
                          <a:schemeClr val="bg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xmlns="" val="643682244"/>
                  </a:ext>
                </a:extLst>
              </a:tr>
              <a:tr h="274320">
                <a:tc>
                  <a:txBody>
                    <a:bodyPr/>
                    <a:lstStyle/>
                    <a:p>
                      <a:pPr algn="ctr"/>
                      <a:endParaRPr lang="en-US" sz="1600" dirty="0"/>
                    </a:p>
                  </a:txBody>
                  <a:tcPr marL="73613" marR="73613" marT="36806" marB="36806">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600" b="1" dirty="0" smtClean="0"/>
                        <a:t>KOMPONEN PENGUNGKIT (KP)</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1600" b="1" dirty="0" smtClean="0"/>
                        <a:t>60,00</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1600" b="1" dirty="0" smtClean="0"/>
                        <a:t>50,56</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1600" b="1" dirty="0" smtClean="0"/>
                        <a:t>50,20</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1600" b="1" dirty="0" smtClean="0"/>
                        <a:t>38,82</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1600" b="1" dirty="0" smtClean="0"/>
                        <a:t>42,09</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8"/>
                  </a:ext>
                </a:extLst>
              </a:tr>
              <a:tr h="274320">
                <a:tc>
                  <a:txBody>
                    <a:bodyPr/>
                    <a:lstStyle/>
                    <a:p>
                      <a:pPr algn="ctr"/>
                      <a:r>
                        <a:rPr lang="en-US" sz="1600" dirty="0"/>
                        <a:t>1</a:t>
                      </a:r>
                    </a:p>
                  </a:txBody>
                  <a:tcPr marL="73613" marR="73613" marT="36806" marB="36806">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r>
                        <a:rPr lang="en-US" sz="1600" dirty="0" smtClean="0"/>
                        <a:t>MANAJEMEN PERUBAHAN</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5,00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4,60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4,33</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3,86</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3,89</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xmlns="" val="10001"/>
                  </a:ext>
                </a:extLst>
              </a:tr>
              <a:tr h="274320">
                <a:tc>
                  <a:txBody>
                    <a:bodyPr/>
                    <a:lstStyle/>
                    <a:p>
                      <a:pPr algn="ctr"/>
                      <a:r>
                        <a:rPr lang="en-US" sz="1600" dirty="0"/>
                        <a:t>2</a:t>
                      </a:r>
                    </a:p>
                  </a:txBody>
                  <a:tcPr marL="73613" marR="73613" marT="36806" marB="36806">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r>
                        <a:rPr lang="en-US" sz="1600" dirty="0" smtClean="0"/>
                        <a:t>PERATURAN</a:t>
                      </a:r>
                      <a:r>
                        <a:rPr lang="en-US" sz="1600" baseline="0" dirty="0" smtClean="0"/>
                        <a:t> PERUNDANG-UNDANGAN</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5,00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3,75</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3,75</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2,71</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3,13</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274320">
                <a:tc>
                  <a:txBody>
                    <a:bodyPr/>
                    <a:lstStyle/>
                    <a:p>
                      <a:pPr algn="ctr"/>
                      <a:r>
                        <a:rPr lang="en-US" sz="1600" dirty="0"/>
                        <a:t>3</a:t>
                      </a:r>
                    </a:p>
                  </a:txBody>
                  <a:tcPr marL="73613" marR="73613" marT="36806" marB="36806">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r>
                        <a:rPr lang="en-US" sz="1600" dirty="0"/>
                        <a:t>PENATAAN DAN PENGUATAN ORGANISASI</a:t>
                      </a: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6,00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4,51</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4,51</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3,84</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3,84</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xmlns="" val="10003"/>
                  </a:ext>
                </a:extLst>
              </a:tr>
              <a:tr h="274320">
                <a:tc>
                  <a:txBody>
                    <a:bodyPr/>
                    <a:lstStyle/>
                    <a:p>
                      <a:pPr algn="ctr"/>
                      <a:r>
                        <a:rPr lang="en-US" sz="1600" dirty="0"/>
                        <a:t>4</a:t>
                      </a:r>
                    </a:p>
                  </a:txBody>
                  <a:tcPr marL="73613" marR="73613" marT="36806" marB="36806">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r>
                        <a:rPr lang="en-US" sz="1600" dirty="0"/>
                        <a:t>PENATAAN TATALAKSANA</a:t>
                      </a: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5,00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4,46</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4,21</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3,63</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3,76</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74320">
                <a:tc>
                  <a:txBody>
                    <a:bodyPr/>
                    <a:lstStyle/>
                    <a:p>
                      <a:pPr algn="ctr"/>
                      <a:r>
                        <a:rPr lang="en-US" sz="1600" dirty="0"/>
                        <a:t>5</a:t>
                      </a:r>
                    </a:p>
                  </a:txBody>
                  <a:tcPr marL="73613" marR="73613" marT="36806" marB="36806">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r>
                        <a:rPr lang="en-US" sz="1600" dirty="0"/>
                        <a:t>PENATAAN SISTEM MANAJEMEN SDM</a:t>
                      </a: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15,00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13,91</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13,64</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11,78</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12,05</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xmlns="" val="10005"/>
                  </a:ext>
                </a:extLst>
              </a:tr>
              <a:tr h="274320">
                <a:tc>
                  <a:txBody>
                    <a:bodyPr/>
                    <a:lstStyle/>
                    <a:p>
                      <a:pPr algn="ctr"/>
                      <a:r>
                        <a:rPr lang="en-US" sz="1600" dirty="0"/>
                        <a:t>6</a:t>
                      </a:r>
                    </a:p>
                  </a:txBody>
                  <a:tcPr marL="73613" marR="73613" marT="36806" marB="36806">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r>
                        <a:rPr lang="en-US" sz="1600" dirty="0"/>
                        <a:t>PENGUATAN AKUNTABILITAS KINERJA</a:t>
                      </a: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6,00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5,07</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5,01</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4,10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4,32</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74320">
                <a:tc>
                  <a:txBody>
                    <a:bodyPr/>
                    <a:lstStyle/>
                    <a:p>
                      <a:pPr algn="ctr"/>
                      <a:r>
                        <a:rPr lang="en-US" sz="1600" dirty="0"/>
                        <a:t>7</a:t>
                      </a:r>
                    </a:p>
                  </a:txBody>
                  <a:tcPr marL="73613" marR="73613" marT="36806" marB="36806">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r>
                        <a:rPr lang="en-US" sz="1600" dirty="0"/>
                        <a:t>PENGUATAN PENGAWASAN</a:t>
                      </a: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12,00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9,29</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9,79</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5,32</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7,42</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xmlns="" val="10007"/>
                  </a:ext>
                </a:extLst>
              </a:tr>
              <a:tr h="274320">
                <a:tc>
                  <a:txBody>
                    <a:bodyPr/>
                    <a:lstStyle/>
                    <a:p>
                      <a:pPr algn="ctr"/>
                      <a:r>
                        <a:rPr lang="en-US" sz="1600" dirty="0"/>
                        <a:t>8</a:t>
                      </a:r>
                    </a:p>
                  </a:txBody>
                  <a:tcPr marL="73613" marR="73613" marT="36806" marB="36806">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r>
                        <a:rPr lang="en-US" sz="1600" dirty="0"/>
                        <a:t>PENINGKATAN KUALITAS PELAYANAN</a:t>
                      </a:r>
                      <a:r>
                        <a:rPr lang="en-US" sz="1600" baseline="0" dirty="0"/>
                        <a:t> PUBLIK</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algn="ctr"/>
                      <a:r>
                        <a:rPr lang="en-US" sz="1600" dirty="0" smtClean="0"/>
                        <a:t>6,00</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algn="ctr"/>
                      <a:r>
                        <a:rPr lang="en-US" sz="1600" dirty="0" smtClean="0"/>
                        <a:t>4,96</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algn="ctr"/>
                      <a:r>
                        <a:rPr lang="en-US" sz="1600" dirty="0" smtClean="0"/>
                        <a:t>4,96</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algn="ctr"/>
                      <a:r>
                        <a:rPr lang="en-US" sz="1600" dirty="0" smtClean="0"/>
                        <a:t>3,58</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tc>
                  <a:txBody>
                    <a:bodyPr/>
                    <a:lstStyle/>
                    <a:p>
                      <a:pPr algn="ctr"/>
                      <a:r>
                        <a:rPr lang="en-US" sz="1600" dirty="0" smtClean="0"/>
                        <a:t>3,68</a:t>
                      </a:r>
                      <a:endParaRPr lang="en-US" sz="1600" dirty="0"/>
                    </a:p>
                  </a:txBody>
                  <a:tcPr marL="73613" marR="73613" marT="36806" marB="36806">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274320">
                <a:tc>
                  <a:txBody>
                    <a:bodyPr/>
                    <a:lstStyle/>
                    <a:p>
                      <a:pPr algn="ctr"/>
                      <a:endParaRPr lang="en-US" sz="1600" dirty="0"/>
                    </a:p>
                  </a:txBody>
                  <a:tcPr marL="73613" marR="73613" marT="36806" marB="36806">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EE1D1"/>
                    </a:solidFill>
                  </a:tcPr>
                </a:tc>
                <a:tc>
                  <a:txBody>
                    <a:bodyPr/>
                    <a:lstStyle/>
                    <a:p>
                      <a:r>
                        <a:rPr lang="en-US" sz="1600" b="1" dirty="0" smtClean="0"/>
                        <a:t>KOMPONEN HASIL (KH)</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EE1D1"/>
                    </a:solidFill>
                  </a:tcPr>
                </a:tc>
                <a:tc>
                  <a:txBody>
                    <a:bodyPr/>
                    <a:lstStyle/>
                    <a:p>
                      <a:pPr algn="ctr"/>
                      <a:r>
                        <a:rPr lang="en-US" sz="1600" b="1" dirty="0" smtClean="0"/>
                        <a:t>40,00</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EE1D1"/>
                    </a:solidFill>
                  </a:tcPr>
                </a:tc>
                <a:tc>
                  <a:txBody>
                    <a:bodyPr/>
                    <a:lstStyle/>
                    <a:p>
                      <a:pPr algn="ctr"/>
                      <a:r>
                        <a:rPr lang="en-US" sz="1600" b="1" dirty="0" smtClean="0"/>
                        <a:t>30,97</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EE1D1"/>
                    </a:solidFill>
                  </a:tcPr>
                </a:tc>
                <a:tc>
                  <a:txBody>
                    <a:bodyPr/>
                    <a:lstStyle/>
                    <a:p>
                      <a:pPr algn="ctr"/>
                      <a:r>
                        <a:rPr lang="en-US" sz="1600" b="1" dirty="0" smtClean="0"/>
                        <a:t>32,91</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EE1D1"/>
                    </a:solidFill>
                  </a:tcPr>
                </a:tc>
                <a:tc>
                  <a:txBody>
                    <a:bodyPr/>
                    <a:lstStyle/>
                    <a:p>
                      <a:pPr algn="ctr"/>
                      <a:r>
                        <a:rPr lang="en-US" sz="1600" b="1" dirty="0" smtClean="0"/>
                        <a:t>31,96</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EE1D1"/>
                    </a:solidFill>
                  </a:tcPr>
                </a:tc>
                <a:tc>
                  <a:txBody>
                    <a:bodyPr/>
                    <a:lstStyle/>
                    <a:p>
                      <a:pPr algn="ctr"/>
                      <a:r>
                        <a:rPr lang="en-US" sz="1600" b="1" dirty="0" smtClean="0"/>
                        <a:t>31,82</a:t>
                      </a:r>
                      <a:endParaRPr lang="en-US" sz="1600" b="1" dirty="0"/>
                    </a:p>
                  </a:txBody>
                  <a:tcPr marL="73613" marR="73613" marT="36806" marB="36806">
                    <a:lnL w="28575" cap="flat" cmpd="sng" algn="ctr">
                      <a:solidFill>
                        <a:schemeClr val="bg1">
                          <a:lumMod val="75000"/>
                        </a:schemeClr>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EE1D1"/>
                    </a:solidFill>
                  </a:tcPr>
                </a:tc>
                <a:extLst>
                  <a:ext uri="{0D108BD9-81ED-4DB2-BD59-A6C34878D82A}">
                    <a16:rowId xmlns:a16="http://schemas.microsoft.com/office/drawing/2014/main" xmlns="" val="10011"/>
                  </a:ext>
                </a:extLst>
              </a:tr>
              <a:tr h="274320">
                <a:tc>
                  <a:txBody>
                    <a:bodyPr/>
                    <a:lstStyle/>
                    <a:p>
                      <a:pPr algn="ctr"/>
                      <a:r>
                        <a:rPr lang="en-US" sz="1600" dirty="0"/>
                        <a:t>1</a:t>
                      </a:r>
                    </a:p>
                  </a:txBody>
                  <a:tcPr marL="74610" marR="74610" marT="37305" marB="37305">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r>
                        <a:rPr lang="en-US" sz="1600" dirty="0" smtClean="0"/>
                        <a:t>KAPASITAS DAN </a:t>
                      </a:r>
                      <a:r>
                        <a:rPr lang="en-US" sz="1600" baseline="0" dirty="0" smtClean="0"/>
                        <a:t>AKUNTABILITAS KINERJA ORGANISASI</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20,00</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14,29</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15,08</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14,73</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15,69</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T w="19050" cap="flat" cmpd="sng" algn="ctr">
                      <a:solidFill>
                        <a:schemeClr val="tx1"/>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xmlns="" val="10012"/>
                  </a:ext>
                </a:extLst>
              </a:tr>
              <a:tr h="274320">
                <a:tc>
                  <a:txBody>
                    <a:bodyPr/>
                    <a:lstStyle/>
                    <a:p>
                      <a:pPr algn="ctr"/>
                      <a:r>
                        <a:rPr lang="en-US" sz="1600" dirty="0"/>
                        <a:t>2</a:t>
                      </a:r>
                    </a:p>
                  </a:txBody>
                  <a:tcPr marL="74610" marR="74610" marT="37305" marB="37305">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r>
                        <a:rPr lang="en-US" sz="1600" dirty="0" smtClean="0"/>
                        <a:t>PEMERINTAH YANG BERSIH DAN BEBAS KKN</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10,00</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8,43</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9,18</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t>9,00</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tc>
                  <a:txBody>
                    <a:bodyPr/>
                    <a:lstStyle/>
                    <a:p>
                      <a:pPr algn="ctr"/>
                      <a:r>
                        <a:rPr lang="en-US" sz="1600" dirty="0" smtClean="0">
                          <a:solidFill>
                            <a:srgbClr val="FF0000"/>
                          </a:solidFill>
                        </a:rPr>
                        <a:t>8,70</a:t>
                      </a:r>
                      <a:endParaRPr lang="en-US" sz="1600" dirty="0">
                        <a:solidFill>
                          <a:srgbClr val="FF0000"/>
                        </a:solidFill>
                      </a:endParaRPr>
                    </a:p>
                  </a:txBody>
                  <a:tcPr marL="74610" marR="74610" marT="37305" marB="37305">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xmlns="" val="10013"/>
                  </a:ext>
                </a:extLst>
              </a:tr>
              <a:tr h="274320">
                <a:tc>
                  <a:txBody>
                    <a:bodyPr/>
                    <a:lstStyle/>
                    <a:p>
                      <a:pPr algn="ctr"/>
                      <a:r>
                        <a:rPr lang="en-US" sz="1600" dirty="0"/>
                        <a:t>3</a:t>
                      </a:r>
                    </a:p>
                  </a:txBody>
                  <a:tcPr marL="74610" marR="74610" marT="37305" marB="37305">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r>
                        <a:rPr lang="en-US" sz="1600" dirty="0" smtClean="0"/>
                        <a:t>KUALITAS PELAYANAN PUBLIK</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10,00</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8,25</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8,65</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t>8,23</a:t>
                      </a:r>
                      <a:endParaRPr lang="en-US" sz="1600" dirty="0"/>
                    </a:p>
                  </a:txBody>
                  <a:tcPr marL="74610" marR="74610" marT="37305" marB="37305">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a:r>
                        <a:rPr lang="en-US" sz="1600" dirty="0" smtClean="0">
                          <a:solidFill>
                            <a:srgbClr val="FF0000"/>
                          </a:solidFill>
                        </a:rPr>
                        <a:t>7,43</a:t>
                      </a:r>
                      <a:endParaRPr lang="en-US" sz="1600" dirty="0">
                        <a:solidFill>
                          <a:srgbClr val="FF0000"/>
                        </a:solidFill>
                      </a:endParaRPr>
                    </a:p>
                  </a:txBody>
                  <a:tcPr marL="74610" marR="74610" marT="37305" marB="37305">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xmlns="" val="10014"/>
                  </a:ext>
                </a:extLst>
              </a:tr>
              <a:tr h="363742">
                <a:tc>
                  <a:txBody>
                    <a:bodyPr/>
                    <a:lstStyle/>
                    <a:p>
                      <a:endParaRPr lang="en-US" sz="1600" dirty="0">
                        <a:solidFill>
                          <a:schemeClr val="tx1"/>
                        </a:solidFill>
                      </a:endParaRPr>
                    </a:p>
                  </a:txBody>
                  <a:tcPr marL="73613" marR="73613" marT="36806" marB="36806">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CC"/>
                    </a:solidFill>
                  </a:tcPr>
                </a:tc>
                <a:tc>
                  <a:txBody>
                    <a:bodyPr/>
                    <a:lstStyle/>
                    <a:p>
                      <a:r>
                        <a:rPr lang="en-US" sz="1600" dirty="0">
                          <a:solidFill>
                            <a:schemeClr val="tx1"/>
                          </a:solidFill>
                        </a:rPr>
                        <a:t>TOTAL</a:t>
                      </a:r>
                      <a:endParaRPr lang="en-US" sz="1600" b="1" dirty="0">
                        <a:solidFill>
                          <a:schemeClr val="tx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CC"/>
                    </a:solidFill>
                  </a:tcPr>
                </a:tc>
                <a:tc>
                  <a:txBody>
                    <a:bodyPr/>
                    <a:lstStyle/>
                    <a:p>
                      <a:pPr algn="ctr"/>
                      <a:r>
                        <a:rPr lang="en-US" sz="1600" b="1" dirty="0" smtClean="0">
                          <a:solidFill>
                            <a:schemeClr val="tx1"/>
                          </a:solidFill>
                        </a:rPr>
                        <a:t>100</a:t>
                      </a:r>
                      <a:endParaRPr lang="en-US" sz="1600" b="1" dirty="0">
                        <a:solidFill>
                          <a:schemeClr val="tx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CC"/>
                    </a:solidFill>
                  </a:tcPr>
                </a:tc>
                <a:tc>
                  <a:txBody>
                    <a:bodyPr/>
                    <a:lstStyle/>
                    <a:p>
                      <a:pPr algn="ctr"/>
                      <a:r>
                        <a:rPr lang="en-US" sz="1600" b="1" dirty="0" smtClean="0">
                          <a:solidFill>
                            <a:schemeClr val="tx1"/>
                          </a:solidFill>
                        </a:rPr>
                        <a:t>81,53</a:t>
                      </a:r>
                      <a:endParaRPr lang="en-US" sz="1600" b="1" dirty="0">
                        <a:solidFill>
                          <a:schemeClr val="tx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CC"/>
                    </a:solidFill>
                  </a:tcPr>
                </a:tc>
                <a:tc>
                  <a:txBody>
                    <a:bodyPr/>
                    <a:lstStyle/>
                    <a:p>
                      <a:pPr algn="ctr"/>
                      <a:r>
                        <a:rPr lang="en-US" sz="1600" b="1" dirty="0" smtClean="0">
                          <a:solidFill>
                            <a:schemeClr val="tx1"/>
                          </a:solidFill>
                        </a:rPr>
                        <a:t>83,11</a:t>
                      </a:r>
                      <a:endParaRPr lang="en-US" sz="1600" b="1" dirty="0">
                        <a:solidFill>
                          <a:schemeClr val="tx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CC"/>
                    </a:solidFill>
                  </a:tcPr>
                </a:tc>
                <a:tc>
                  <a:txBody>
                    <a:bodyPr/>
                    <a:lstStyle/>
                    <a:p>
                      <a:pPr algn="ctr"/>
                      <a:r>
                        <a:rPr lang="en-US" sz="1600" b="1" dirty="0" smtClean="0">
                          <a:solidFill>
                            <a:schemeClr val="tx1"/>
                          </a:solidFill>
                        </a:rPr>
                        <a:t>70,79</a:t>
                      </a:r>
                      <a:endParaRPr lang="en-US" sz="1600" b="1" dirty="0">
                        <a:solidFill>
                          <a:schemeClr val="tx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CC"/>
                    </a:solidFill>
                  </a:tcPr>
                </a:tc>
                <a:tc>
                  <a:txBody>
                    <a:bodyPr/>
                    <a:lstStyle/>
                    <a:p>
                      <a:pPr algn="ctr"/>
                      <a:r>
                        <a:rPr lang="en-US" sz="2000" b="1" dirty="0" smtClean="0">
                          <a:solidFill>
                            <a:schemeClr val="tx1"/>
                          </a:solidFill>
                        </a:rPr>
                        <a:t>73,91</a:t>
                      </a:r>
                      <a:endParaRPr lang="en-US" sz="2000" b="1" dirty="0">
                        <a:solidFill>
                          <a:schemeClr val="tx1"/>
                        </a:solidFill>
                      </a:endParaRPr>
                    </a:p>
                  </a:txBody>
                  <a:tcPr marL="73613" marR="73613" marT="36806" marB="36806">
                    <a:lnL w="28575" cap="flat" cmpd="sng" algn="ctr">
                      <a:solidFill>
                        <a:schemeClr val="bg1">
                          <a:lumMod val="75000"/>
                        </a:schemeClr>
                      </a:solidFill>
                      <a:prstDash val="solid"/>
                      <a:round/>
                      <a:headEnd type="none" w="med" len="med"/>
                      <a:tailEnd type="none" w="med" len="med"/>
                    </a:lnL>
                    <a:lnT w="28575"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3429913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0" y="64294"/>
            <a:ext cx="9144000" cy="687387"/>
          </a:xfrm>
        </p:spPr>
        <p:txBody>
          <a:bodyPr/>
          <a:lstStyle/>
          <a:p>
            <a:pPr algn="ctr"/>
            <a:r>
              <a:rPr lang="id-ID" altLang="en-US" sz="2800" b="1" dirty="0" smtClean="0"/>
              <a:t>Rekomendasi MenPAN-RB tahun </a:t>
            </a:r>
            <a:r>
              <a:rPr lang="en-US" altLang="en-US" sz="2800" b="1" dirty="0" smtClean="0"/>
              <a:t>2015 </a:t>
            </a:r>
            <a:r>
              <a:rPr lang="en-US" altLang="en-US" sz="2800" b="1" dirty="0" err="1" smtClean="0"/>
              <a:t>dan</a:t>
            </a:r>
            <a:r>
              <a:rPr lang="en-US" altLang="en-US" sz="2800" b="1" dirty="0" smtClean="0"/>
              <a:t> </a:t>
            </a:r>
            <a:r>
              <a:rPr lang="id-ID" altLang="en-US" sz="2800" b="1" dirty="0" smtClean="0"/>
              <a:t>2016 </a:t>
            </a:r>
            <a:r>
              <a:rPr lang="id-ID" altLang="en-US" sz="1800" b="1" dirty="0" smtClean="0"/>
              <a:t>(1/3)</a:t>
            </a:r>
            <a:endParaRPr lang="en-US" altLang="en-US" sz="1800" b="1" dirty="0" smtClean="0"/>
          </a:p>
        </p:txBody>
      </p:sp>
      <p:sp>
        <p:nvSpPr>
          <p:cNvPr id="16" name="Rounded Rectangle 15"/>
          <p:cNvSpPr/>
          <p:nvPr/>
        </p:nvSpPr>
        <p:spPr>
          <a:xfrm>
            <a:off x="77788" y="1610550"/>
            <a:ext cx="1992312" cy="773113"/>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solidFill>
                  <a:schemeClr val="tx1"/>
                </a:solidFill>
              </a:rPr>
              <a:t>Manajemen Perubahan</a:t>
            </a:r>
            <a:endParaRPr lang="en-US" b="1" dirty="0">
              <a:solidFill>
                <a:schemeClr val="tx1"/>
              </a:solidFill>
            </a:endParaRPr>
          </a:p>
        </p:txBody>
      </p:sp>
      <p:sp>
        <p:nvSpPr>
          <p:cNvPr id="17" name="Rounded Rectangle 16"/>
          <p:cNvSpPr/>
          <p:nvPr/>
        </p:nvSpPr>
        <p:spPr>
          <a:xfrm>
            <a:off x="2307035" y="947916"/>
            <a:ext cx="6660000" cy="779462"/>
          </a:xfrm>
          <a:prstGeom prst="round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3092450">
              <a:defRPr/>
            </a:pPr>
            <a:r>
              <a:rPr lang="en-US" dirty="0" err="1">
                <a:solidFill>
                  <a:schemeClr val="tx1"/>
                </a:solidFill>
              </a:rPr>
              <a:t>Perubahan</a:t>
            </a:r>
            <a:r>
              <a:rPr lang="en-US" dirty="0">
                <a:solidFill>
                  <a:schemeClr val="tx1"/>
                </a:solidFill>
              </a:rPr>
              <a:t> yang </a:t>
            </a:r>
            <a:r>
              <a:rPr lang="en-US" dirty="0" err="1">
                <a:solidFill>
                  <a:schemeClr val="tx1"/>
                </a:solidFill>
              </a:rPr>
              <a:t>seharusnya</a:t>
            </a:r>
            <a:r>
              <a:rPr lang="en-US" dirty="0">
                <a:solidFill>
                  <a:schemeClr val="tx1"/>
                </a:solidFill>
              </a:rPr>
              <a:t> </a:t>
            </a:r>
            <a:r>
              <a:rPr lang="en-US" dirty="0" err="1">
                <a:solidFill>
                  <a:schemeClr val="tx1"/>
                </a:solidFill>
              </a:rPr>
              <a:t>dilaksanakan</a:t>
            </a:r>
            <a:r>
              <a:rPr lang="en-US" dirty="0">
                <a:solidFill>
                  <a:schemeClr val="tx1"/>
                </a:solidFill>
              </a:rPr>
              <a:t> </a:t>
            </a:r>
            <a:r>
              <a:rPr lang="en-US" dirty="0" err="1">
                <a:solidFill>
                  <a:schemeClr val="tx1"/>
                </a:solidFill>
              </a:rPr>
              <a:t>oleh</a:t>
            </a:r>
            <a:r>
              <a:rPr lang="en-US" dirty="0">
                <a:solidFill>
                  <a:schemeClr val="tx1"/>
                </a:solidFill>
              </a:rPr>
              <a:t> </a:t>
            </a:r>
            <a:r>
              <a:rPr lang="en-US" i="1" dirty="0">
                <a:solidFill>
                  <a:schemeClr val="tx1"/>
                </a:solidFill>
              </a:rPr>
              <a:t>agent </a:t>
            </a:r>
            <a:r>
              <a:rPr lang="en-US" i="1" dirty="0" smtClean="0">
                <a:solidFill>
                  <a:schemeClr val="tx1"/>
                </a:solidFill>
              </a:rPr>
              <a:t>of</a:t>
            </a:r>
            <a:r>
              <a:rPr lang="id-ID" i="1" dirty="0" smtClean="0">
                <a:solidFill>
                  <a:schemeClr val="tx1"/>
                </a:solidFill>
              </a:rPr>
              <a:t> </a:t>
            </a:r>
            <a:r>
              <a:rPr lang="en-US" i="1" dirty="0" smtClean="0">
                <a:solidFill>
                  <a:schemeClr val="tx1"/>
                </a:solidFill>
              </a:rPr>
              <a:t>change</a:t>
            </a:r>
            <a:r>
              <a:rPr lang="en-US" dirty="0" smtClean="0">
                <a:solidFill>
                  <a:schemeClr val="tx1"/>
                </a:solidFill>
              </a:rPr>
              <a:t>/</a:t>
            </a:r>
            <a:r>
              <a:rPr lang="id-ID" dirty="0" smtClean="0">
                <a:solidFill>
                  <a:schemeClr val="tx1"/>
                </a:solidFill>
              </a:rPr>
              <a:t> </a:t>
            </a:r>
            <a:r>
              <a:rPr lang="en-US" dirty="0" smtClean="0">
                <a:solidFill>
                  <a:schemeClr val="tx1"/>
                </a:solidFill>
              </a:rPr>
              <a:t>Tunas </a:t>
            </a:r>
            <a:r>
              <a:rPr lang="en-US" dirty="0" err="1">
                <a:solidFill>
                  <a:schemeClr val="tx1"/>
                </a:solidFill>
              </a:rPr>
              <a:t>Integritas</a:t>
            </a:r>
            <a:r>
              <a:rPr lang="en-US" dirty="0">
                <a:solidFill>
                  <a:schemeClr val="tx1"/>
                </a:solidFill>
              </a:rPr>
              <a:t> </a:t>
            </a:r>
            <a:r>
              <a:rPr lang="en-US" dirty="0" err="1">
                <a:solidFill>
                  <a:schemeClr val="tx1"/>
                </a:solidFill>
              </a:rPr>
              <a:t>belum</a:t>
            </a:r>
            <a:r>
              <a:rPr lang="en-US" dirty="0">
                <a:solidFill>
                  <a:schemeClr val="tx1"/>
                </a:solidFill>
              </a:rPr>
              <a:t> </a:t>
            </a:r>
            <a:r>
              <a:rPr lang="en-US" dirty="0" err="1">
                <a:solidFill>
                  <a:schemeClr val="tx1"/>
                </a:solidFill>
              </a:rPr>
              <a:t>terlihat</a:t>
            </a:r>
            <a:endParaRPr lang="en-US" dirty="0">
              <a:solidFill>
                <a:schemeClr val="tx1"/>
              </a:solidFill>
            </a:endParaRPr>
          </a:p>
        </p:txBody>
      </p:sp>
      <p:sp>
        <p:nvSpPr>
          <p:cNvPr id="22" name="Rounded Rectangle 21"/>
          <p:cNvSpPr/>
          <p:nvPr/>
        </p:nvSpPr>
        <p:spPr>
          <a:xfrm>
            <a:off x="2307035" y="2064638"/>
            <a:ext cx="6660000" cy="1011239"/>
          </a:xfrm>
          <a:prstGeom prst="roundRect">
            <a:avLst/>
          </a:prstGeom>
          <a:solidFill>
            <a:srgbClr val="FDCFD7"/>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id-ID" dirty="0">
                <a:solidFill>
                  <a:schemeClr val="tx1"/>
                </a:solidFill>
              </a:rPr>
              <a:t>Melakukan evaluasi atas kemajuan pelaksanaan agen perubahan serta mengidentifikasi langkah-langkah perbaikan yang diperlukan agar tujuan perubahan </a:t>
            </a:r>
            <a:r>
              <a:rPr lang="id-ID" i="1" dirty="0">
                <a:solidFill>
                  <a:schemeClr val="tx1"/>
                </a:solidFill>
              </a:rPr>
              <a:t>mind set </a:t>
            </a:r>
            <a:r>
              <a:rPr lang="id-ID" dirty="0">
                <a:solidFill>
                  <a:schemeClr val="tx1"/>
                </a:solidFill>
              </a:rPr>
              <a:t>aparatur dapat terwujud.</a:t>
            </a:r>
          </a:p>
        </p:txBody>
      </p:sp>
      <p:sp>
        <p:nvSpPr>
          <p:cNvPr id="23" name="Rounded Rectangle 22"/>
          <p:cNvSpPr/>
          <p:nvPr/>
        </p:nvSpPr>
        <p:spPr>
          <a:xfrm>
            <a:off x="72232" y="3426332"/>
            <a:ext cx="1992312" cy="93345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solidFill>
                  <a:schemeClr val="tx1"/>
                </a:solidFill>
              </a:rPr>
              <a:t>Peraturan </a:t>
            </a:r>
            <a:r>
              <a:rPr lang="id-ID" b="1" dirty="0" smtClean="0">
                <a:solidFill>
                  <a:schemeClr val="tx1"/>
                </a:solidFill>
              </a:rPr>
              <a:t>Perundang-undangan</a:t>
            </a:r>
            <a:endParaRPr lang="en-US" b="1" dirty="0">
              <a:solidFill>
                <a:schemeClr val="tx1"/>
              </a:solidFill>
            </a:endParaRPr>
          </a:p>
        </p:txBody>
      </p:sp>
      <p:sp>
        <p:nvSpPr>
          <p:cNvPr id="24" name="Rounded Rectangle 23"/>
          <p:cNvSpPr/>
          <p:nvPr/>
        </p:nvSpPr>
        <p:spPr>
          <a:xfrm>
            <a:off x="2307036" y="3497582"/>
            <a:ext cx="6660000" cy="788990"/>
          </a:xfrm>
          <a:prstGeom prst="round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v-SE" dirty="0">
                <a:solidFill>
                  <a:schemeClr val="tx1"/>
                </a:solidFill>
              </a:rPr>
              <a:t>Evaluasi atas pelaksanaan sistem pengendalian penyusunan peraturan perundang-undangan belum dilakukan secara berkala</a:t>
            </a:r>
            <a:endParaRPr lang="en-US" dirty="0">
              <a:solidFill>
                <a:schemeClr val="tx1"/>
              </a:solidFill>
            </a:endParaRPr>
          </a:p>
        </p:txBody>
      </p:sp>
      <p:sp>
        <p:nvSpPr>
          <p:cNvPr id="27" name="Rounded Rectangle 26"/>
          <p:cNvSpPr/>
          <p:nvPr/>
        </p:nvSpPr>
        <p:spPr>
          <a:xfrm>
            <a:off x="72232" y="4921881"/>
            <a:ext cx="1992312" cy="1004888"/>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solidFill>
                  <a:schemeClr val="tx1"/>
                </a:solidFill>
              </a:rPr>
              <a:t>Penataan dan penguatan Organisasi</a:t>
            </a:r>
            <a:endParaRPr lang="en-US" b="1" dirty="0">
              <a:solidFill>
                <a:schemeClr val="tx1"/>
              </a:solidFill>
            </a:endParaRPr>
          </a:p>
        </p:txBody>
      </p:sp>
      <p:sp>
        <p:nvSpPr>
          <p:cNvPr id="28" name="Rounded Rectangle 27"/>
          <p:cNvSpPr/>
          <p:nvPr/>
        </p:nvSpPr>
        <p:spPr>
          <a:xfrm>
            <a:off x="2307036" y="5063652"/>
            <a:ext cx="6660000" cy="713582"/>
          </a:xfrm>
          <a:prstGeom prst="round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err="1">
                <a:solidFill>
                  <a:schemeClr val="tx1"/>
                </a:solidFill>
              </a:rPr>
              <a:t>Belum</a:t>
            </a:r>
            <a:r>
              <a:rPr lang="en-US" dirty="0">
                <a:solidFill>
                  <a:schemeClr val="tx1"/>
                </a:solidFill>
              </a:rPr>
              <a:t> </a:t>
            </a:r>
            <a:r>
              <a:rPr lang="en-US" dirty="0" err="1">
                <a:solidFill>
                  <a:schemeClr val="tx1"/>
                </a:solidFill>
              </a:rPr>
              <a:t>terlihat</a:t>
            </a:r>
            <a:r>
              <a:rPr lang="en-US" dirty="0">
                <a:solidFill>
                  <a:schemeClr val="tx1"/>
                </a:solidFill>
              </a:rPr>
              <a:t> </a:t>
            </a:r>
            <a:r>
              <a:rPr lang="en-US" dirty="0" err="1">
                <a:solidFill>
                  <a:schemeClr val="tx1"/>
                </a:solidFill>
              </a:rPr>
              <a:t>kesesuaian</a:t>
            </a:r>
            <a:r>
              <a:rPr lang="en-US" dirty="0">
                <a:solidFill>
                  <a:schemeClr val="tx1"/>
                </a:solidFill>
              </a:rPr>
              <a:t> </a:t>
            </a:r>
            <a:r>
              <a:rPr lang="en-US" dirty="0" err="1">
                <a:solidFill>
                  <a:schemeClr val="tx1"/>
                </a:solidFill>
              </a:rPr>
              <a:t>antara</a:t>
            </a:r>
            <a:r>
              <a:rPr lang="en-US" dirty="0">
                <a:solidFill>
                  <a:schemeClr val="tx1"/>
                </a:solidFill>
              </a:rPr>
              <a:t> </a:t>
            </a:r>
            <a:r>
              <a:rPr lang="en-US" dirty="0" err="1">
                <a:solidFill>
                  <a:schemeClr val="tx1"/>
                </a:solidFill>
              </a:rPr>
              <a:t>struktur</a:t>
            </a:r>
            <a:r>
              <a:rPr lang="en-US" dirty="0">
                <a:solidFill>
                  <a:schemeClr val="tx1"/>
                </a:solidFill>
              </a:rPr>
              <a:t> </a:t>
            </a:r>
            <a:r>
              <a:rPr lang="en-US" dirty="0" err="1">
                <a:solidFill>
                  <a:schemeClr val="tx1"/>
                </a:solidFill>
              </a:rPr>
              <a:t>organisasi</a:t>
            </a:r>
            <a:r>
              <a:rPr lang="en-US" dirty="0">
                <a:solidFill>
                  <a:schemeClr val="tx1"/>
                </a:solidFill>
              </a:rPr>
              <a:t> </a:t>
            </a:r>
            <a:r>
              <a:rPr lang="en-US" dirty="0" err="1">
                <a:solidFill>
                  <a:schemeClr val="tx1"/>
                </a:solidFill>
              </a:rPr>
              <a:t>dengan</a:t>
            </a:r>
            <a:r>
              <a:rPr lang="en-US" dirty="0">
                <a:solidFill>
                  <a:schemeClr val="tx1"/>
                </a:solidFill>
              </a:rPr>
              <a:t> </a:t>
            </a:r>
            <a:r>
              <a:rPr lang="en-US" dirty="0" err="1">
                <a:solidFill>
                  <a:schemeClr val="tx1"/>
                </a:solidFill>
              </a:rPr>
              <a:t>kinerja</a:t>
            </a:r>
            <a:r>
              <a:rPr lang="en-US" dirty="0">
                <a:solidFill>
                  <a:schemeClr val="tx1"/>
                </a:solidFill>
              </a:rPr>
              <a:t> </a:t>
            </a:r>
            <a:r>
              <a:rPr lang="en-US" dirty="0" err="1">
                <a:solidFill>
                  <a:schemeClr val="tx1"/>
                </a:solidFill>
              </a:rPr>
              <a:t>organisasi</a:t>
            </a:r>
            <a:r>
              <a:rPr lang="en-US" dirty="0">
                <a:solidFill>
                  <a:schemeClr val="tx1"/>
                </a:solidFill>
              </a:rPr>
              <a:t> </a:t>
            </a:r>
          </a:p>
        </p:txBody>
      </p:sp>
      <p:cxnSp>
        <p:nvCxnSpPr>
          <p:cNvPr id="7" name="Straight Arrow Connector 6"/>
          <p:cNvCxnSpPr>
            <a:stCxn id="23" idx="3"/>
            <a:endCxn id="24" idx="1"/>
          </p:cNvCxnSpPr>
          <p:nvPr/>
        </p:nvCxnSpPr>
        <p:spPr>
          <a:xfrm flipV="1">
            <a:off x="2064544" y="3892077"/>
            <a:ext cx="242492" cy="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865188" y="1297813"/>
            <a:ext cx="417512" cy="442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chemeClr val="tx1"/>
                </a:solidFill>
              </a:rPr>
              <a:t>1</a:t>
            </a:r>
            <a:endParaRPr lang="en-US" dirty="0">
              <a:solidFill>
                <a:schemeClr val="tx1"/>
              </a:solidFill>
            </a:endParaRPr>
          </a:p>
        </p:txBody>
      </p:sp>
      <p:sp>
        <p:nvSpPr>
          <p:cNvPr id="34" name="Oval 33"/>
          <p:cNvSpPr/>
          <p:nvPr/>
        </p:nvSpPr>
        <p:spPr>
          <a:xfrm>
            <a:off x="858838" y="3067557"/>
            <a:ext cx="419100" cy="444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chemeClr val="tx1"/>
                </a:solidFill>
              </a:rPr>
              <a:t>2</a:t>
            </a:r>
            <a:endParaRPr lang="en-US" dirty="0">
              <a:solidFill>
                <a:schemeClr val="tx1"/>
              </a:solidFill>
            </a:endParaRPr>
          </a:p>
        </p:txBody>
      </p:sp>
      <p:sp>
        <p:nvSpPr>
          <p:cNvPr id="35" name="Oval 34"/>
          <p:cNvSpPr/>
          <p:nvPr/>
        </p:nvSpPr>
        <p:spPr>
          <a:xfrm>
            <a:off x="865188" y="4579931"/>
            <a:ext cx="417513" cy="444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chemeClr val="tx1"/>
                </a:solidFill>
              </a:rPr>
              <a:t>3</a:t>
            </a:r>
            <a:endParaRPr lang="en-US" dirty="0">
              <a:solidFill>
                <a:schemeClr val="tx1"/>
              </a:solidFill>
            </a:endParaRPr>
          </a:p>
        </p:txBody>
      </p:sp>
      <p:cxnSp>
        <p:nvCxnSpPr>
          <p:cNvPr id="25" name="Straight Arrow Connector 24"/>
          <p:cNvCxnSpPr>
            <a:stCxn id="16" idx="3"/>
            <a:endCxn id="17" idx="1"/>
          </p:cNvCxnSpPr>
          <p:nvPr/>
        </p:nvCxnSpPr>
        <p:spPr>
          <a:xfrm flipV="1">
            <a:off x="2070100" y="1337647"/>
            <a:ext cx="236935" cy="3942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6" idx="3"/>
            <a:endCxn id="22" idx="1"/>
          </p:cNvCxnSpPr>
          <p:nvPr/>
        </p:nvCxnSpPr>
        <p:spPr>
          <a:xfrm>
            <a:off x="2070100" y="1997107"/>
            <a:ext cx="236935" cy="5731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7" idx="3"/>
            <a:endCxn id="28" idx="1"/>
          </p:cNvCxnSpPr>
          <p:nvPr/>
        </p:nvCxnSpPr>
        <p:spPr>
          <a:xfrm flipV="1">
            <a:off x="2064544" y="5420443"/>
            <a:ext cx="242492" cy="38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D09A6215-DBA4-4729-BE39-4D1CD98DCE7E}" type="slidenum">
              <a:rPr lang="id-ID" altLang="en-US" smtClean="0"/>
              <a:pPr>
                <a:defRPr/>
              </a:pPr>
              <a:t>15</a:t>
            </a:fld>
            <a:endParaRPr lang="id-ID" altLang="en-US"/>
          </a:p>
        </p:txBody>
      </p:sp>
      <p:grpSp>
        <p:nvGrpSpPr>
          <p:cNvPr id="32" name="Group 31"/>
          <p:cNvGrpSpPr/>
          <p:nvPr/>
        </p:nvGrpSpPr>
        <p:grpSpPr>
          <a:xfrm>
            <a:off x="594746" y="6482714"/>
            <a:ext cx="7575476" cy="326358"/>
            <a:chOff x="72232" y="6345343"/>
            <a:chExt cx="7575476" cy="376205"/>
          </a:xfrm>
        </p:grpSpPr>
        <p:sp>
          <p:nvSpPr>
            <p:cNvPr id="33" name="Rounded Rectangle 32"/>
            <p:cNvSpPr/>
            <p:nvPr/>
          </p:nvSpPr>
          <p:spPr>
            <a:xfrm>
              <a:off x="1566584" y="6345343"/>
              <a:ext cx="636350" cy="376205"/>
            </a:xfrm>
            <a:prstGeom prst="round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100" dirty="0">
                <a:solidFill>
                  <a:schemeClr val="tx1"/>
                </a:solidFill>
              </a:endParaRPr>
            </a:p>
          </p:txBody>
        </p:sp>
        <p:sp>
          <p:nvSpPr>
            <p:cNvPr id="36" name="Rounded Rectangle 35"/>
            <p:cNvSpPr/>
            <p:nvPr/>
          </p:nvSpPr>
          <p:spPr>
            <a:xfrm>
              <a:off x="5069599" y="6345343"/>
              <a:ext cx="636350" cy="376205"/>
            </a:xfrm>
            <a:prstGeom prst="roundRect">
              <a:avLst/>
            </a:prstGeom>
            <a:solidFill>
              <a:srgbClr val="FDCFD7"/>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400" dirty="0">
                <a:solidFill>
                  <a:schemeClr val="tx1"/>
                </a:solidFill>
              </a:endParaRPr>
            </a:p>
          </p:txBody>
        </p:sp>
        <p:sp>
          <p:nvSpPr>
            <p:cNvPr id="43" name="Rectangle 42"/>
            <p:cNvSpPr/>
            <p:nvPr/>
          </p:nvSpPr>
          <p:spPr>
            <a:xfrm>
              <a:off x="72232" y="6355427"/>
              <a:ext cx="1494352" cy="307777"/>
            </a:xfrm>
            <a:prstGeom prst="rect">
              <a:avLst/>
            </a:prstGeom>
          </p:spPr>
          <p:txBody>
            <a:bodyPr wrap="square">
              <a:spAutoFit/>
            </a:bodyPr>
            <a:lstStyle/>
            <a:p>
              <a:pPr>
                <a:defRPr/>
              </a:pPr>
              <a:r>
                <a:rPr lang="id-ID" sz="1400" dirty="0" smtClean="0"/>
                <a:t>Keterangan :</a:t>
              </a:r>
              <a:endParaRPr lang="en-US" sz="1100" dirty="0"/>
            </a:p>
          </p:txBody>
        </p:sp>
        <p:sp>
          <p:nvSpPr>
            <p:cNvPr id="44" name="Rectangle 43"/>
            <p:cNvSpPr/>
            <p:nvPr/>
          </p:nvSpPr>
          <p:spPr>
            <a:xfrm>
              <a:off x="2202934" y="6345343"/>
              <a:ext cx="1494352" cy="354786"/>
            </a:xfrm>
            <a:prstGeom prst="rect">
              <a:avLst/>
            </a:prstGeom>
          </p:spPr>
          <p:txBody>
            <a:bodyPr wrap="square">
              <a:spAutoFit/>
            </a:bodyPr>
            <a:lstStyle/>
            <a:p>
              <a:pPr>
                <a:defRPr/>
              </a:pPr>
              <a:r>
                <a:rPr lang="id-ID" sz="1400" dirty="0" smtClean="0"/>
                <a:t>= </a:t>
              </a:r>
              <a:r>
                <a:rPr lang="en-US" sz="1400" dirty="0" smtClean="0"/>
                <a:t>2015</a:t>
              </a:r>
              <a:endParaRPr lang="en-US" sz="1100" dirty="0"/>
            </a:p>
          </p:txBody>
        </p:sp>
        <p:sp>
          <p:nvSpPr>
            <p:cNvPr id="45" name="Rectangle 44"/>
            <p:cNvSpPr/>
            <p:nvPr/>
          </p:nvSpPr>
          <p:spPr>
            <a:xfrm>
              <a:off x="5735863" y="6345343"/>
              <a:ext cx="1911845" cy="354786"/>
            </a:xfrm>
            <a:prstGeom prst="rect">
              <a:avLst/>
            </a:prstGeom>
          </p:spPr>
          <p:txBody>
            <a:bodyPr wrap="square">
              <a:spAutoFit/>
            </a:bodyPr>
            <a:lstStyle/>
            <a:p>
              <a:pPr>
                <a:defRPr/>
              </a:pPr>
              <a:r>
                <a:rPr lang="id-ID" sz="1400" dirty="0" smtClean="0"/>
                <a:t>= </a:t>
              </a:r>
              <a:r>
                <a:rPr lang="en-US" sz="1400" dirty="0" smtClean="0"/>
                <a:t>2016</a:t>
              </a:r>
              <a:endParaRPr lang="en-US" sz="1100" dirty="0"/>
            </a:p>
          </p:txBody>
        </p:sp>
      </p:grpSp>
    </p:spTree>
    <p:extLst>
      <p:ext uri="{BB962C8B-B14F-4D97-AF65-F5344CB8AC3E}">
        <p14:creationId xmlns:p14="http://schemas.microsoft.com/office/powerpoint/2010/main" val="37907459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p:cNvSpPr/>
          <p:nvPr/>
        </p:nvSpPr>
        <p:spPr>
          <a:xfrm>
            <a:off x="93663" y="1382473"/>
            <a:ext cx="1706562" cy="842962"/>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solidFill>
                  <a:schemeClr val="tx1"/>
                </a:solidFill>
              </a:rPr>
              <a:t>Penataan Tatalaksana</a:t>
            </a:r>
            <a:endParaRPr lang="en-US" b="1" dirty="0">
              <a:solidFill>
                <a:schemeClr val="tx1"/>
              </a:solidFill>
            </a:endParaRPr>
          </a:p>
        </p:txBody>
      </p:sp>
      <p:sp>
        <p:nvSpPr>
          <p:cNvPr id="33" name="Rounded Rectangle 32"/>
          <p:cNvSpPr/>
          <p:nvPr/>
        </p:nvSpPr>
        <p:spPr>
          <a:xfrm>
            <a:off x="2089098" y="983789"/>
            <a:ext cx="6869165" cy="866698"/>
          </a:xfrm>
          <a:prstGeom prst="round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 typeface="+mj-lt"/>
              <a:buAutoNum type="arabicPeriod"/>
              <a:defRPr/>
            </a:pPr>
            <a:r>
              <a:rPr lang="en-US" dirty="0" err="1">
                <a:solidFill>
                  <a:schemeClr val="tx1"/>
                </a:solidFill>
              </a:rPr>
              <a:t>Hasil</a:t>
            </a:r>
            <a:r>
              <a:rPr lang="en-US" dirty="0">
                <a:solidFill>
                  <a:schemeClr val="tx1"/>
                </a:solidFill>
              </a:rPr>
              <a:t> </a:t>
            </a:r>
            <a:r>
              <a:rPr lang="en-US" dirty="0" err="1">
                <a:solidFill>
                  <a:schemeClr val="tx1"/>
                </a:solidFill>
              </a:rPr>
              <a:t>evaluasi</a:t>
            </a:r>
            <a:r>
              <a:rPr lang="en-US" dirty="0">
                <a:solidFill>
                  <a:schemeClr val="tx1"/>
                </a:solidFill>
              </a:rPr>
              <a:t> </a:t>
            </a:r>
            <a:r>
              <a:rPr lang="en-US" dirty="0" err="1">
                <a:solidFill>
                  <a:schemeClr val="tx1"/>
                </a:solidFill>
              </a:rPr>
              <a:t>atas</a:t>
            </a:r>
            <a:r>
              <a:rPr lang="en-US" dirty="0">
                <a:solidFill>
                  <a:schemeClr val="tx1"/>
                </a:solidFill>
              </a:rPr>
              <a:t> </a:t>
            </a:r>
            <a:r>
              <a:rPr lang="en-US" dirty="0" err="1">
                <a:solidFill>
                  <a:schemeClr val="tx1"/>
                </a:solidFill>
              </a:rPr>
              <a:t>Bisnis</a:t>
            </a:r>
            <a:r>
              <a:rPr lang="en-US" dirty="0">
                <a:solidFill>
                  <a:schemeClr val="tx1"/>
                </a:solidFill>
              </a:rPr>
              <a:t> proses </a:t>
            </a:r>
            <a:r>
              <a:rPr lang="en-US" dirty="0" err="1">
                <a:solidFill>
                  <a:schemeClr val="tx1"/>
                </a:solidFill>
              </a:rPr>
              <a:t>dan</a:t>
            </a:r>
            <a:r>
              <a:rPr lang="en-US" dirty="0">
                <a:solidFill>
                  <a:schemeClr val="tx1"/>
                </a:solidFill>
              </a:rPr>
              <a:t> SOP </a:t>
            </a:r>
            <a:r>
              <a:rPr lang="en-US" dirty="0" err="1">
                <a:solidFill>
                  <a:schemeClr val="tx1"/>
                </a:solidFill>
              </a:rPr>
              <a:t>belum</a:t>
            </a:r>
            <a:r>
              <a:rPr lang="en-US" dirty="0">
                <a:solidFill>
                  <a:schemeClr val="tx1"/>
                </a:solidFill>
              </a:rPr>
              <a:t> </a:t>
            </a:r>
            <a:r>
              <a:rPr lang="en-US" dirty="0" err="1">
                <a:solidFill>
                  <a:schemeClr val="tx1"/>
                </a:solidFill>
              </a:rPr>
              <a:t>menunjukan</a:t>
            </a:r>
            <a:r>
              <a:rPr lang="en-US" dirty="0">
                <a:solidFill>
                  <a:schemeClr val="tx1"/>
                </a:solidFill>
              </a:rPr>
              <a:t> </a:t>
            </a:r>
            <a:r>
              <a:rPr lang="en-US" dirty="0" err="1">
                <a:solidFill>
                  <a:schemeClr val="tx1"/>
                </a:solidFill>
              </a:rPr>
              <a:t>efisiensi</a:t>
            </a:r>
            <a:r>
              <a:rPr lang="en-US" dirty="0">
                <a:solidFill>
                  <a:schemeClr val="tx1"/>
                </a:solidFill>
              </a:rPr>
              <a:t> </a:t>
            </a:r>
            <a:r>
              <a:rPr lang="en-US" dirty="0" err="1">
                <a:solidFill>
                  <a:schemeClr val="tx1"/>
                </a:solidFill>
              </a:rPr>
              <a:t>dan</a:t>
            </a:r>
            <a:r>
              <a:rPr lang="en-US" dirty="0">
                <a:solidFill>
                  <a:schemeClr val="tx1"/>
                </a:solidFill>
              </a:rPr>
              <a:t> </a:t>
            </a:r>
            <a:r>
              <a:rPr lang="en-US" dirty="0" err="1">
                <a:solidFill>
                  <a:schemeClr val="tx1"/>
                </a:solidFill>
              </a:rPr>
              <a:t>efektifita</a:t>
            </a:r>
            <a:r>
              <a:rPr lang="id-ID" dirty="0">
                <a:solidFill>
                  <a:schemeClr val="tx1"/>
                </a:solidFill>
              </a:rPr>
              <a:t>s</a:t>
            </a:r>
          </a:p>
          <a:p>
            <a:pPr marL="342900" indent="-342900">
              <a:buFont typeface="+mj-lt"/>
              <a:buAutoNum type="arabicPeriod"/>
              <a:defRPr/>
            </a:pPr>
            <a:r>
              <a:rPr lang="en-US" dirty="0" err="1">
                <a:solidFill>
                  <a:schemeClr val="tx1"/>
                </a:solidFill>
              </a:rPr>
              <a:t>Penggunaan</a:t>
            </a:r>
            <a:r>
              <a:rPr lang="en-US" dirty="0">
                <a:solidFill>
                  <a:schemeClr val="tx1"/>
                </a:solidFill>
              </a:rPr>
              <a:t> E-government </a:t>
            </a:r>
            <a:r>
              <a:rPr lang="en-US" dirty="0" err="1">
                <a:solidFill>
                  <a:schemeClr val="tx1"/>
                </a:solidFill>
              </a:rPr>
              <a:t>belum</a:t>
            </a:r>
            <a:r>
              <a:rPr lang="en-US" dirty="0">
                <a:solidFill>
                  <a:schemeClr val="tx1"/>
                </a:solidFill>
              </a:rPr>
              <a:t> </a:t>
            </a:r>
            <a:r>
              <a:rPr lang="en-US" dirty="0" err="1">
                <a:solidFill>
                  <a:schemeClr val="tx1"/>
                </a:solidFill>
              </a:rPr>
              <a:t>terintegrasi</a:t>
            </a:r>
            <a:endParaRPr lang="en-US" dirty="0">
              <a:solidFill>
                <a:schemeClr val="tx1"/>
              </a:solidFill>
            </a:endParaRPr>
          </a:p>
        </p:txBody>
      </p:sp>
      <p:sp>
        <p:nvSpPr>
          <p:cNvPr id="34" name="Rounded Rectangle 33"/>
          <p:cNvSpPr/>
          <p:nvPr/>
        </p:nvSpPr>
        <p:spPr>
          <a:xfrm>
            <a:off x="2089098" y="1923225"/>
            <a:ext cx="6869165" cy="701707"/>
          </a:xfrm>
          <a:prstGeom prst="roundRect">
            <a:avLst/>
          </a:prstGeom>
          <a:solidFill>
            <a:srgbClr val="FDCFD7"/>
          </a:solidFill>
          <a:ln>
            <a:solidFill>
              <a:srgbClr val="FDCF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id-ID" dirty="0">
                <a:solidFill>
                  <a:schemeClr val="tx1"/>
                </a:solidFill>
              </a:rPr>
              <a:t>Reviu atas SOP pelayanan dalam rangka mendorong inovasi pelayanan publik dengan lebih memperhatikan kualitas layanan.</a:t>
            </a:r>
          </a:p>
        </p:txBody>
      </p:sp>
      <p:sp>
        <p:nvSpPr>
          <p:cNvPr id="37" name="Rounded Rectangle 36"/>
          <p:cNvSpPr/>
          <p:nvPr/>
        </p:nvSpPr>
        <p:spPr>
          <a:xfrm>
            <a:off x="93663" y="3963718"/>
            <a:ext cx="1706562" cy="1214437"/>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solidFill>
                  <a:schemeClr val="tx1"/>
                </a:solidFill>
              </a:rPr>
              <a:t>Penataan Sistem Manajemen SDM</a:t>
            </a:r>
            <a:endParaRPr lang="en-US" b="1" dirty="0">
              <a:solidFill>
                <a:schemeClr val="tx1"/>
              </a:solidFill>
            </a:endParaRPr>
          </a:p>
        </p:txBody>
      </p:sp>
      <p:sp>
        <p:nvSpPr>
          <p:cNvPr id="38" name="Rounded Rectangle 37"/>
          <p:cNvSpPr/>
          <p:nvPr/>
        </p:nvSpPr>
        <p:spPr>
          <a:xfrm>
            <a:off x="2089098" y="2843083"/>
            <a:ext cx="6869165" cy="1995338"/>
          </a:xfrm>
          <a:prstGeom prst="round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 typeface="+mj-lt"/>
              <a:buAutoNum type="arabicPeriod"/>
              <a:defRPr/>
            </a:pPr>
            <a:r>
              <a:rPr lang="en-US" dirty="0" err="1">
                <a:solidFill>
                  <a:schemeClr val="tx1"/>
                </a:solidFill>
              </a:rPr>
              <a:t>Belum</a:t>
            </a:r>
            <a:r>
              <a:rPr lang="en-US" dirty="0">
                <a:solidFill>
                  <a:schemeClr val="tx1"/>
                </a:solidFill>
              </a:rPr>
              <a:t> </a:t>
            </a:r>
            <a:r>
              <a:rPr lang="en-US" dirty="0" err="1">
                <a:solidFill>
                  <a:schemeClr val="tx1"/>
                </a:solidFill>
              </a:rPr>
              <a:t>terdapat</a:t>
            </a:r>
            <a:r>
              <a:rPr lang="en-US" dirty="0">
                <a:solidFill>
                  <a:schemeClr val="tx1"/>
                </a:solidFill>
              </a:rPr>
              <a:t> </a:t>
            </a:r>
            <a:r>
              <a:rPr lang="en-US" dirty="0" err="1">
                <a:solidFill>
                  <a:schemeClr val="tx1"/>
                </a:solidFill>
              </a:rPr>
              <a:t>rencana</a:t>
            </a:r>
            <a:r>
              <a:rPr lang="en-US" dirty="0">
                <a:solidFill>
                  <a:schemeClr val="tx1"/>
                </a:solidFill>
              </a:rPr>
              <a:t> </a:t>
            </a:r>
            <a:r>
              <a:rPr lang="en-US" dirty="0" err="1">
                <a:solidFill>
                  <a:schemeClr val="tx1"/>
                </a:solidFill>
              </a:rPr>
              <a:t>redistribusi</a:t>
            </a:r>
            <a:r>
              <a:rPr lang="en-US" dirty="0">
                <a:solidFill>
                  <a:schemeClr val="tx1"/>
                </a:solidFill>
              </a:rPr>
              <a:t> </a:t>
            </a:r>
            <a:r>
              <a:rPr lang="en-US" dirty="0" err="1">
                <a:solidFill>
                  <a:schemeClr val="tx1"/>
                </a:solidFill>
              </a:rPr>
              <a:t>pegawai</a:t>
            </a:r>
            <a:endParaRPr lang="id-ID" dirty="0">
              <a:solidFill>
                <a:schemeClr val="tx1"/>
              </a:solidFill>
            </a:endParaRPr>
          </a:p>
          <a:p>
            <a:pPr marL="342900" indent="-342900">
              <a:buFont typeface="+mj-lt"/>
              <a:buAutoNum type="arabicPeriod"/>
              <a:defRPr/>
            </a:pPr>
            <a:r>
              <a:rPr lang="en-US" dirty="0" err="1">
                <a:solidFill>
                  <a:schemeClr val="tx1"/>
                </a:solidFill>
              </a:rPr>
              <a:t>Belum</a:t>
            </a:r>
            <a:r>
              <a:rPr lang="en-US" dirty="0">
                <a:solidFill>
                  <a:schemeClr val="tx1"/>
                </a:solidFill>
              </a:rPr>
              <a:t> </a:t>
            </a:r>
            <a:r>
              <a:rPr lang="en-US" dirty="0" err="1">
                <a:solidFill>
                  <a:schemeClr val="tx1"/>
                </a:solidFill>
              </a:rPr>
              <a:t>dilakukan</a:t>
            </a:r>
            <a:r>
              <a:rPr lang="en-US" dirty="0">
                <a:solidFill>
                  <a:schemeClr val="tx1"/>
                </a:solidFill>
              </a:rPr>
              <a:t> </a:t>
            </a:r>
            <a:r>
              <a:rPr lang="en-US" dirty="0" err="1">
                <a:solidFill>
                  <a:schemeClr val="tx1"/>
                </a:solidFill>
              </a:rPr>
              <a:t>asessment</a:t>
            </a:r>
            <a:r>
              <a:rPr lang="en-US" dirty="0">
                <a:solidFill>
                  <a:schemeClr val="tx1"/>
                </a:solidFill>
              </a:rPr>
              <a:t> </a:t>
            </a:r>
            <a:r>
              <a:rPr lang="en-US" dirty="0" err="1">
                <a:solidFill>
                  <a:schemeClr val="tx1"/>
                </a:solidFill>
              </a:rPr>
              <a:t>pada</a:t>
            </a:r>
            <a:r>
              <a:rPr lang="en-US" dirty="0">
                <a:solidFill>
                  <a:schemeClr val="tx1"/>
                </a:solidFill>
              </a:rPr>
              <a:t> </a:t>
            </a:r>
            <a:r>
              <a:rPr lang="en-US" dirty="0" err="1">
                <a:solidFill>
                  <a:schemeClr val="tx1"/>
                </a:solidFill>
              </a:rPr>
              <a:t>seluruh</a:t>
            </a:r>
            <a:r>
              <a:rPr lang="en-US" dirty="0">
                <a:solidFill>
                  <a:schemeClr val="tx1"/>
                </a:solidFill>
              </a:rPr>
              <a:t> </a:t>
            </a:r>
            <a:r>
              <a:rPr lang="en-US" dirty="0" err="1">
                <a:solidFill>
                  <a:schemeClr val="tx1"/>
                </a:solidFill>
              </a:rPr>
              <a:t>pegawai</a:t>
            </a:r>
            <a:endParaRPr lang="id-ID" dirty="0">
              <a:solidFill>
                <a:schemeClr val="tx1"/>
              </a:solidFill>
            </a:endParaRPr>
          </a:p>
          <a:p>
            <a:pPr marL="342900" indent="-342900">
              <a:buFont typeface="+mj-lt"/>
              <a:buAutoNum type="arabicPeriod"/>
              <a:defRPr/>
            </a:pPr>
            <a:r>
              <a:rPr lang="en-US" dirty="0" err="1">
                <a:solidFill>
                  <a:schemeClr val="tx1"/>
                </a:solidFill>
              </a:rPr>
              <a:t>Belum</a:t>
            </a:r>
            <a:r>
              <a:rPr lang="en-US" dirty="0">
                <a:solidFill>
                  <a:schemeClr val="tx1"/>
                </a:solidFill>
              </a:rPr>
              <a:t> </a:t>
            </a:r>
            <a:r>
              <a:rPr lang="en-US" dirty="0" err="1">
                <a:solidFill>
                  <a:schemeClr val="tx1"/>
                </a:solidFill>
              </a:rPr>
              <a:t>terdapat</a:t>
            </a:r>
            <a:r>
              <a:rPr lang="en-US" dirty="0">
                <a:solidFill>
                  <a:schemeClr val="tx1"/>
                </a:solidFill>
              </a:rPr>
              <a:t> </a:t>
            </a:r>
            <a:r>
              <a:rPr lang="en-US" dirty="0" err="1">
                <a:solidFill>
                  <a:schemeClr val="tx1"/>
                </a:solidFill>
              </a:rPr>
              <a:t>mekanisme</a:t>
            </a:r>
            <a:r>
              <a:rPr lang="en-US" dirty="0">
                <a:solidFill>
                  <a:schemeClr val="tx1"/>
                </a:solidFill>
              </a:rPr>
              <a:t> </a:t>
            </a:r>
            <a:r>
              <a:rPr lang="en-US" dirty="0" err="1">
                <a:solidFill>
                  <a:schemeClr val="tx1"/>
                </a:solidFill>
              </a:rPr>
              <a:t>pemberian</a:t>
            </a:r>
            <a:r>
              <a:rPr lang="en-US" dirty="0">
                <a:solidFill>
                  <a:schemeClr val="tx1"/>
                </a:solidFill>
              </a:rPr>
              <a:t> reward and punishment</a:t>
            </a:r>
            <a:endParaRPr lang="id-ID" dirty="0">
              <a:solidFill>
                <a:schemeClr val="tx1"/>
              </a:solidFill>
            </a:endParaRPr>
          </a:p>
          <a:p>
            <a:pPr marL="342900" indent="-342900">
              <a:buFont typeface="+mj-lt"/>
              <a:buAutoNum type="arabicPeriod"/>
              <a:defRPr/>
            </a:pPr>
            <a:r>
              <a:rPr lang="en-US" dirty="0" err="1">
                <a:solidFill>
                  <a:schemeClr val="tx1"/>
                </a:solidFill>
              </a:rPr>
              <a:t>Pemberian</a:t>
            </a:r>
            <a:r>
              <a:rPr lang="en-US" dirty="0">
                <a:solidFill>
                  <a:schemeClr val="tx1"/>
                </a:solidFill>
              </a:rPr>
              <a:t> </a:t>
            </a:r>
            <a:r>
              <a:rPr lang="en-US" dirty="0" err="1">
                <a:solidFill>
                  <a:schemeClr val="tx1"/>
                </a:solidFill>
              </a:rPr>
              <a:t>tunjangan</a:t>
            </a:r>
            <a:r>
              <a:rPr lang="en-US" dirty="0">
                <a:solidFill>
                  <a:schemeClr val="tx1"/>
                </a:solidFill>
              </a:rPr>
              <a:t> </a:t>
            </a:r>
            <a:r>
              <a:rPr lang="en-US" dirty="0" err="1">
                <a:solidFill>
                  <a:schemeClr val="tx1"/>
                </a:solidFill>
              </a:rPr>
              <a:t>kinerja</a:t>
            </a:r>
            <a:r>
              <a:rPr lang="en-US" dirty="0">
                <a:solidFill>
                  <a:schemeClr val="tx1"/>
                </a:solidFill>
              </a:rPr>
              <a:t> </a:t>
            </a:r>
            <a:r>
              <a:rPr lang="en-US" dirty="0" err="1">
                <a:solidFill>
                  <a:schemeClr val="tx1"/>
                </a:solidFill>
              </a:rPr>
              <a:t>belum</a:t>
            </a:r>
            <a:r>
              <a:rPr lang="en-US" dirty="0">
                <a:solidFill>
                  <a:schemeClr val="tx1"/>
                </a:solidFill>
              </a:rPr>
              <a:t> </a:t>
            </a:r>
            <a:r>
              <a:rPr lang="en-US" dirty="0" err="1">
                <a:solidFill>
                  <a:schemeClr val="tx1"/>
                </a:solidFill>
              </a:rPr>
              <a:t>berdasarkan</a:t>
            </a:r>
            <a:r>
              <a:rPr lang="en-US" dirty="0">
                <a:solidFill>
                  <a:schemeClr val="tx1"/>
                </a:solidFill>
              </a:rPr>
              <a:t> </a:t>
            </a:r>
            <a:r>
              <a:rPr lang="en-US" dirty="0" err="1">
                <a:solidFill>
                  <a:schemeClr val="tx1"/>
                </a:solidFill>
              </a:rPr>
              <a:t>pada</a:t>
            </a:r>
            <a:r>
              <a:rPr lang="en-US" dirty="0">
                <a:solidFill>
                  <a:schemeClr val="tx1"/>
                </a:solidFill>
              </a:rPr>
              <a:t> </a:t>
            </a:r>
            <a:r>
              <a:rPr lang="en-US" dirty="0" err="1">
                <a:solidFill>
                  <a:schemeClr val="tx1"/>
                </a:solidFill>
              </a:rPr>
              <a:t>capaian</a:t>
            </a:r>
            <a:r>
              <a:rPr lang="en-US" dirty="0">
                <a:solidFill>
                  <a:schemeClr val="tx1"/>
                </a:solidFill>
              </a:rPr>
              <a:t> </a:t>
            </a:r>
            <a:r>
              <a:rPr lang="en-US" dirty="0" err="1">
                <a:solidFill>
                  <a:schemeClr val="tx1"/>
                </a:solidFill>
              </a:rPr>
              <a:t>kinerja</a:t>
            </a:r>
            <a:r>
              <a:rPr lang="en-US" dirty="0">
                <a:solidFill>
                  <a:schemeClr val="tx1"/>
                </a:solidFill>
              </a:rPr>
              <a:t> </a:t>
            </a:r>
            <a:r>
              <a:rPr lang="en-US" dirty="0" err="1">
                <a:solidFill>
                  <a:schemeClr val="tx1"/>
                </a:solidFill>
              </a:rPr>
              <a:t>individu</a:t>
            </a:r>
            <a:endParaRPr lang="id-ID" dirty="0">
              <a:solidFill>
                <a:schemeClr val="tx1"/>
              </a:solidFill>
            </a:endParaRPr>
          </a:p>
          <a:p>
            <a:pPr marL="342900" indent="-342900">
              <a:buFont typeface="+mj-lt"/>
              <a:buAutoNum type="arabicPeriod"/>
              <a:defRPr/>
            </a:pPr>
            <a:r>
              <a:rPr lang="en-US" dirty="0" err="1">
                <a:solidFill>
                  <a:schemeClr val="tx1"/>
                </a:solidFill>
              </a:rPr>
              <a:t>Sistem</a:t>
            </a:r>
            <a:r>
              <a:rPr lang="en-US" dirty="0">
                <a:solidFill>
                  <a:schemeClr val="tx1"/>
                </a:solidFill>
              </a:rPr>
              <a:t> </a:t>
            </a:r>
            <a:r>
              <a:rPr lang="en-US" dirty="0" err="1">
                <a:solidFill>
                  <a:schemeClr val="tx1"/>
                </a:solidFill>
              </a:rPr>
              <a:t>informasi</a:t>
            </a:r>
            <a:r>
              <a:rPr lang="en-US" dirty="0">
                <a:solidFill>
                  <a:schemeClr val="tx1"/>
                </a:solidFill>
              </a:rPr>
              <a:t> </a:t>
            </a:r>
            <a:r>
              <a:rPr lang="en-US" dirty="0" err="1">
                <a:solidFill>
                  <a:schemeClr val="tx1"/>
                </a:solidFill>
              </a:rPr>
              <a:t>kepegawaian</a:t>
            </a:r>
            <a:r>
              <a:rPr lang="en-US" dirty="0">
                <a:solidFill>
                  <a:schemeClr val="tx1"/>
                </a:solidFill>
              </a:rPr>
              <a:t> </a:t>
            </a:r>
            <a:r>
              <a:rPr lang="en-US" dirty="0" err="1">
                <a:solidFill>
                  <a:schemeClr val="tx1"/>
                </a:solidFill>
              </a:rPr>
              <a:t>belum</a:t>
            </a:r>
            <a:r>
              <a:rPr lang="en-US" dirty="0">
                <a:solidFill>
                  <a:schemeClr val="tx1"/>
                </a:solidFill>
              </a:rPr>
              <a:t> update </a:t>
            </a:r>
            <a:r>
              <a:rPr lang="en-US" dirty="0" err="1">
                <a:solidFill>
                  <a:schemeClr val="tx1"/>
                </a:solidFill>
              </a:rPr>
              <a:t>dan</a:t>
            </a:r>
            <a:r>
              <a:rPr lang="en-US" dirty="0">
                <a:solidFill>
                  <a:schemeClr val="tx1"/>
                </a:solidFill>
              </a:rPr>
              <a:t> </a:t>
            </a:r>
            <a:r>
              <a:rPr lang="en-US" dirty="0" err="1">
                <a:solidFill>
                  <a:schemeClr val="tx1"/>
                </a:solidFill>
              </a:rPr>
              <a:t>belum</a:t>
            </a:r>
            <a:r>
              <a:rPr lang="en-US" dirty="0">
                <a:solidFill>
                  <a:schemeClr val="tx1"/>
                </a:solidFill>
              </a:rPr>
              <a:t> </a:t>
            </a:r>
            <a:r>
              <a:rPr lang="en-US" dirty="0" err="1">
                <a:solidFill>
                  <a:schemeClr val="tx1"/>
                </a:solidFill>
              </a:rPr>
              <a:t>dapat</a:t>
            </a:r>
            <a:r>
              <a:rPr lang="en-US" dirty="0">
                <a:solidFill>
                  <a:schemeClr val="tx1"/>
                </a:solidFill>
              </a:rPr>
              <a:t> </a:t>
            </a:r>
            <a:r>
              <a:rPr lang="en-US" dirty="0" err="1">
                <a:solidFill>
                  <a:schemeClr val="tx1"/>
                </a:solidFill>
              </a:rPr>
              <a:t>diakses</a:t>
            </a:r>
            <a:r>
              <a:rPr lang="en-US" dirty="0">
                <a:solidFill>
                  <a:schemeClr val="tx1"/>
                </a:solidFill>
              </a:rPr>
              <a:t> </a:t>
            </a:r>
            <a:r>
              <a:rPr lang="en-US" dirty="0" err="1">
                <a:solidFill>
                  <a:schemeClr val="tx1"/>
                </a:solidFill>
              </a:rPr>
              <a:t>oleh</a:t>
            </a:r>
            <a:r>
              <a:rPr lang="en-US" dirty="0">
                <a:solidFill>
                  <a:schemeClr val="tx1"/>
                </a:solidFill>
              </a:rPr>
              <a:t> </a:t>
            </a:r>
            <a:r>
              <a:rPr lang="en-US" dirty="0" err="1">
                <a:solidFill>
                  <a:schemeClr val="tx1"/>
                </a:solidFill>
              </a:rPr>
              <a:t>seluruh</a:t>
            </a:r>
            <a:r>
              <a:rPr lang="en-US" dirty="0">
                <a:solidFill>
                  <a:schemeClr val="tx1"/>
                </a:solidFill>
              </a:rPr>
              <a:t> </a:t>
            </a:r>
            <a:r>
              <a:rPr lang="en-US" dirty="0" err="1">
                <a:solidFill>
                  <a:schemeClr val="tx1"/>
                </a:solidFill>
              </a:rPr>
              <a:t>pegawai</a:t>
            </a:r>
            <a:endParaRPr lang="en-US" dirty="0">
              <a:solidFill>
                <a:schemeClr val="tx1"/>
              </a:solidFill>
            </a:endParaRPr>
          </a:p>
        </p:txBody>
      </p:sp>
      <p:sp>
        <p:nvSpPr>
          <p:cNvPr id="39" name="Rounded Rectangle 38"/>
          <p:cNvSpPr/>
          <p:nvPr/>
        </p:nvSpPr>
        <p:spPr>
          <a:xfrm>
            <a:off x="2089097" y="4946986"/>
            <a:ext cx="6869165" cy="889103"/>
          </a:xfrm>
          <a:prstGeom prst="roundRect">
            <a:avLst/>
          </a:prstGeom>
          <a:solidFill>
            <a:srgbClr val="FDCFD7"/>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id-ID" dirty="0">
                <a:solidFill>
                  <a:schemeClr val="tx1"/>
                </a:solidFill>
              </a:rPr>
              <a:t>Melakukan upaya penyegaran terhadap aparatur berupa pelatihan, pengelolaan SDM, anggaran, BMN, dan mekanisme hubungan kerja antar pegawai untuk memperkuat integritas.</a:t>
            </a:r>
            <a:endParaRPr lang="en-US" dirty="0">
              <a:solidFill>
                <a:schemeClr val="tx1"/>
              </a:solidFill>
            </a:endParaRPr>
          </a:p>
        </p:txBody>
      </p:sp>
      <p:sp>
        <p:nvSpPr>
          <p:cNvPr id="42" name="Oval 41"/>
          <p:cNvSpPr/>
          <p:nvPr/>
        </p:nvSpPr>
        <p:spPr>
          <a:xfrm>
            <a:off x="722313" y="1053462"/>
            <a:ext cx="417512" cy="444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chemeClr val="tx1"/>
                </a:solidFill>
              </a:rPr>
              <a:t>4</a:t>
            </a:r>
            <a:endParaRPr lang="en-US" dirty="0">
              <a:solidFill>
                <a:schemeClr val="tx1"/>
              </a:solidFill>
            </a:endParaRPr>
          </a:p>
        </p:txBody>
      </p:sp>
      <p:sp>
        <p:nvSpPr>
          <p:cNvPr id="43" name="Oval 42"/>
          <p:cNvSpPr/>
          <p:nvPr/>
        </p:nvSpPr>
        <p:spPr>
          <a:xfrm>
            <a:off x="722312" y="3618502"/>
            <a:ext cx="417513" cy="444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chemeClr val="tx1"/>
                </a:solidFill>
              </a:rPr>
              <a:t>5</a:t>
            </a:r>
            <a:endParaRPr lang="en-US" dirty="0">
              <a:solidFill>
                <a:schemeClr val="tx1"/>
              </a:solidFill>
            </a:endParaRPr>
          </a:p>
        </p:txBody>
      </p:sp>
      <p:sp>
        <p:nvSpPr>
          <p:cNvPr id="15" name="Title 1"/>
          <p:cNvSpPr txBox="1">
            <a:spLocks/>
          </p:cNvSpPr>
          <p:nvPr/>
        </p:nvSpPr>
        <p:spPr bwMode="auto">
          <a:xfrm>
            <a:off x="0" y="64294"/>
            <a:ext cx="914400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198" algn="l" defTabSz="685796" rtl="0" fontAlgn="base">
              <a:lnSpc>
                <a:spcPct val="90000"/>
              </a:lnSpc>
              <a:spcBef>
                <a:spcPct val="0"/>
              </a:spcBef>
              <a:spcAft>
                <a:spcPct val="0"/>
              </a:spcAft>
              <a:defRPr sz="3300">
                <a:solidFill>
                  <a:schemeClr val="tx1"/>
                </a:solidFill>
                <a:latin typeface="Calibri Light" panose="020F0302020204030204" pitchFamily="34" charset="0"/>
              </a:defRPr>
            </a:lvl6pPr>
            <a:lvl7pPr marL="914395" algn="l" defTabSz="685796" rtl="0" fontAlgn="base">
              <a:lnSpc>
                <a:spcPct val="90000"/>
              </a:lnSpc>
              <a:spcBef>
                <a:spcPct val="0"/>
              </a:spcBef>
              <a:spcAft>
                <a:spcPct val="0"/>
              </a:spcAft>
              <a:defRPr sz="3300">
                <a:solidFill>
                  <a:schemeClr val="tx1"/>
                </a:solidFill>
                <a:latin typeface="Calibri Light" panose="020F0302020204030204" pitchFamily="34" charset="0"/>
              </a:defRPr>
            </a:lvl7pPr>
            <a:lvl8pPr marL="1371592" algn="l" defTabSz="685796" rtl="0" fontAlgn="base">
              <a:lnSpc>
                <a:spcPct val="90000"/>
              </a:lnSpc>
              <a:spcBef>
                <a:spcPct val="0"/>
              </a:spcBef>
              <a:spcAft>
                <a:spcPct val="0"/>
              </a:spcAft>
              <a:defRPr sz="3300">
                <a:solidFill>
                  <a:schemeClr val="tx1"/>
                </a:solidFill>
                <a:latin typeface="Calibri Light" panose="020F0302020204030204" pitchFamily="34" charset="0"/>
              </a:defRPr>
            </a:lvl8pPr>
            <a:lvl9pPr marL="1828789" algn="l" defTabSz="685796"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a:r>
              <a:rPr lang="id-ID" altLang="en-US" sz="2800" b="1" dirty="0"/>
              <a:t>Rekomendasi MenPAN-RB tahun </a:t>
            </a:r>
            <a:r>
              <a:rPr lang="en-US" altLang="en-US" sz="2800" b="1" dirty="0"/>
              <a:t>2015 </a:t>
            </a:r>
            <a:r>
              <a:rPr lang="en-US" altLang="en-US" sz="2800" b="1" dirty="0" err="1"/>
              <a:t>dan</a:t>
            </a:r>
            <a:r>
              <a:rPr lang="en-US" altLang="en-US" sz="2800" b="1" dirty="0"/>
              <a:t> </a:t>
            </a:r>
            <a:r>
              <a:rPr lang="id-ID" altLang="en-US" sz="2800" b="1" dirty="0" smtClean="0"/>
              <a:t>2016 </a:t>
            </a:r>
            <a:r>
              <a:rPr lang="id-ID" altLang="en-US" sz="1800" b="1" dirty="0" smtClean="0"/>
              <a:t>(2/3)</a:t>
            </a:r>
            <a:endParaRPr lang="en-US" altLang="en-US" sz="1800" b="1" dirty="0" smtClean="0"/>
          </a:p>
        </p:txBody>
      </p:sp>
      <p:cxnSp>
        <p:nvCxnSpPr>
          <p:cNvPr id="17" name="Straight Arrow Connector 16"/>
          <p:cNvCxnSpPr>
            <a:stCxn id="32" idx="3"/>
            <a:endCxn id="34" idx="1"/>
          </p:cNvCxnSpPr>
          <p:nvPr/>
        </p:nvCxnSpPr>
        <p:spPr>
          <a:xfrm>
            <a:off x="1800225" y="1803954"/>
            <a:ext cx="288873" cy="470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32" idx="3"/>
            <a:endCxn id="33" idx="1"/>
          </p:cNvCxnSpPr>
          <p:nvPr/>
        </p:nvCxnSpPr>
        <p:spPr>
          <a:xfrm flipV="1">
            <a:off x="1800225" y="1417138"/>
            <a:ext cx="288873" cy="3868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37" idx="3"/>
            <a:endCxn id="39" idx="1"/>
          </p:cNvCxnSpPr>
          <p:nvPr/>
        </p:nvCxnSpPr>
        <p:spPr>
          <a:xfrm>
            <a:off x="1800225" y="4570937"/>
            <a:ext cx="288872" cy="8206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37" idx="3"/>
          </p:cNvCxnSpPr>
          <p:nvPr/>
        </p:nvCxnSpPr>
        <p:spPr>
          <a:xfrm flipV="1">
            <a:off x="1800225" y="3840753"/>
            <a:ext cx="288873" cy="7301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594746" y="6482714"/>
            <a:ext cx="7575476" cy="326358"/>
            <a:chOff x="72232" y="6345343"/>
            <a:chExt cx="7575476" cy="376205"/>
          </a:xfrm>
        </p:grpSpPr>
        <p:sp>
          <p:nvSpPr>
            <p:cNvPr id="41" name="Rounded Rectangle 40"/>
            <p:cNvSpPr/>
            <p:nvPr/>
          </p:nvSpPr>
          <p:spPr>
            <a:xfrm>
              <a:off x="1566584" y="6345343"/>
              <a:ext cx="636350" cy="376205"/>
            </a:xfrm>
            <a:prstGeom prst="round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100" dirty="0">
                <a:solidFill>
                  <a:schemeClr val="tx1"/>
                </a:solidFill>
              </a:endParaRPr>
            </a:p>
          </p:txBody>
        </p:sp>
        <p:sp>
          <p:nvSpPr>
            <p:cNvPr id="44" name="Rounded Rectangle 43"/>
            <p:cNvSpPr/>
            <p:nvPr/>
          </p:nvSpPr>
          <p:spPr>
            <a:xfrm>
              <a:off x="5069599" y="6345343"/>
              <a:ext cx="636350" cy="376205"/>
            </a:xfrm>
            <a:prstGeom prst="roundRect">
              <a:avLst/>
            </a:prstGeom>
            <a:solidFill>
              <a:srgbClr val="FDCFD7"/>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400" dirty="0">
                <a:solidFill>
                  <a:schemeClr val="tx1"/>
                </a:solidFill>
              </a:endParaRPr>
            </a:p>
          </p:txBody>
        </p:sp>
        <p:sp>
          <p:nvSpPr>
            <p:cNvPr id="45" name="Rectangle 44"/>
            <p:cNvSpPr/>
            <p:nvPr/>
          </p:nvSpPr>
          <p:spPr>
            <a:xfrm>
              <a:off x="72232" y="6355427"/>
              <a:ext cx="1494352" cy="307777"/>
            </a:xfrm>
            <a:prstGeom prst="rect">
              <a:avLst/>
            </a:prstGeom>
          </p:spPr>
          <p:txBody>
            <a:bodyPr wrap="square">
              <a:spAutoFit/>
            </a:bodyPr>
            <a:lstStyle/>
            <a:p>
              <a:pPr>
                <a:defRPr/>
              </a:pPr>
              <a:r>
                <a:rPr lang="id-ID" sz="1400" dirty="0" smtClean="0"/>
                <a:t>Keterangan :</a:t>
              </a:r>
              <a:endParaRPr lang="en-US" sz="1100" dirty="0"/>
            </a:p>
          </p:txBody>
        </p:sp>
        <p:sp>
          <p:nvSpPr>
            <p:cNvPr id="46" name="Rectangle 45"/>
            <p:cNvSpPr/>
            <p:nvPr/>
          </p:nvSpPr>
          <p:spPr>
            <a:xfrm>
              <a:off x="2202934" y="6345343"/>
              <a:ext cx="1494352" cy="354786"/>
            </a:xfrm>
            <a:prstGeom prst="rect">
              <a:avLst/>
            </a:prstGeom>
          </p:spPr>
          <p:txBody>
            <a:bodyPr wrap="square">
              <a:spAutoFit/>
            </a:bodyPr>
            <a:lstStyle/>
            <a:p>
              <a:pPr>
                <a:defRPr/>
              </a:pPr>
              <a:r>
                <a:rPr lang="id-ID" sz="1400" dirty="0" smtClean="0"/>
                <a:t>= </a:t>
              </a:r>
              <a:r>
                <a:rPr lang="en-US" sz="1400" dirty="0" smtClean="0"/>
                <a:t>2015</a:t>
              </a:r>
              <a:endParaRPr lang="en-US" sz="1100" dirty="0"/>
            </a:p>
          </p:txBody>
        </p:sp>
        <p:sp>
          <p:nvSpPr>
            <p:cNvPr id="47" name="Rectangle 46"/>
            <p:cNvSpPr/>
            <p:nvPr/>
          </p:nvSpPr>
          <p:spPr>
            <a:xfrm>
              <a:off x="5735863" y="6345343"/>
              <a:ext cx="1911845" cy="354786"/>
            </a:xfrm>
            <a:prstGeom prst="rect">
              <a:avLst/>
            </a:prstGeom>
          </p:spPr>
          <p:txBody>
            <a:bodyPr wrap="square">
              <a:spAutoFit/>
            </a:bodyPr>
            <a:lstStyle/>
            <a:p>
              <a:pPr>
                <a:defRPr/>
              </a:pPr>
              <a:r>
                <a:rPr lang="id-ID" sz="1400" dirty="0" smtClean="0"/>
                <a:t>= </a:t>
              </a:r>
              <a:r>
                <a:rPr lang="en-US" sz="1400" dirty="0" smtClean="0"/>
                <a:t>2016</a:t>
              </a:r>
              <a:endParaRPr lang="en-US" sz="1100" dirty="0"/>
            </a:p>
          </p:txBody>
        </p:sp>
      </p:grpSp>
      <p:sp>
        <p:nvSpPr>
          <p:cNvPr id="2" name="Slide Number Placeholder 1"/>
          <p:cNvSpPr>
            <a:spLocks noGrp="1"/>
          </p:cNvSpPr>
          <p:nvPr>
            <p:ph type="sldNum" sz="quarter" idx="12"/>
          </p:nvPr>
        </p:nvSpPr>
        <p:spPr/>
        <p:txBody>
          <a:bodyPr/>
          <a:lstStyle/>
          <a:p>
            <a:pPr>
              <a:defRPr/>
            </a:pPr>
            <a:fld id="{D09A6215-DBA4-4729-BE39-4D1CD98DCE7E}" type="slidenum">
              <a:rPr lang="id-ID" altLang="en-US" smtClean="0"/>
              <a:pPr>
                <a:defRPr/>
              </a:pPr>
              <a:t>16</a:t>
            </a:fld>
            <a:endParaRPr lang="id-ID" altLang="en-US" dirty="0"/>
          </a:p>
        </p:txBody>
      </p:sp>
    </p:spTree>
    <p:extLst>
      <p:ext uri="{BB962C8B-B14F-4D97-AF65-F5344CB8AC3E}">
        <p14:creationId xmlns:p14="http://schemas.microsoft.com/office/powerpoint/2010/main" val="2649439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p:cNvSpPr/>
          <p:nvPr/>
        </p:nvSpPr>
        <p:spPr>
          <a:xfrm>
            <a:off x="2563900" y="945325"/>
            <a:ext cx="6480000" cy="1621067"/>
          </a:xfrm>
          <a:prstGeom prst="round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Tx/>
              <a:buAutoNum type="arabicPeriod"/>
              <a:defRPr/>
            </a:pPr>
            <a:r>
              <a:rPr lang="en-US" sz="1600" dirty="0" err="1">
                <a:solidFill>
                  <a:schemeClr val="tx1"/>
                </a:solidFill>
              </a:rPr>
              <a:t>Kebijakan</a:t>
            </a:r>
            <a:r>
              <a:rPr lang="en-US" sz="1600" dirty="0">
                <a:solidFill>
                  <a:schemeClr val="tx1"/>
                </a:solidFill>
              </a:rPr>
              <a:t> </a:t>
            </a:r>
            <a:r>
              <a:rPr lang="en-US" sz="1600" dirty="0" err="1">
                <a:solidFill>
                  <a:schemeClr val="tx1"/>
                </a:solidFill>
              </a:rPr>
              <a:t>tentang</a:t>
            </a:r>
            <a:r>
              <a:rPr lang="en-US" sz="1600" dirty="0">
                <a:solidFill>
                  <a:schemeClr val="tx1"/>
                </a:solidFill>
              </a:rPr>
              <a:t> SPIP </a:t>
            </a:r>
            <a:r>
              <a:rPr lang="en-US" sz="1600" dirty="0" err="1">
                <a:solidFill>
                  <a:schemeClr val="tx1"/>
                </a:solidFill>
              </a:rPr>
              <a:t>belum</a:t>
            </a:r>
            <a:r>
              <a:rPr lang="en-US" sz="1600" dirty="0">
                <a:solidFill>
                  <a:schemeClr val="tx1"/>
                </a:solidFill>
              </a:rPr>
              <a:t> </a:t>
            </a:r>
            <a:r>
              <a:rPr lang="en-US" sz="1600" dirty="0" err="1">
                <a:solidFill>
                  <a:schemeClr val="tx1"/>
                </a:solidFill>
              </a:rPr>
              <a:t>terlihat</a:t>
            </a:r>
            <a:r>
              <a:rPr lang="en-US" sz="1600" dirty="0">
                <a:solidFill>
                  <a:schemeClr val="tx1"/>
                </a:solidFill>
              </a:rPr>
              <a:t> </a:t>
            </a:r>
            <a:r>
              <a:rPr lang="en-US" sz="1600" dirty="0" err="1">
                <a:solidFill>
                  <a:schemeClr val="tx1"/>
                </a:solidFill>
              </a:rPr>
              <a:t>implementasinya</a:t>
            </a:r>
            <a:r>
              <a:rPr lang="en-US" sz="1600" dirty="0">
                <a:solidFill>
                  <a:schemeClr val="tx1"/>
                </a:solidFill>
              </a:rPr>
              <a:t> </a:t>
            </a:r>
            <a:r>
              <a:rPr lang="en-US" sz="1600" dirty="0" err="1">
                <a:solidFill>
                  <a:schemeClr val="tx1"/>
                </a:solidFill>
              </a:rPr>
              <a:t>dalam</a:t>
            </a:r>
            <a:r>
              <a:rPr lang="en-US" sz="1600" dirty="0">
                <a:solidFill>
                  <a:schemeClr val="tx1"/>
                </a:solidFill>
              </a:rPr>
              <a:t> SOP, </a:t>
            </a:r>
            <a:r>
              <a:rPr lang="en-US" sz="1600" dirty="0" err="1">
                <a:solidFill>
                  <a:schemeClr val="tx1"/>
                </a:solidFill>
              </a:rPr>
              <a:t>penempatan</a:t>
            </a:r>
            <a:r>
              <a:rPr lang="en-US" sz="1600" dirty="0">
                <a:solidFill>
                  <a:schemeClr val="tx1"/>
                </a:solidFill>
              </a:rPr>
              <a:t> SDM, dl</a:t>
            </a:r>
            <a:r>
              <a:rPr lang="id-ID" sz="1600" dirty="0">
                <a:solidFill>
                  <a:schemeClr val="tx1"/>
                </a:solidFill>
              </a:rPr>
              <a:t>l</a:t>
            </a:r>
          </a:p>
          <a:p>
            <a:pPr marL="342900" indent="-342900">
              <a:buFontTx/>
              <a:buAutoNum type="arabicPeriod"/>
              <a:defRPr/>
            </a:pPr>
            <a:r>
              <a:rPr lang="en-US" sz="1600" dirty="0" err="1">
                <a:solidFill>
                  <a:schemeClr val="tx1"/>
                </a:solidFill>
              </a:rPr>
              <a:t>Belum</a:t>
            </a:r>
            <a:r>
              <a:rPr lang="en-US" sz="1600" dirty="0">
                <a:solidFill>
                  <a:schemeClr val="tx1"/>
                </a:solidFill>
              </a:rPr>
              <a:t> </a:t>
            </a:r>
            <a:r>
              <a:rPr lang="en-US" sz="1600" dirty="0" err="1">
                <a:solidFill>
                  <a:schemeClr val="tx1"/>
                </a:solidFill>
              </a:rPr>
              <a:t>dilakukan</a:t>
            </a:r>
            <a:r>
              <a:rPr lang="en-US" sz="1600" dirty="0">
                <a:solidFill>
                  <a:schemeClr val="tx1"/>
                </a:solidFill>
              </a:rPr>
              <a:t> </a:t>
            </a:r>
            <a:r>
              <a:rPr lang="en-US" sz="1600" dirty="0" err="1">
                <a:solidFill>
                  <a:schemeClr val="tx1"/>
                </a:solidFill>
              </a:rPr>
              <a:t>monev</a:t>
            </a:r>
            <a:r>
              <a:rPr lang="en-US" sz="1600" dirty="0">
                <a:solidFill>
                  <a:schemeClr val="tx1"/>
                </a:solidFill>
              </a:rPr>
              <a:t> </a:t>
            </a:r>
            <a:r>
              <a:rPr lang="en-US" sz="1600" dirty="0" err="1">
                <a:solidFill>
                  <a:schemeClr val="tx1"/>
                </a:solidFill>
              </a:rPr>
              <a:t>dan</a:t>
            </a:r>
            <a:r>
              <a:rPr lang="en-US" sz="1600" dirty="0">
                <a:solidFill>
                  <a:schemeClr val="tx1"/>
                </a:solidFill>
              </a:rPr>
              <a:t> </a:t>
            </a:r>
            <a:r>
              <a:rPr lang="en-US" sz="1600" dirty="0" err="1">
                <a:solidFill>
                  <a:schemeClr val="tx1"/>
                </a:solidFill>
              </a:rPr>
              <a:t>atas</a:t>
            </a:r>
            <a:r>
              <a:rPr lang="en-US" sz="1600" dirty="0">
                <a:solidFill>
                  <a:schemeClr val="tx1"/>
                </a:solidFill>
              </a:rPr>
              <a:t> </a:t>
            </a:r>
            <a:r>
              <a:rPr lang="en-US" sz="1600" dirty="0" err="1">
                <a:solidFill>
                  <a:schemeClr val="tx1"/>
                </a:solidFill>
              </a:rPr>
              <a:t>implementasi</a:t>
            </a:r>
            <a:r>
              <a:rPr lang="en-US" sz="1600" dirty="0">
                <a:solidFill>
                  <a:schemeClr val="tx1"/>
                </a:solidFill>
              </a:rPr>
              <a:t> </a:t>
            </a:r>
            <a:r>
              <a:rPr lang="en-US" sz="1600" dirty="0" err="1">
                <a:solidFill>
                  <a:schemeClr val="tx1"/>
                </a:solidFill>
              </a:rPr>
              <a:t>beberapa</a:t>
            </a:r>
            <a:r>
              <a:rPr lang="en-US" sz="1600" dirty="0">
                <a:solidFill>
                  <a:schemeClr val="tx1"/>
                </a:solidFill>
              </a:rPr>
              <a:t> </a:t>
            </a:r>
            <a:r>
              <a:rPr lang="en-US" sz="1600" dirty="0" err="1">
                <a:solidFill>
                  <a:schemeClr val="tx1"/>
                </a:solidFill>
              </a:rPr>
              <a:t>kebijakan</a:t>
            </a:r>
            <a:r>
              <a:rPr lang="en-US" sz="1600" dirty="0">
                <a:solidFill>
                  <a:schemeClr val="tx1"/>
                </a:solidFill>
              </a:rPr>
              <a:t> </a:t>
            </a:r>
            <a:r>
              <a:rPr lang="en-US" sz="1600" dirty="0" err="1">
                <a:solidFill>
                  <a:schemeClr val="tx1"/>
                </a:solidFill>
              </a:rPr>
              <a:t>integritas</a:t>
            </a:r>
            <a:r>
              <a:rPr lang="en-US" sz="1600" dirty="0">
                <a:solidFill>
                  <a:schemeClr val="tx1"/>
                </a:solidFill>
              </a:rPr>
              <a:t>, </a:t>
            </a:r>
            <a:r>
              <a:rPr lang="en-US" sz="1600" dirty="0" err="1">
                <a:solidFill>
                  <a:schemeClr val="tx1"/>
                </a:solidFill>
              </a:rPr>
              <a:t>seperti</a:t>
            </a:r>
            <a:r>
              <a:rPr lang="en-US" sz="1600" dirty="0">
                <a:solidFill>
                  <a:schemeClr val="tx1"/>
                </a:solidFill>
              </a:rPr>
              <a:t> WBS, </a:t>
            </a:r>
            <a:r>
              <a:rPr lang="en-US" sz="1600" dirty="0" err="1">
                <a:solidFill>
                  <a:schemeClr val="tx1"/>
                </a:solidFill>
              </a:rPr>
              <a:t>Benturan</a:t>
            </a:r>
            <a:r>
              <a:rPr lang="en-US" sz="1600" dirty="0">
                <a:solidFill>
                  <a:schemeClr val="tx1"/>
                </a:solidFill>
              </a:rPr>
              <a:t> </a:t>
            </a:r>
            <a:r>
              <a:rPr lang="en-US" sz="1600" dirty="0" err="1">
                <a:solidFill>
                  <a:schemeClr val="tx1"/>
                </a:solidFill>
              </a:rPr>
              <a:t>kepentingan</a:t>
            </a:r>
            <a:r>
              <a:rPr lang="en-US" sz="1600" dirty="0">
                <a:solidFill>
                  <a:schemeClr val="tx1"/>
                </a:solidFill>
              </a:rPr>
              <a:t>, </a:t>
            </a:r>
            <a:r>
              <a:rPr lang="en-US" sz="1600" dirty="0" err="1">
                <a:solidFill>
                  <a:schemeClr val="tx1"/>
                </a:solidFill>
              </a:rPr>
              <a:t>dll</a:t>
            </a:r>
            <a:endParaRPr lang="id-ID" sz="1600" dirty="0">
              <a:solidFill>
                <a:schemeClr val="tx1"/>
              </a:solidFill>
            </a:endParaRPr>
          </a:p>
          <a:p>
            <a:pPr marL="342900" indent="-342900">
              <a:buFontTx/>
              <a:buAutoNum type="arabicPeriod"/>
              <a:defRPr/>
            </a:pPr>
            <a:r>
              <a:rPr lang="en-US" sz="1600" dirty="0" err="1">
                <a:solidFill>
                  <a:schemeClr val="tx1"/>
                </a:solidFill>
              </a:rPr>
              <a:t>Belum</a:t>
            </a:r>
            <a:r>
              <a:rPr lang="en-US" sz="1600" dirty="0">
                <a:solidFill>
                  <a:schemeClr val="tx1"/>
                </a:solidFill>
              </a:rPr>
              <a:t> </a:t>
            </a:r>
            <a:r>
              <a:rPr lang="en-US" sz="1600" dirty="0" err="1">
                <a:solidFill>
                  <a:schemeClr val="tx1"/>
                </a:solidFill>
              </a:rPr>
              <a:t>terdapat</a:t>
            </a:r>
            <a:r>
              <a:rPr lang="en-US" sz="1600" dirty="0">
                <a:solidFill>
                  <a:schemeClr val="tx1"/>
                </a:solidFill>
              </a:rPr>
              <a:t> unit </a:t>
            </a:r>
            <a:r>
              <a:rPr lang="en-US" sz="1600" dirty="0" err="1">
                <a:solidFill>
                  <a:schemeClr val="tx1"/>
                </a:solidFill>
              </a:rPr>
              <a:t>kerja</a:t>
            </a:r>
            <a:r>
              <a:rPr lang="en-US" sz="1600" dirty="0">
                <a:solidFill>
                  <a:schemeClr val="tx1"/>
                </a:solidFill>
              </a:rPr>
              <a:t> yang </a:t>
            </a:r>
            <a:r>
              <a:rPr lang="en-US" sz="1600" dirty="0" err="1">
                <a:solidFill>
                  <a:schemeClr val="tx1"/>
                </a:solidFill>
              </a:rPr>
              <a:t>yang</a:t>
            </a:r>
            <a:r>
              <a:rPr lang="en-US" sz="1600" dirty="0">
                <a:solidFill>
                  <a:schemeClr val="tx1"/>
                </a:solidFill>
              </a:rPr>
              <a:t> </a:t>
            </a:r>
            <a:r>
              <a:rPr lang="en-US" sz="1600" dirty="0" err="1">
                <a:solidFill>
                  <a:schemeClr val="tx1"/>
                </a:solidFill>
              </a:rPr>
              <a:t>ditetapkan</a:t>
            </a:r>
            <a:r>
              <a:rPr lang="en-US" sz="1600" dirty="0">
                <a:solidFill>
                  <a:schemeClr val="tx1"/>
                </a:solidFill>
              </a:rPr>
              <a:t> </a:t>
            </a:r>
            <a:r>
              <a:rPr lang="en-US" sz="1600" dirty="0" err="1">
                <a:solidFill>
                  <a:schemeClr val="tx1"/>
                </a:solidFill>
              </a:rPr>
              <a:t>sebagai</a:t>
            </a:r>
            <a:r>
              <a:rPr lang="en-US" sz="1600" dirty="0">
                <a:solidFill>
                  <a:schemeClr val="tx1"/>
                </a:solidFill>
              </a:rPr>
              <a:t> “</a:t>
            </a:r>
            <a:r>
              <a:rPr lang="en-US" sz="1600" dirty="0" err="1">
                <a:solidFill>
                  <a:schemeClr val="tx1"/>
                </a:solidFill>
              </a:rPr>
              <a:t>menuju</a:t>
            </a:r>
            <a:r>
              <a:rPr lang="en-US" sz="1600" dirty="0">
                <a:solidFill>
                  <a:schemeClr val="tx1"/>
                </a:solidFill>
              </a:rPr>
              <a:t> WBK/WBBM”</a:t>
            </a:r>
          </a:p>
        </p:txBody>
      </p:sp>
      <p:sp>
        <p:nvSpPr>
          <p:cNvPr id="18" name="Rounded Rectangle 17"/>
          <p:cNvSpPr/>
          <p:nvPr/>
        </p:nvSpPr>
        <p:spPr>
          <a:xfrm>
            <a:off x="122834" y="2109093"/>
            <a:ext cx="1990974" cy="95885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solidFill>
                  <a:schemeClr val="tx1"/>
                </a:solidFill>
              </a:rPr>
              <a:t>Penguatan Pengawasan</a:t>
            </a:r>
            <a:endParaRPr lang="en-US" b="1" dirty="0">
              <a:solidFill>
                <a:schemeClr val="tx1"/>
              </a:solidFill>
            </a:endParaRPr>
          </a:p>
        </p:txBody>
      </p:sp>
      <p:sp>
        <p:nvSpPr>
          <p:cNvPr id="23" name="Rounded Rectangle 22"/>
          <p:cNvSpPr/>
          <p:nvPr/>
        </p:nvSpPr>
        <p:spPr>
          <a:xfrm>
            <a:off x="2563900" y="2649532"/>
            <a:ext cx="6480000" cy="1842075"/>
          </a:xfrm>
          <a:prstGeom prst="roundRect">
            <a:avLst/>
          </a:prstGeom>
          <a:solidFill>
            <a:srgbClr val="FDCFD7"/>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Tx/>
              <a:buAutoNum type="arabicPeriod"/>
              <a:defRPr/>
            </a:pPr>
            <a:endParaRPr lang="id-ID" sz="1600" dirty="0">
              <a:solidFill>
                <a:schemeClr val="tx1"/>
              </a:solidFill>
            </a:endParaRPr>
          </a:p>
          <a:p>
            <a:pPr marL="342900" indent="-342900">
              <a:buFontTx/>
              <a:buAutoNum type="arabicPeriod"/>
              <a:defRPr/>
            </a:pPr>
            <a:r>
              <a:rPr lang="en-US" sz="1600" dirty="0">
                <a:solidFill>
                  <a:schemeClr val="tx1"/>
                </a:solidFill>
              </a:rPr>
              <a:t>M</a:t>
            </a:r>
            <a:r>
              <a:rPr lang="id-ID" sz="1600" dirty="0">
                <a:solidFill>
                  <a:schemeClr val="tx1"/>
                </a:solidFill>
              </a:rPr>
              <a:t>emperkuat penerapan sistem integritas dengan melakukan evaluasi atas WBS,serta menerapkan langkah-langkah perbaikan</a:t>
            </a:r>
          </a:p>
          <a:p>
            <a:pPr marL="342900" indent="-342900">
              <a:buFontTx/>
              <a:buAutoNum type="arabicPeriod"/>
              <a:defRPr/>
            </a:pPr>
            <a:r>
              <a:rPr lang="id-ID" sz="1600" dirty="0">
                <a:solidFill>
                  <a:schemeClr val="tx1"/>
                </a:solidFill>
              </a:rPr>
              <a:t>Menumbuhkan budaya organisasi dan sistem anti korupsi agar tidak terjadi diskriminasi dalam pelayanan publik dan mencegah terjadinya korupsi.</a:t>
            </a:r>
          </a:p>
          <a:p>
            <a:pPr marL="342900" indent="-342900">
              <a:buFontTx/>
              <a:buAutoNum type="arabicPeriod"/>
              <a:defRPr/>
            </a:pPr>
            <a:r>
              <a:rPr lang="id-ID" sz="1600" dirty="0">
                <a:solidFill>
                  <a:schemeClr val="tx1"/>
                </a:solidFill>
              </a:rPr>
              <a:t>Membangun Wilayah Bebas dari Korupsi dengan menetapkan Unit Kerja percontohan</a:t>
            </a:r>
          </a:p>
          <a:p>
            <a:pPr marL="342900" indent="-342900">
              <a:buFontTx/>
              <a:buAutoNum type="arabicPeriod"/>
              <a:defRPr/>
            </a:pPr>
            <a:endParaRPr lang="en-US" sz="1600" dirty="0">
              <a:solidFill>
                <a:schemeClr val="tx1"/>
              </a:solidFill>
            </a:endParaRPr>
          </a:p>
        </p:txBody>
      </p:sp>
      <p:sp>
        <p:nvSpPr>
          <p:cNvPr id="24" name="Oval 23"/>
          <p:cNvSpPr/>
          <p:nvPr/>
        </p:nvSpPr>
        <p:spPr>
          <a:xfrm>
            <a:off x="909564" y="1835652"/>
            <a:ext cx="417513" cy="444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chemeClr val="tx1"/>
                </a:solidFill>
              </a:rPr>
              <a:t>6</a:t>
            </a:r>
            <a:endParaRPr lang="en-US" dirty="0">
              <a:solidFill>
                <a:schemeClr val="tx1"/>
              </a:solidFill>
            </a:endParaRPr>
          </a:p>
        </p:txBody>
      </p:sp>
      <p:sp>
        <p:nvSpPr>
          <p:cNvPr id="10" name="Title 1"/>
          <p:cNvSpPr txBox="1">
            <a:spLocks/>
          </p:cNvSpPr>
          <p:nvPr/>
        </p:nvSpPr>
        <p:spPr bwMode="auto">
          <a:xfrm>
            <a:off x="0" y="64294"/>
            <a:ext cx="914400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198" algn="l" defTabSz="685796" rtl="0" fontAlgn="base">
              <a:lnSpc>
                <a:spcPct val="90000"/>
              </a:lnSpc>
              <a:spcBef>
                <a:spcPct val="0"/>
              </a:spcBef>
              <a:spcAft>
                <a:spcPct val="0"/>
              </a:spcAft>
              <a:defRPr sz="3300">
                <a:solidFill>
                  <a:schemeClr val="tx1"/>
                </a:solidFill>
                <a:latin typeface="Calibri Light" panose="020F0302020204030204" pitchFamily="34" charset="0"/>
              </a:defRPr>
            </a:lvl6pPr>
            <a:lvl7pPr marL="914395" algn="l" defTabSz="685796" rtl="0" fontAlgn="base">
              <a:lnSpc>
                <a:spcPct val="90000"/>
              </a:lnSpc>
              <a:spcBef>
                <a:spcPct val="0"/>
              </a:spcBef>
              <a:spcAft>
                <a:spcPct val="0"/>
              </a:spcAft>
              <a:defRPr sz="3300">
                <a:solidFill>
                  <a:schemeClr val="tx1"/>
                </a:solidFill>
                <a:latin typeface="Calibri Light" panose="020F0302020204030204" pitchFamily="34" charset="0"/>
              </a:defRPr>
            </a:lvl7pPr>
            <a:lvl8pPr marL="1371592" algn="l" defTabSz="685796" rtl="0" fontAlgn="base">
              <a:lnSpc>
                <a:spcPct val="90000"/>
              </a:lnSpc>
              <a:spcBef>
                <a:spcPct val="0"/>
              </a:spcBef>
              <a:spcAft>
                <a:spcPct val="0"/>
              </a:spcAft>
              <a:defRPr sz="3300">
                <a:solidFill>
                  <a:schemeClr val="tx1"/>
                </a:solidFill>
                <a:latin typeface="Calibri Light" panose="020F0302020204030204" pitchFamily="34" charset="0"/>
              </a:defRPr>
            </a:lvl8pPr>
            <a:lvl9pPr marL="1828789" algn="l" defTabSz="685796"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a:r>
              <a:rPr lang="id-ID" altLang="en-US" sz="2800" b="1" dirty="0"/>
              <a:t>Rekomendasi MenPAN-RB tahun </a:t>
            </a:r>
            <a:r>
              <a:rPr lang="en-US" altLang="en-US" sz="2800" b="1" dirty="0"/>
              <a:t>2015 </a:t>
            </a:r>
            <a:r>
              <a:rPr lang="en-US" altLang="en-US" sz="2800" b="1" dirty="0" err="1"/>
              <a:t>dan</a:t>
            </a:r>
            <a:r>
              <a:rPr lang="en-US" altLang="en-US" sz="2800" b="1" dirty="0"/>
              <a:t> </a:t>
            </a:r>
            <a:r>
              <a:rPr lang="id-ID" altLang="en-US" sz="2800" b="1" dirty="0" smtClean="0"/>
              <a:t>2016 </a:t>
            </a:r>
            <a:r>
              <a:rPr lang="id-ID" altLang="en-US" sz="1800" b="1" dirty="0" smtClean="0"/>
              <a:t>(3/3)</a:t>
            </a:r>
            <a:endParaRPr lang="en-US" altLang="en-US" sz="1800" b="1" dirty="0" smtClean="0"/>
          </a:p>
        </p:txBody>
      </p:sp>
      <p:cxnSp>
        <p:nvCxnSpPr>
          <p:cNvPr id="11" name="Straight Arrow Connector 10"/>
          <p:cNvCxnSpPr>
            <a:stCxn id="18" idx="3"/>
            <a:endCxn id="23" idx="1"/>
          </p:cNvCxnSpPr>
          <p:nvPr/>
        </p:nvCxnSpPr>
        <p:spPr>
          <a:xfrm>
            <a:off x="2113808" y="2588518"/>
            <a:ext cx="450092" cy="9820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18" idx="3"/>
            <a:endCxn id="17" idx="1"/>
          </p:cNvCxnSpPr>
          <p:nvPr/>
        </p:nvCxnSpPr>
        <p:spPr>
          <a:xfrm flipV="1">
            <a:off x="2113808" y="1755859"/>
            <a:ext cx="450092" cy="8326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122834" y="4588659"/>
            <a:ext cx="1990974" cy="830263"/>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solidFill>
                  <a:schemeClr val="tx1"/>
                </a:solidFill>
              </a:rPr>
              <a:t>Peningkatan Kualitas Pelayanan Publik</a:t>
            </a:r>
            <a:endParaRPr lang="en-US" b="1" dirty="0">
              <a:solidFill>
                <a:schemeClr val="tx1"/>
              </a:solidFill>
            </a:endParaRPr>
          </a:p>
        </p:txBody>
      </p:sp>
      <p:sp>
        <p:nvSpPr>
          <p:cNvPr id="26" name="Rounded Rectangle 25"/>
          <p:cNvSpPr/>
          <p:nvPr/>
        </p:nvSpPr>
        <p:spPr>
          <a:xfrm>
            <a:off x="2563899" y="4586267"/>
            <a:ext cx="6480001" cy="830263"/>
          </a:xfrm>
          <a:prstGeom prst="roundRect">
            <a:avLst/>
          </a:prstGeom>
          <a:solidFill>
            <a:srgbClr val="FFE699"/>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dirty="0" err="1">
                <a:solidFill>
                  <a:schemeClr val="tx1"/>
                </a:solidFill>
              </a:rPr>
              <a:t>Penggunaan</a:t>
            </a:r>
            <a:r>
              <a:rPr lang="en-US" sz="1600" dirty="0">
                <a:solidFill>
                  <a:schemeClr val="tx1"/>
                </a:solidFill>
              </a:rPr>
              <a:t> e-</a:t>
            </a:r>
            <a:r>
              <a:rPr lang="en-US" sz="1600" dirty="0" err="1">
                <a:solidFill>
                  <a:schemeClr val="tx1"/>
                </a:solidFill>
              </a:rPr>
              <a:t>gov</a:t>
            </a:r>
            <a:r>
              <a:rPr lang="en-US" sz="1600" dirty="0">
                <a:solidFill>
                  <a:schemeClr val="tx1"/>
                </a:solidFill>
              </a:rPr>
              <a:t> </a:t>
            </a:r>
            <a:r>
              <a:rPr lang="en-US" sz="1600" dirty="0" err="1">
                <a:solidFill>
                  <a:schemeClr val="tx1"/>
                </a:solidFill>
              </a:rPr>
              <a:t>dalam</a:t>
            </a:r>
            <a:r>
              <a:rPr lang="en-US" sz="1600" dirty="0">
                <a:solidFill>
                  <a:schemeClr val="tx1"/>
                </a:solidFill>
              </a:rPr>
              <a:t> </a:t>
            </a:r>
            <a:r>
              <a:rPr lang="en-US" sz="1600" dirty="0" err="1">
                <a:solidFill>
                  <a:schemeClr val="tx1"/>
                </a:solidFill>
              </a:rPr>
              <a:t>layanan</a:t>
            </a:r>
            <a:r>
              <a:rPr lang="en-US" sz="1600" dirty="0">
                <a:solidFill>
                  <a:schemeClr val="tx1"/>
                </a:solidFill>
              </a:rPr>
              <a:t> </a:t>
            </a:r>
            <a:r>
              <a:rPr lang="en-US" sz="1600" dirty="0" err="1">
                <a:solidFill>
                  <a:schemeClr val="tx1"/>
                </a:solidFill>
              </a:rPr>
              <a:t>publik</a:t>
            </a:r>
            <a:r>
              <a:rPr lang="en-US" sz="1600" dirty="0">
                <a:solidFill>
                  <a:schemeClr val="tx1"/>
                </a:solidFill>
              </a:rPr>
              <a:t> </a:t>
            </a:r>
            <a:r>
              <a:rPr lang="en-US" sz="1600" dirty="0" err="1">
                <a:solidFill>
                  <a:schemeClr val="tx1"/>
                </a:solidFill>
              </a:rPr>
              <a:t>belum</a:t>
            </a:r>
            <a:r>
              <a:rPr lang="en-US" sz="1600" dirty="0">
                <a:solidFill>
                  <a:schemeClr val="tx1"/>
                </a:solidFill>
              </a:rPr>
              <a:t> </a:t>
            </a:r>
            <a:r>
              <a:rPr lang="en-US" sz="1600" dirty="0" err="1">
                <a:solidFill>
                  <a:schemeClr val="tx1"/>
                </a:solidFill>
              </a:rPr>
              <a:t>maksimal</a:t>
            </a:r>
            <a:endParaRPr lang="en-US" sz="1600" dirty="0">
              <a:solidFill>
                <a:schemeClr val="tx1"/>
              </a:solidFill>
            </a:endParaRPr>
          </a:p>
          <a:p>
            <a:pPr>
              <a:defRPr/>
            </a:pPr>
            <a:r>
              <a:rPr lang="en-US" sz="1600" dirty="0">
                <a:solidFill>
                  <a:schemeClr val="tx1"/>
                </a:solidFill>
              </a:rPr>
              <a:t>SOP </a:t>
            </a:r>
            <a:r>
              <a:rPr lang="en-US" sz="1600" dirty="0" err="1">
                <a:solidFill>
                  <a:schemeClr val="tx1"/>
                </a:solidFill>
              </a:rPr>
              <a:t>pelayanan</a:t>
            </a:r>
            <a:r>
              <a:rPr lang="en-US" sz="1600" dirty="0">
                <a:solidFill>
                  <a:schemeClr val="tx1"/>
                </a:solidFill>
              </a:rPr>
              <a:t> </a:t>
            </a:r>
            <a:r>
              <a:rPr lang="en-US" sz="1600" dirty="0" err="1">
                <a:solidFill>
                  <a:schemeClr val="tx1"/>
                </a:solidFill>
              </a:rPr>
              <a:t>belum</a:t>
            </a:r>
            <a:r>
              <a:rPr lang="en-US" sz="1600" dirty="0">
                <a:solidFill>
                  <a:schemeClr val="tx1"/>
                </a:solidFill>
              </a:rPr>
              <a:t> </a:t>
            </a:r>
            <a:r>
              <a:rPr lang="en-US" sz="1600" dirty="0" err="1">
                <a:solidFill>
                  <a:schemeClr val="tx1"/>
                </a:solidFill>
              </a:rPr>
              <a:t>dilakukan</a:t>
            </a:r>
            <a:r>
              <a:rPr lang="en-US" sz="1600" dirty="0">
                <a:solidFill>
                  <a:schemeClr val="tx1"/>
                </a:solidFill>
              </a:rPr>
              <a:t> </a:t>
            </a:r>
            <a:r>
              <a:rPr lang="en-US" sz="1600" dirty="0" err="1">
                <a:solidFill>
                  <a:schemeClr val="tx1"/>
                </a:solidFill>
              </a:rPr>
              <a:t>evaluasi</a:t>
            </a:r>
            <a:r>
              <a:rPr lang="en-US" sz="1600" dirty="0">
                <a:solidFill>
                  <a:schemeClr val="tx1"/>
                </a:solidFill>
              </a:rPr>
              <a:t> </a:t>
            </a:r>
            <a:r>
              <a:rPr lang="en-US" sz="1600" dirty="0" err="1">
                <a:solidFill>
                  <a:schemeClr val="tx1"/>
                </a:solidFill>
              </a:rPr>
              <a:t>secara</a:t>
            </a:r>
            <a:r>
              <a:rPr lang="en-US" sz="1600" dirty="0">
                <a:solidFill>
                  <a:schemeClr val="tx1"/>
                </a:solidFill>
              </a:rPr>
              <a:t> </a:t>
            </a:r>
            <a:r>
              <a:rPr lang="en-US" sz="1600" dirty="0" err="1">
                <a:solidFill>
                  <a:schemeClr val="tx1"/>
                </a:solidFill>
              </a:rPr>
              <a:t>berkala</a:t>
            </a:r>
            <a:endParaRPr lang="en-US" sz="1600" dirty="0">
              <a:solidFill>
                <a:schemeClr val="tx1"/>
              </a:solidFill>
            </a:endParaRPr>
          </a:p>
        </p:txBody>
      </p:sp>
      <p:sp>
        <p:nvSpPr>
          <p:cNvPr id="27" name="Rounded Rectangle 26"/>
          <p:cNvSpPr/>
          <p:nvPr/>
        </p:nvSpPr>
        <p:spPr>
          <a:xfrm>
            <a:off x="122834" y="5849917"/>
            <a:ext cx="1990974" cy="931863"/>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b="1" dirty="0">
                <a:solidFill>
                  <a:schemeClr val="tx1"/>
                </a:solidFill>
              </a:rPr>
              <a:t>Penguatan Akuntabilitas Kinerja</a:t>
            </a:r>
            <a:endParaRPr lang="en-US" b="1" dirty="0">
              <a:solidFill>
                <a:schemeClr val="tx1"/>
              </a:solidFill>
            </a:endParaRPr>
          </a:p>
        </p:txBody>
      </p:sp>
      <p:sp>
        <p:nvSpPr>
          <p:cNvPr id="28" name="Rounded Rectangle 27"/>
          <p:cNvSpPr/>
          <p:nvPr/>
        </p:nvSpPr>
        <p:spPr>
          <a:xfrm>
            <a:off x="2563900" y="5849917"/>
            <a:ext cx="6480000" cy="931863"/>
          </a:xfrm>
          <a:prstGeom prst="roundRect">
            <a:avLst/>
          </a:prstGeom>
          <a:solidFill>
            <a:srgbClr val="FFE699"/>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id-ID" sz="1600" dirty="0">
                <a:solidFill>
                  <a:schemeClr val="tx1"/>
                </a:solidFill>
              </a:rPr>
              <a:t>Mewajibkan atasan langsung untuk memberi supervisi, </a:t>
            </a:r>
            <a:r>
              <a:rPr lang="id-ID" sz="1600" i="1" dirty="0">
                <a:solidFill>
                  <a:schemeClr val="tx1"/>
                </a:solidFill>
              </a:rPr>
              <a:t>coaching,</a:t>
            </a:r>
            <a:r>
              <a:rPr lang="id-ID" sz="1600" dirty="0">
                <a:solidFill>
                  <a:schemeClr val="tx1"/>
                </a:solidFill>
              </a:rPr>
              <a:t>dan konseling secara berkala (minimal per 3 bulan) untuk memperkuat budaya kinerja.</a:t>
            </a:r>
            <a:endParaRPr lang="en-US" sz="1200" i="1" dirty="0">
              <a:solidFill>
                <a:schemeClr val="tx1"/>
              </a:solidFill>
            </a:endParaRPr>
          </a:p>
        </p:txBody>
      </p:sp>
      <p:sp>
        <p:nvSpPr>
          <p:cNvPr id="29" name="Oval 28"/>
          <p:cNvSpPr/>
          <p:nvPr/>
        </p:nvSpPr>
        <p:spPr>
          <a:xfrm>
            <a:off x="909564" y="4188609"/>
            <a:ext cx="417513" cy="444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chemeClr val="tx1"/>
                </a:solidFill>
              </a:rPr>
              <a:t>7</a:t>
            </a:r>
            <a:endParaRPr lang="en-US" dirty="0">
              <a:solidFill>
                <a:schemeClr val="tx1"/>
              </a:solidFill>
            </a:endParaRPr>
          </a:p>
        </p:txBody>
      </p:sp>
      <p:sp>
        <p:nvSpPr>
          <p:cNvPr id="30" name="Oval 29"/>
          <p:cNvSpPr/>
          <p:nvPr/>
        </p:nvSpPr>
        <p:spPr>
          <a:xfrm>
            <a:off x="909564" y="5502186"/>
            <a:ext cx="417512" cy="444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dirty="0">
                <a:solidFill>
                  <a:schemeClr val="tx1"/>
                </a:solidFill>
              </a:rPr>
              <a:t>8</a:t>
            </a:r>
            <a:endParaRPr lang="en-US" dirty="0">
              <a:solidFill>
                <a:schemeClr val="tx1"/>
              </a:solidFill>
            </a:endParaRPr>
          </a:p>
        </p:txBody>
      </p:sp>
      <p:cxnSp>
        <p:nvCxnSpPr>
          <p:cNvPr id="31" name="Straight Connector 30"/>
          <p:cNvCxnSpPr/>
          <p:nvPr/>
        </p:nvCxnSpPr>
        <p:spPr>
          <a:xfrm>
            <a:off x="150812" y="6959580"/>
            <a:ext cx="887888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27" idx="3"/>
            <a:endCxn id="28" idx="1"/>
          </p:cNvCxnSpPr>
          <p:nvPr/>
        </p:nvCxnSpPr>
        <p:spPr>
          <a:xfrm>
            <a:off x="2113808" y="6315849"/>
            <a:ext cx="4500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25" idx="3"/>
            <a:endCxn id="26" idx="1"/>
          </p:cNvCxnSpPr>
          <p:nvPr/>
        </p:nvCxnSpPr>
        <p:spPr>
          <a:xfrm flipV="1">
            <a:off x="2113808" y="5001399"/>
            <a:ext cx="450091" cy="2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D09A6215-DBA4-4729-BE39-4D1CD98DCE7E}" type="slidenum">
              <a:rPr lang="id-ID" altLang="en-US" smtClean="0"/>
              <a:pPr>
                <a:defRPr/>
              </a:pPr>
              <a:t>17</a:t>
            </a:fld>
            <a:endParaRPr lang="id-ID" altLang="en-US"/>
          </a:p>
        </p:txBody>
      </p:sp>
    </p:spTree>
    <p:extLst>
      <p:ext uri="{BB962C8B-B14F-4D97-AF65-F5344CB8AC3E}">
        <p14:creationId xmlns:p14="http://schemas.microsoft.com/office/powerpoint/2010/main" val="12945586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B2928E3-7018-43E4-8A0B-61B3446FFDEC}" type="slidenum">
              <a:rPr lang="en-ID" smtClean="0"/>
              <a:t>18</a:t>
            </a:fld>
            <a:endParaRPr lang="en-ID"/>
          </a:p>
        </p:txBody>
      </p:sp>
      <p:sp>
        <p:nvSpPr>
          <p:cNvPr id="5" name="Title 1"/>
          <p:cNvSpPr txBox="1">
            <a:spLocks/>
          </p:cNvSpPr>
          <p:nvPr/>
        </p:nvSpPr>
        <p:spPr>
          <a:xfrm>
            <a:off x="0" y="1715589"/>
            <a:ext cx="9144000" cy="3152502"/>
          </a:xfrm>
          <a:prstGeom prst="rect">
            <a:avLst/>
          </a:prstGeom>
          <a:solidFill>
            <a:srgbClr val="E7E7E7"/>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accent1"/>
                </a:solidFill>
                <a:latin typeface="Impact" panose="020B0806030902050204" pitchFamily="34" charset="0"/>
                <a:ea typeface="+mj-ea"/>
                <a:cs typeface="+mj-cs"/>
              </a:defRPr>
            </a:lvl1pPr>
          </a:lstStyle>
          <a:p>
            <a:pPr algn="ctr"/>
            <a:r>
              <a:rPr lang="en-US" sz="4400" dirty="0" err="1" smtClean="0"/>
              <a:t>Kebijakan</a:t>
            </a:r>
            <a:r>
              <a:rPr lang="en-US" sz="4400" dirty="0" smtClean="0"/>
              <a:t> Kemendikbud </a:t>
            </a:r>
          </a:p>
          <a:p>
            <a:pPr algn="ctr"/>
            <a:r>
              <a:rPr lang="en-US" sz="4400" dirty="0" smtClean="0"/>
              <a:t>yang </a:t>
            </a:r>
            <a:r>
              <a:rPr lang="en-US" sz="4400" dirty="0" err="1" smtClean="0"/>
              <a:t>mendukung</a:t>
            </a:r>
            <a:r>
              <a:rPr lang="en-US" sz="4400" dirty="0" smtClean="0"/>
              <a:t> </a:t>
            </a:r>
          </a:p>
          <a:p>
            <a:pPr algn="ctr"/>
            <a:r>
              <a:rPr lang="en-US" sz="4400" dirty="0" smtClean="0"/>
              <a:t>Program </a:t>
            </a:r>
            <a:r>
              <a:rPr lang="en-US" sz="4400" dirty="0" err="1" smtClean="0"/>
              <a:t>Reformasi</a:t>
            </a:r>
            <a:r>
              <a:rPr lang="en-US" sz="4400" dirty="0" smtClean="0"/>
              <a:t> </a:t>
            </a:r>
            <a:r>
              <a:rPr lang="en-US" sz="4400" dirty="0" err="1" smtClean="0"/>
              <a:t>Birokrasi</a:t>
            </a:r>
            <a:endParaRPr lang="en-US" sz="4400" dirty="0"/>
          </a:p>
        </p:txBody>
      </p:sp>
    </p:spTree>
    <p:extLst>
      <p:ext uri="{BB962C8B-B14F-4D97-AF65-F5344CB8AC3E}">
        <p14:creationId xmlns:p14="http://schemas.microsoft.com/office/powerpoint/2010/main" val="35796411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171449" y="1398797"/>
            <a:ext cx="4171951" cy="923330"/>
          </a:xfrm>
          <a:prstGeom prst="rect">
            <a:avLst/>
          </a:prstGeom>
          <a:solidFill>
            <a:schemeClr val="bg1"/>
          </a:solidFill>
        </p:spPr>
        <p:txBody>
          <a:bodyPr wrap="square">
            <a:spAutoFit/>
          </a:bodyPr>
          <a:lstStyle/>
          <a:p>
            <a:pPr algn="ctr"/>
            <a:r>
              <a:rPr lang="en-US" dirty="0" err="1">
                <a:latin typeface="Calibri" panose="020F0502020204030204" pitchFamily="34" charset="0"/>
                <a:cs typeface="Calibri" panose="020F0502020204030204" pitchFamily="34" charset="0"/>
              </a:rPr>
              <a:t>Sistem</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Informasi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Keuangan</a:t>
            </a:r>
            <a:r>
              <a:rPr lang="en-US" dirty="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dikembangkan</a:t>
            </a:r>
            <a:r>
              <a:rPr lang="en-US" dirty="0" smtClean="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untuk</a:t>
            </a:r>
            <a:r>
              <a:rPr lang="en-US" dirty="0" smtClean="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memudahkan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memantau</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perkembangan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penyerapan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anggaran</a:t>
            </a:r>
            <a:endParaRPr lang="en-US" dirty="0"/>
          </a:p>
        </p:txBody>
      </p:sp>
      <p:sp>
        <p:nvSpPr>
          <p:cNvPr id="35" name="Rounded Rectangle 34"/>
          <p:cNvSpPr/>
          <p:nvPr/>
        </p:nvSpPr>
        <p:spPr>
          <a:xfrm>
            <a:off x="171450" y="1004334"/>
            <a:ext cx="4171950" cy="3852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TUJUAN</a:t>
            </a:r>
            <a:endParaRPr lang="en-US" b="1" dirty="0"/>
          </a:p>
        </p:txBody>
      </p:sp>
      <p:sp>
        <p:nvSpPr>
          <p:cNvPr id="36" name="TextBox 35"/>
          <p:cNvSpPr txBox="1"/>
          <p:nvPr/>
        </p:nvSpPr>
        <p:spPr>
          <a:xfrm>
            <a:off x="4672584" y="1398797"/>
            <a:ext cx="4085485" cy="923330"/>
          </a:xfrm>
          <a:prstGeom prst="rect">
            <a:avLst/>
          </a:prstGeom>
          <a:noFill/>
        </p:spPr>
        <p:txBody>
          <a:bodyPr wrap="square" lIns="0" rIns="0" rtlCol="0" anchor="t">
            <a:spAutoFit/>
          </a:bodyPr>
          <a:lstStyle/>
          <a:p>
            <a:pPr algn="ctr"/>
            <a:r>
              <a:rPr lang="en-US" dirty="0" err="1" smtClean="0">
                <a:latin typeface="Calibri" panose="020F0502020204030204" pitchFamily="34" charset="0"/>
                <a:cs typeface="Calibri" panose="020F0502020204030204" pitchFamily="34" charset="0"/>
              </a:rPr>
              <a:t>Seluruh</a:t>
            </a:r>
            <a:r>
              <a:rPr lang="en-US" dirty="0" smtClean="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Satker</a:t>
            </a:r>
            <a:r>
              <a:rPr lang="en-US" dirty="0" smtClean="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Pusat</a:t>
            </a:r>
            <a:r>
              <a:rPr lang="en-US" dirty="0" smtClean="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maupun</a:t>
            </a:r>
            <a:r>
              <a:rPr lang="en-US" dirty="0" smtClean="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Satker</a:t>
            </a:r>
            <a:r>
              <a:rPr lang="en-US" dirty="0" smtClean="0">
                <a:latin typeface="Calibri" panose="020F0502020204030204" pitchFamily="34" charset="0"/>
                <a:cs typeface="Calibri" panose="020F0502020204030204" pitchFamily="34" charset="0"/>
              </a:rPr>
              <a:t> Daerah </a:t>
            </a:r>
            <a:r>
              <a:rPr lang="en-US" dirty="0" err="1" smtClean="0">
                <a:latin typeface="Calibri" panose="020F0502020204030204" pitchFamily="34" charset="0"/>
                <a:cs typeface="Calibri" panose="020F0502020204030204" pitchFamily="34" charset="0"/>
              </a:rPr>
              <a:t>telah</a:t>
            </a:r>
            <a:r>
              <a:rPr lang="en-US" dirty="0" smtClean="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terkoneksi</a:t>
            </a:r>
            <a:r>
              <a:rPr lang="en-US" dirty="0" smtClean="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ke</a:t>
            </a:r>
            <a:r>
              <a:rPr lang="en-US" dirty="0" smtClean="0">
                <a:latin typeface="Calibri" panose="020F0502020204030204" pitchFamily="34" charset="0"/>
                <a:cs typeface="Calibri" panose="020F0502020204030204" pitchFamily="34" charset="0"/>
              </a:rPr>
              <a:t> Server </a:t>
            </a:r>
            <a:r>
              <a:rPr lang="en-US" dirty="0" err="1" smtClean="0">
                <a:latin typeface="Calibri" panose="020F0502020204030204" pitchFamily="34" charset="0"/>
                <a:cs typeface="Calibri" panose="020F0502020204030204" pitchFamily="34" charset="0"/>
              </a:rPr>
              <a:t>Kemendikbud</a:t>
            </a:r>
            <a:endParaRPr lang="en-US" dirty="0"/>
          </a:p>
        </p:txBody>
      </p:sp>
      <p:sp>
        <p:nvSpPr>
          <p:cNvPr id="37" name="Rounded Rectangle 36"/>
          <p:cNvSpPr/>
          <p:nvPr/>
        </p:nvSpPr>
        <p:spPr>
          <a:xfrm>
            <a:off x="4672584" y="1013563"/>
            <a:ext cx="4085485" cy="385234"/>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b="1" dirty="0" smtClean="0"/>
              <a:t>TARGET</a:t>
            </a:r>
            <a:endParaRPr lang="en-US" b="1" dirty="0"/>
          </a:p>
        </p:txBody>
      </p:sp>
      <p:pic>
        <p:nvPicPr>
          <p:cNvPr id="10" name="Picture 9"/>
          <p:cNvPicPr>
            <a:picLocks noChangeAspect="1"/>
          </p:cNvPicPr>
          <p:nvPr/>
        </p:nvPicPr>
        <p:blipFill rotWithShape="1">
          <a:blip r:embed="rId2"/>
          <a:srcRect l="16482" t="8354" r="17315" b="3415"/>
          <a:stretch/>
        </p:blipFill>
        <p:spPr>
          <a:xfrm>
            <a:off x="106713" y="2367932"/>
            <a:ext cx="8911959" cy="4182711"/>
          </a:xfrm>
          <a:prstGeom prst="rect">
            <a:avLst/>
          </a:prstGeom>
        </p:spPr>
      </p:pic>
      <p:sp>
        <p:nvSpPr>
          <p:cNvPr id="3" name="Title 2"/>
          <p:cNvSpPr>
            <a:spLocks noGrp="1"/>
          </p:cNvSpPr>
          <p:nvPr>
            <p:ph type="title"/>
          </p:nvPr>
        </p:nvSpPr>
        <p:spPr/>
        <p:txBody>
          <a:bodyPr/>
          <a:lstStyle/>
          <a:p>
            <a:r>
              <a:rPr lang="id-ID" dirty="0" smtClean="0"/>
              <a:t>Sistem Informasi Keuangan</a:t>
            </a:r>
            <a:endParaRPr lang="id-ID" dirty="0"/>
          </a:p>
        </p:txBody>
      </p:sp>
      <p:sp>
        <p:nvSpPr>
          <p:cNvPr id="4" name="Content Placeholder 3"/>
          <p:cNvSpPr>
            <a:spLocks noGrp="1"/>
          </p:cNvSpPr>
          <p:nvPr>
            <p:ph idx="1"/>
          </p:nvPr>
        </p:nvSpPr>
        <p:spPr/>
        <p:txBody>
          <a:bodyPr/>
          <a:lstStyle/>
          <a:p>
            <a:pPr marL="0" indent="0">
              <a:buNone/>
            </a:pPr>
            <a:r>
              <a:rPr lang="id-ID" dirty="0" smtClean="0"/>
              <a:t>molk.kemdikbud.go.id</a:t>
            </a:r>
            <a:endParaRPr lang="id-ID" dirty="0"/>
          </a:p>
        </p:txBody>
      </p:sp>
      <p:sp>
        <p:nvSpPr>
          <p:cNvPr id="2" name="Slide Number Placeholder 1"/>
          <p:cNvSpPr>
            <a:spLocks noGrp="1"/>
          </p:cNvSpPr>
          <p:nvPr>
            <p:ph type="sldNum" sz="quarter" idx="12"/>
          </p:nvPr>
        </p:nvSpPr>
        <p:spPr/>
        <p:txBody>
          <a:bodyPr/>
          <a:lstStyle/>
          <a:p>
            <a:fld id="{DB2928E3-7018-43E4-8A0B-61B3446FFDEC}" type="slidenum">
              <a:rPr lang="en-ID" smtClean="0"/>
              <a:t>19</a:t>
            </a:fld>
            <a:endParaRPr lang="en-ID"/>
          </a:p>
        </p:txBody>
      </p:sp>
      <p:sp>
        <p:nvSpPr>
          <p:cNvPr id="5" name="Text Placeholder 4"/>
          <p:cNvSpPr>
            <a:spLocks noGrp="1"/>
          </p:cNvSpPr>
          <p:nvPr>
            <p:ph type="body" sz="quarter" idx="13"/>
          </p:nvPr>
        </p:nvSpPr>
        <p:spPr/>
        <p:txBody>
          <a:bodyPr anchor="ctr"/>
          <a:lstStyle/>
          <a:p>
            <a:pPr marL="0" indent="0">
              <a:buNone/>
            </a:pPr>
            <a:r>
              <a:rPr lang="id-ID" b="1" dirty="0" smtClean="0"/>
              <a:t>1</a:t>
            </a:r>
            <a:endParaRPr lang="id-ID" b="1" dirty="0"/>
          </a:p>
        </p:txBody>
      </p:sp>
    </p:spTree>
    <p:extLst>
      <p:ext uri="{BB962C8B-B14F-4D97-AF65-F5344CB8AC3E}">
        <p14:creationId xmlns:p14="http://schemas.microsoft.com/office/powerpoint/2010/main" val="5087733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txBox="1">
            <a:spLocks/>
          </p:cNvSpPr>
          <p:nvPr/>
        </p:nvSpPr>
        <p:spPr>
          <a:xfrm>
            <a:off x="871369" y="2100292"/>
            <a:ext cx="9144000" cy="9807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dirty="0"/>
          </a:p>
        </p:txBody>
      </p:sp>
      <p:sp>
        <p:nvSpPr>
          <p:cNvPr id="10" name="Content Placeholder 9"/>
          <p:cNvSpPr>
            <a:spLocks noGrp="1"/>
          </p:cNvSpPr>
          <p:nvPr>
            <p:ph idx="1"/>
          </p:nvPr>
        </p:nvSpPr>
        <p:spPr/>
        <p:txBody>
          <a:bodyPr/>
          <a:lstStyle/>
          <a:p>
            <a:pPr marL="0" indent="0">
              <a:buNone/>
            </a:pPr>
            <a:r>
              <a:rPr lang="id-ID" dirty="0" smtClean="0"/>
              <a:t>persuratan.kemdikbud.go.id</a:t>
            </a:r>
            <a:endParaRPr lang="id-ID" dirty="0"/>
          </a:p>
        </p:txBody>
      </p:sp>
      <p:sp>
        <p:nvSpPr>
          <p:cNvPr id="2" name="Slide Number Placeholder 1"/>
          <p:cNvSpPr>
            <a:spLocks noGrp="1"/>
          </p:cNvSpPr>
          <p:nvPr>
            <p:ph type="sldNum" sz="quarter" idx="12"/>
          </p:nvPr>
        </p:nvSpPr>
        <p:spPr/>
        <p:txBody>
          <a:bodyPr/>
          <a:lstStyle/>
          <a:p>
            <a:fld id="{B17C7355-C25E-4809-889E-BFCAEC852B00}" type="slidenum">
              <a:rPr lang="id-ID" smtClean="0"/>
              <a:t>20</a:t>
            </a:fld>
            <a:endParaRPr lang="id-ID"/>
          </a:p>
        </p:txBody>
      </p:sp>
      <p:sp>
        <p:nvSpPr>
          <p:cNvPr id="9" name="Text Placeholder 8"/>
          <p:cNvSpPr>
            <a:spLocks noGrp="1"/>
          </p:cNvSpPr>
          <p:nvPr>
            <p:ph type="body" sz="quarter" idx="13"/>
          </p:nvPr>
        </p:nvSpPr>
        <p:spPr/>
        <p:txBody>
          <a:bodyPr anchor="ctr"/>
          <a:lstStyle/>
          <a:p>
            <a:pPr marL="0" indent="0">
              <a:buNone/>
            </a:pPr>
            <a:r>
              <a:rPr lang="id-ID" b="1" dirty="0" smtClean="0"/>
              <a:t>2</a:t>
            </a:r>
            <a:endParaRPr lang="id-ID" b="1" dirty="0"/>
          </a:p>
        </p:txBody>
      </p:sp>
      <p:sp>
        <p:nvSpPr>
          <p:cNvPr id="14" name="Title 13"/>
          <p:cNvSpPr>
            <a:spLocks noGrp="1"/>
          </p:cNvSpPr>
          <p:nvPr>
            <p:ph type="title"/>
          </p:nvPr>
        </p:nvSpPr>
        <p:spPr/>
        <p:txBody>
          <a:bodyPr/>
          <a:lstStyle/>
          <a:p>
            <a:r>
              <a:rPr lang="id-ID" dirty="0" smtClean="0"/>
              <a:t>Sistem Informasi Persuratan (e-Office)</a:t>
            </a:r>
            <a:endParaRPr lang="id-ID" dirty="0"/>
          </a:p>
        </p:txBody>
      </p:sp>
      <p:sp>
        <p:nvSpPr>
          <p:cNvPr id="35" name="Rectangle 34"/>
          <p:cNvSpPr/>
          <p:nvPr/>
        </p:nvSpPr>
        <p:spPr>
          <a:xfrm>
            <a:off x="240719" y="1153815"/>
            <a:ext cx="1980000" cy="864000"/>
          </a:xfrm>
          <a:prstGeom prst="rect">
            <a:avLst/>
          </a:prstGeom>
          <a:solidFill>
            <a:srgbClr val="C648AE"/>
          </a:solidFill>
          <a:ln>
            <a:noFill/>
          </a:ln>
        </p:spPr>
        <p:style>
          <a:lnRef idx="2">
            <a:schemeClr val="accent2">
              <a:shade val="50000"/>
            </a:schemeClr>
          </a:lnRef>
          <a:fillRef idx="1">
            <a:schemeClr val="accent2"/>
          </a:fillRef>
          <a:effectRef idx="0">
            <a:schemeClr val="accent2"/>
          </a:effectRef>
          <a:fontRef idx="minor">
            <a:schemeClr val="lt1"/>
          </a:fontRef>
        </p:style>
        <p:txBody>
          <a:bodyPr lIns="91423" tIns="45711" rIns="91423" bIns="45711" anchor="ctr"/>
          <a:lstStyle/>
          <a:p>
            <a:pPr algn="ctr" fontAlgn="auto">
              <a:spcBef>
                <a:spcPts val="0"/>
              </a:spcBef>
              <a:spcAft>
                <a:spcPts val="0"/>
              </a:spcAft>
              <a:defRPr/>
            </a:pPr>
            <a:r>
              <a:rPr lang="id-ID" b="1" dirty="0" smtClean="0">
                <a:solidFill>
                  <a:schemeClr val="bg1"/>
                </a:solidFill>
              </a:rPr>
              <a:t>LATAR</a:t>
            </a:r>
          </a:p>
          <a:p>
            <a:pPr algn="ctr" fontAlgn="auto">
              <a:spcBef>
                <a:spcPts val="0"/>
              </a:spcBef>
              <a:spcAft>
                <a:spcPts val="0"/>
              </a:spcAft>
              <a:defRPr/>
            </a:pPr>
            <a:r>
              <a:rPr lang="id-ID" b="1" dirty="0" smtClean="0">
                <a:solidFill>
                  <a:schemeClr val="bg1"/>
                </a:solidFill>
              </a:rPr>
              <a:t>BELAKANG</a:t>
            </a:r>
            <a:endParaRPr lang="en-AU" b="1" dirty="0">
              <a:solidFill>
                <a:schemeClr val="bg1"/>
              </a:solidFill>
            </a:endParaRPr>
          </a:p>
        </p:txBody>
      </p:sp>
      <p:sp>
        <p:nvSpPr>
          <p:cNvPr id="36" name="Rectangle 35"/>
          <p:cNvSpPr/>
          <p:nvPr/>
        </p:nvSpPr>
        <p:spPr>
          <a:xfrm>
            <a:off x="2487202" y="1153815"/>
            <a:ext cx="1980000" cy="864000"/>
          </a:xfrm>
          <a:prstGeom prst="rect">
            <a:avLst/>
          </a:prstGeom>
          <a:solidFill>
            <a:schemeClr val="accent4">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91423" tIns="45711" rIns="91423" bIns="45711" anchor="ctr"/>
          <a:lstStyle/>
          <a:p>
            <a:pPr algn="ctr" fontAlgn="auto">
              <a:spcBef>
                <a:spcPts val="0"/>
              </a:spcBef>
              <a:spcAft>
                <a:spcPts val="0"/>
              </a:spcAft>
              <a:defRPr/>
            </a:pPr>
            <a:r>
              <a:rPr lang="id-ID" b="1" dirty="0" smtClean="0">
                <a:solidFill>
                  <a:schemeClr val="bg1"/>
                </a:solidFill>
              </a:rPr>
              <a:t>TUJUAN</a:t>
            </a:r>
            <a:endParaRPr lang="id-ID" b="1" dirty="0">
              <a:solidFill>
                <a:schemeClr val="bg1"/>
              </a:solidFill>
            </a:endParaRPr>
          </a:p>
        </p:txBody>
      </p:sp>
      <p:sp>
        <p:nvSpPr>
          <p:cNvPr id="38" name="Rectangle 37"/>
          <p:cNvSpPr/>
          <p:nvPr/>
        </p:nvSpPr>
        <p:spPr>
          <a:xfrm>
            <a:off x="4733685" y="1144299"/>
            <a:ext cx="1980000" cy="864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anchor="ctr"/>
          <a:lstStyle/>
          <a:p>
            <a:pPr algn="ctr" fontAlgn="auto">
              <a:spcBef>
                <a:spcPts val="0"/>
              </a:spcBef>
              <a:spcAft>
                <a:spcPts val="0"/>
              </a:spcAft>
              <a:defRPr/>
            </a:pPr>
            <a:r>
              <a:rPr lang="id-ID" b="1" dirty="0" smtClean="0">
                <a:solidFill>
                  <a:schemeClr val="bg1"/>
                </a:solidFill>
              </a:rPr>
              <a:t>FUNGSI</a:t>
            </a:r>
            <a:endParaRPr lang="id-ID" b="1" dirty="0">
              <a:solidFill>
                <a:schemeClr val="bg1"/>
              </a:solidFill>
            </a:endParaRPr>
          </a:p>
        </p:txBody>
      </p:sp>
      <p:sp>
        <p:nvSpPr>
          <p:cNvPr id="39" name="Rectangle 38"/>
          <p:cNvSpPr/>
          <p:nvPr/>
        </p:nvSpPr>
        <p:spPr>
          <a:xfrm>
            <a:off x="6980168" y="1147035"/>
            <a:ext cx="1980000" cy="864000"/>
          </a:xfrm>
          <a:prstGeom prst="rect">
            <a:avLst/>
          </a:prstGeom>
          <a:solidFill>
            <a:schemeClr val="accent6"/>
          </a:solidFill>
          <a:ln>
            <a:noFill/>
          </a:ln>
        </p:spPr>
        <p:style>
          <a:lnRef idx="2">
            <a:schemeClr val="accent4">
              <a:shade val="50000"/>
            </a:schemeClr>
          </a:lnRef>
          <a:fillRef idx="1">
            <a:schemeClr val="accent4"/>
          </a:fillRef>
          <a:effectRef idx="0">
            <a:schemeClr val="accent4"/>
          </a:effectRef>
          <a:fontRef idx="minor">
            <a:schemeClr val="lt1"/>
          </a:fontRef>
        </p:style>
        <p:txBody>
          <a:bodyPr lIns="91423" tIns="45711" rIns="91423" bIns="45711" anchor="ctr"/>
          <a:lstStyle/>
          <a:p>
            <a:pPr algn="ctr" fontAlgn="auto">
              <a:spcBef>
                <a:spcPts val="0"/>
              </a:spcBef>
              <a:spcAft>
                <a:spcPts val="0"/>
              </a:spcAft>
              <a:defRPr/>
            </a:pPr>
            <a:r>
              <a:rPr lang="id-ID" b="1" dirty="0" smtClean="0">
                <a:solidFill>
                  <a:schemeClr val="bg1"/>
                </a:solidFill>
              </a:rPr>
              <a:t>TARGET</a:t>
            </a:r>
            <a:endParaRPr lang="id-ID" b="1" dirty="0">
              <a:solidFill>
                <a:schemeClr val="bg1"/>
              </a:solidFill>
            </a:endParaRPr>
          </a:p>
        </p:txBody>
      </p:sp>
      <p:cxnSp>
        <p:nvCxnSpPr>
          <p:cNvPr id="40" name="Straight Connector 39"/>
          <p:cNvCxnSpPr/>
          <p:nvPr/>
        </p:nvCxnSpPr>
        <p:spPr>
          <a:xfrm>
            <a:off x="6852104" y="1152072"/>
            <a:ext cx="0" cy="2880000"/>
          </a:xfrm>
          <a:prstGeom prst="line">
            <a:avLst/>
          </a:prstGeom>
          <a:ln w="9525" cmpd="sng">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83015" y="1144299"/>
            <a:ext cx="0" cy="2880000"/>
          </a:xfrm>
          <a:prstGeom prst="line">
            <a:avLst/>
          </a:prstGeom>
          <a:ln w="9525" cmpd="sng">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329996" y="1152072"/>
            <a:ext cx="0" cy="2880000"/>
          </a:xfrm>
          <a:prstGeom prst="line">
            <a:avLst/>
          </a:prstGeom>
          <a:ln w="9525" cmpd="sng">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619851" y="1152072"/>
            <a:ext cx="0" cy="2880000"/>
          </a:xfrm>
          <a:prstGeom prst="line">
            <a:avLst/>
          </a:prstGeom>
          <a:ln w="9525" cmpd="sng">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5" name="TextBox 28"/>
          <p:cNvSpPr txBox="1">
            <a:spLocks noChangeArrowheads="1"/>
          </p:cNvSpPr>
          <p:nvPr/>
        </p:nvSpPr>
        <p:spPr bwMode="auto">
          <a:xfrm>
            <a:off x="234428" y="2065366"/>
            <a:ext cx="1988025" cy="286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3" tIns="45711" rIns="91423" bIns="45711">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65113" indent="-265113">
              <a:buFontTx/>
              <a:buAutoNum type="arabicPeriod"/>
              <a:tabLst>
                <a:tab pos="265113" algn="l"/>
              </a:tabLst>
            </a:pPr>
            <a:r>
              <a:rPr lang="en-US" dirty="0" err="1">
                <a:latin typeface="+mn-lt"/>
                <a:cs typeface="Calibri" panose="020F0502020204030204" pitchFamily="34" charset="0"/>
              </a:rPr>
              <a:t>Kesulitan</a:t>
            </a:r>
            <a:r>
              <a:rPr lang="en-US" dirty="0">
                <a:latin typeface="+mn-lt"/>
                <a:cs typeface="Calibri" panose="020F0502020204030204" pitchFamily="34" charset="0"/>
              </a:rPr>
              <a:t> </a:t>
            </a:r>
            <a:r>
              <a:rPr lang="en-US" dirty="0" err="1">
                <a:latin typeface="+mn-lt"/>
                <a:cs typeface="Calibri" panose="020F0502020204030204" pitchFamily="34" charset="0"/>
              </a:rPr>
              <a:t>memantau</a:t>
            </a:r>
            <a:r>
              <a:rPr lang="en-US" dirty="0">
                <a:latin typeface="+mn-lt"/>
                <a:cs typeface="Calibri" panose="020F0502020204030204" pitchFamily="34" charset="0"/>
              </a:rPr>
              <a:t> </a:t>
            </a:r>
            <a:r>
              <a:rPr lang="en-US" dirty="0" err="1">
                <a:latin typeface="+mn-lt"/>
                <a:cs typeface="Calibri" panose="020F0502020204030204" pitchFamily="34" charset="0"/>
              </a:rPr>
              <a:t>surat</a:t>
            </a:r>
            <a:r>
              <a:rPr lang="en-US" dirty="0">
                <a:latin typeface="+mn-lt"/>
                <a:cs typeface="Calibri" panose="020F0502020204030204" pitchFamily="34" charset="0"/>
              </a:rPr>
              <a:t> </a:t>
            </a:r>
            <a:r>
              <a:rPr lang="en-US" dirty="0" err="1">
                <a:latin typeface="+mn-lt"/>
                <a:cs typeface="Calibri" panose="020F0502020204030204" pitchFamily="34" charset="0"/>
              </a:rPr>
              <a:t>masuk</a:t>
            </a:r>
            <a:r>
              <a:rPr lang="en-US" dirty="0">
                <a:latin typeface="+mn-lt"/>
                <a:cs typeface="Calibri" panose="020F0502020204030204" pitchFamily="34" charset="0"/>
              </a:rPr>
              <a:t> </a:t>
            </a:r>
            <a:r>
              <a:rPr lang="en-US" dirty="0" err="1">
                <a:latin typeface="+mn-lt"/>
                <a:cs typeface="Calibri" panose="020F0502020204030204" pitchFamily="34" charset="0"/>
              </a:rPr>
              <a:t>dan</a:t>
            </a:r>
            <a:r>
              <a:rPr lang="en-US" dirty="0">
                <a:latin typeface="+mn-lt"/>
                <a:cs typeface="Calibri" panose="020F0502020204030204" pitchFamily="34" charset="0"/>
              </a:rPr>
              <a:t> </a:t>
            </a:r>
            <a:r>
              <a:rPr lang="en-US" dirty="0" err="1">
                <a:latin typeface="+mn-lt"/>
                <a:cs typeface="Calibri" panose="020F0502020204030204" pitchFamily="34" charset="0"/>
              </a:rPr>
              <a:t>surat</a:t>
            </a:r>
            <a:r>
              <a:rPr lang="en-US" dirty="0">
                <a:latin typeface="+mn-lt"/>
                <a:cs typeface="Calibri" panose="020F0502020204030204" pitchFamily="34" charset="0"/>
              </a:rPr>
              <a:t> </a:t>
            </a:r>
            <a:r>
              <a:rPr lang="en-US" dirty="0" err="1">
                <a:latin typeface="+mn-lt"/>
                <a:cs typeface="Calibri" panose="020F0502020204030204" pitchFamily="34" charset="0"/>
              </a:rPr>
              <a:t>keluar</a:t>
            </a:r>
            <a:endParaRPr lang="en-US" dirty="0">
              <a:latin typeface="+mn-lt"/>
              <a:cs typeface="Calibri" panose="020F0502020204030204" pitchFamily="34" charset="0"/>
            </a:endParaRPr>
          </a:p>
          <a:p>
            <a:pPr marL="265113" indent="-265113">
              <a:buFontTx/>
              <a:buAutoNum type="arabicPeriod"/>
              <a:tabLst>
                <a:tab pos="265113" algn="l"/>
              </a:tabLst>
            </a:pPr>
            <a:r>
              <a:rPr lang="en-US" dirty="0" err="1">
                <a:latin typeface="+mn-lt"/>
                <a:cs typeface="Calibri" panose="020F0502020204030204" pitchFamily="34" charset="0"/>
              </a:rPr>
              <a:t>Waktu</a:t>
            </a:r>
            <a:r>
              <a:rPr lang="en-US" dirty="0">
                <a:latin typeface="+mn-lt"/>
                <a:cs typeface="Calibri" panose="020F0502020204030204" pitchFamily="34" charset="0"/>
              </a:rPr>
              <a:t> </a:t>
            </a:r>
            <a:r>
              <a:rPr lang="en-US" dirty="0" err="1">
                <a:latin typeface="+mn-lt"/>
                <a:cs typeface="Calibri" panose="020F0502020204030204" pitchFamily="34" charset="0"/>
              </a:rPr>
              <a:t>pemrosesan</a:t>
            </a:r>
            <a:r>
              <a:rPr lang="en-US" dirty="0">
                <a:latin typeface="+mn-lt"/>
                <a:cs typeface="Calibri" panose="020F0502020204030204" pitchFamily="34" charset="0"/>
              </a:rPr>
              <a:t> </a:t>
            </a:r>
            <a:r>
              <a:rPr lang="en-US" dirty="0" err="1">
                <a:latin typeface="+mn-lt"/>
                <a:cs typeface="Calibri" panose="020F0502020204030204" pitchFamily="34" charset="0"/>
              </a:rPr>
              <a:t>surat</a:t>
            </a:r>
            <a:r>
              <a:rPr lang="en-US" dirty="0">
                <a:latin typeface="+mn-lt"/>
                <a:cs typeface="Calibri" panose="020F0502020204030204" pitchFamily="34" charset="0"/>
              </a:rPr>
              <a:t> </a:t>
            </a:r>
            <a:r>
              <a:rPr lang="en-US" dirty="0" err="1">
                <a:latin typeface="+mn-lt"/>
                <a:cs typeface="Calibri" panose="020F0502020204030204" pitchFamily="34" charset="0"/>
              </a:rPr>
              <a:t>lebih</a:t>
            </a:r>
            <a:r>
              <a:rPr lang="en-US" dirty="0">
                <a:latin typeface="+mn-lt"/>
                <a:cs typeface="Calibri" panose="020F0502020204030204" pitchFamily="34" charset="0"/>
              </a:rPr>
              <a:t> </a:t>
            </a:r>
            <a:r>
              <a:rPr lang="en-US" dirty="0" smtClean="0">
                <a:latin typeface="+mn-lt"/>
                <a:cs typeface="Calibri" panose="020F0502020204030204" pitchFamily="34" charset="0"/>
              </a:rPr>
              <a:t>lama</a:t>
            </a:r>
            <a:endParaRPr lang="id-ID" dirty="0" smtClean="0">
              <a:latin typeface="+mn-lt"/>
              <a:cs typeface="Calibri" panose="020F0502020204030204" pitchFamily="34" charset="0"/>
            </a:endParaRPr>
          </a:p>
          <a:p>
            <a:pPr marL="265113" indent="-265113">
              <a:buFontTx/>
              <a:buAutoNum type="arabicPeriod"/>
              <a:tabLst>
                <a:tab pos="265113" algn="l"/>
              </a:tabLst>
            </a:pPr>
            <a:r>
              <a:rPr lang="id-ID" dirty="0" smtClean="0">
                <a:latin typeface="+mn-lt"/>
                <a:cs typeface="Calibri" panose="020F0502020204030204" pitchFamily="34" charset="0"/>
              </a:rPr>
              <a:t>Pemakaian kertas yang banyak</a:t>
            </a:r>
            <a:endParaRPr lang="en-US" dirty="0">
              <a:latin typeface="+mn-lt"/>
              <a:cs typeface="Calibri" panose="020F0502020204030204" pitchFamily="34" charset="0"/>
            </a:endParaRPr>
          </a:p>
        </p:txBody>
      </p:sp>
      <p:sp>
        <p:nvSpPr>
          <p:cNvPr id="46" name="TextBox 45"/>
          <p:cNvSpPr txBox="1"/>
          <p:nvPr/>
        </p:nvSpPr>
        <p:spPr>
          <a:xfrm>
            <a:off x="4636409" y="2017815"/>
            <a:ext cx="2140867" cy="2308306"/>
          </a:xfrm>
          <a:prstGeom prst="rect">
            <a:avLst/>
          </a:prstGeom>
          <a:noFill/>
        </p:spPr>
        <p:txBody>
          <a:bodyPr wrap="square" lIns="91423" tIns="45711" rIns="91423" bIns="45711">
            <a:spAutoFit/>
          </a:bodyPr>
          <a:lstStyle/>
          <a:p>
            <a:pPr marL="271463" indent="-271463">
              <a:buAutoNum type="arabicPeriod"/>
            </a:pPr>
            <a:r>
              <a:rPr lang="id-ID" sz="1600" dirty="0" smtClean="0">
                <a:cs typeface="Calibri" panose="020F0502020204030204" pitchFamily="34" charset="0"/>
              </a:rPr>
              <a:t>Membaca surat/disposisi</a:t>
            </a:r>
          </a:p>
          <a:p>
            <a:pPr marL="271463" indent="-271463">
              <a:buAutoNum type="arabicPeriod"/>
            </a:pPr>
            <a:r>
              <a:rPr lang="id-ID" sz="1600" dirty="0" smtClean="0">
                <a:cs typeface="Calibri" panose="020F0502020204030204" pitchFamily="34" charset="0"/>
              </a:rPr>
              <a:t>Mengirim surat</a:t>
            </a:r>
          </a:p>
          <a:p>
            <a:pPr marL="271463" indent="-271463">
              <a:buAutoNum type="arabicPeriod"/>
            </a:pPr>
            <a:r>
              <a:rPr lang="id-ID" sz="1600" dirty="0" smtClean="0">
                <a:cs typeface="Calibri" panose="020F0502020204030204" pitchFamily="34" charset="0"/>
              </a:rPr>
              <a:t>Mendisposisi surat</a:t>
            </a:r>
          </a:p>
          <a:p>
            <a:pPr marL="271463" indent="-271463">
              <a:buAutoNum type="arabicPeriod"/>
            </a:pPr>
            <a:r>
              <a:rPr lang="id-ID" sz="1600" dirty="0" smtClean="0">
                <a:cs typeface="Calibri" panose="020F0502020204030204" pitchFamily="34" charset="0"/>
              </a:rPr>
              <a:t>Meneruskan disposisi</a:t>
            </a:r>
          </a:p>
          <a:p>
            <a:pPr marL="271463" indent="-271463">
              <a:buAutoNum type="arabicPeriod"/>
            </a:pPr>
            <a:r>
              <a:rPr lang="id-ID" sz="1600" dirty="0" smtClean="0">
                <a:cs typeface="Calibri" panose="020F0502020204030204" pitchFamily="34" charset="0"/>
              </a:rPr>
              <a:t>Membuat konsep surat</a:t>
            </a:r>
          </a:p>
          <a:p>
            <a:pPr marL="271463" indent="-271463">
              <a:buAutoNum type="arabicPeriod"/>
            </a:pPr>
            <a:r>
              <a:rPr lang="id-ID" sz="1600" dirty="0" smtClean="0">
                <a:cs typeface="Calibri" panose="020F0502020204030204" pitchFamily="34" charset="0"/>
              </a:rPr>
              <a:t>Penomoran surat</a:t>
            </a:r>
            <a:endParaRPr lang="en-US" sz="1600" dirty="0">
              <a:ea typeface="Avenir Next" charset="0"/>
              <a:cs typeface="Avenir Next" charset="0"/>
            </a:endParaRPr>
          </a:p>
        </p:txBody>
      </p:sp>
      <p:sp>
        <p:nvSpPr>
          <p:cNvPr id="47" name="TextBox 46"/>
          <p:cNvSpPr txBox="1"/>
          <p:nvPr/>
        </p:nvSpPr>
        <p:spPr>
          <a:xfrm>
            <a:off x="2373367" y="2008299"/>
            <a:ext cx="2188882" cy="4770519"/>
          </a:xfrm>
          <a:prstGeom prst="rect">
            <a:avLst/>
          </a:prstGeom>
          <a:noFill/>
        </p:spPr>
        <p:txBody>
          <a:bodyPr wrap="square" lIns="91423" tIns="45711" rIns="91423" bIns="45711">
            <a:spAutoFit/>
          </a:bodyPr>
          <a:lstStyle/>
          <a:p>
            <a:pPr marL="271463" indent="-271463">
              <a:buAutoNum type="arabicPeriod"/>
            </a:pPr>
            <a:r>
              <a:rPr lang="en-US" sz="1600" dirty="0" err="1">
                <a:cs typeface="Calibri" panose="020F0502020204030204" pitchFamily="34" charset="0"/>
              </a:rPr>
              <a:t>Meminimalisir</a:t>
            </a:r>
            <a:r>
              <a:rPr lang="en-US" sz="1600" dirty="0">
                <a:cs typeface="Calibri" panose="020F0502020204030204" pitchFamily="34" charset="0"/>
              </a:rPr>
              <a:t> </a:t>
            </a:r>
            <a:r>
              <a:rPr lang="en-US" sz="1600" dirty="0" err="1">
                <a:cs typeface="Calibri" panose="020F0502020204030204" pitchFamily="34" charset="0"/>
              </a:rPr>
              <a:t>terjadinya</a:t>
            </a:r>
            <a:r>
              <a:rPr lang="en-US" sz="1600" dirty="0">
                <a:cs typeface="Calibri" panose="020F0502020204030204" pitchFamily="34" charset="0"/>
              </a:rPr>
              <a:t> </a:t>
            </a:r>
            <a:r>
              <a:rPr lang="en-US" sz="1600" dirty="0" err="1">
                <a:cs typeface="Calibri" panose="020F0502020204030204" pitchFamily="34" charset="0"/>
              </a:rPr>
              <a:t>kehilangan</a:t>
            </a:r>
            <a:r>
              <a:rPr lang="en-US" sz="1600" dirty="0">
                <a:cs typeface="Calibri" panose="020F0502020204030204" pitchFamily="34" charset="0"/>
              </a:rPr>
              <a:t> </a:t>
            </a:r>
            <a:r>
              <a:rPr lang="en-US" sz="1600" dirty="0" err="1">
                <a:cs typeface="Calibri" panose="020F0502020204030204" pitchFamily="34" charset="0"/>
              </a:rPr>
              <a:t>dokumen</a:t>
            </a:r>
            <a:endParaRPr lang="en-US" sz="1600" dirty="0">
              <a:cs typeface="Calibri" panose="020F0502020204030204" pitchFamily="34" charset="0"/>
            </a:endParaRPr>
          </a:p>
          <a:p>
            <a:pPr marL="271463" indent="-271463">
              <a:buAutoNum type="arabicPeriod"/>
            </a:pPr>
            <a:r>
              <a:rPr lang="en-US" sz="1600" dirty="0" err="1">
                <a:cs typeface="Calibri" panose="020F0502020204030204" pitchFamily="34" charset="0"/>
              </a:rPr>
              <a:t>Memudahkan</a:t>
            </a:r>
            <a:r>
              <a:rPr lang="en-US" sz="1600" dirty="0">
                <a:cs typeface="Calibri" panose="020F0502020204030204" pitchFamily="34" charset="0"/>
              </a:rPr>
              <a:t> </a:t>
            </a:r>
            <a:r>
              <a:rPr lang="en-US" sz="1600" dirty="0" err="1">
                <a:cs typeface="Calibri" panose="020F0502020204030204" pitchFamily="34" charset="0"/>
              </a:rPr>
              <a:t>pencarian</a:t>
            </a:r>
            <a:r>
              <a:rPr lang="en-US" sz="1600" dirty="0">
                <a:cs typeface="Calibri" panose="020F0502020204030204" pitchFamily="34" charset="0"/>
              </a:rPr>
              <a:t> </a:t>
            </a:r>
            <a:r>
              <a:rPr lang="en-US" sz="1600" dirty="0" err="1">
                <a:cs typeface="Calibri" panose="020F0502020204030204" pitchFamily="34" charset="0"/>
              </a:rPr>
              <a:t>dan</a:t>
            </a:r>
            <a:r>
              <a:rPr lang="en-US" sz="1600" dirty="0">
                <a:cs typeface="Calibri" panose="020F0502020204030204" pitchFamily="34" charset="0"/>
              </a:rPr>
              <a:t> </a:t>
            </a:r>
            <a:r>
              <a:rPr lang="en-US" sz="1600" dirty="0" err="1">
                <a:cs typeface="Calibri" panose="020F0502020204030204" pitchFamily="34" charset="0"/>
              </a:rPr>
              <a:t>pelacakan</a:t>
            </a:r>
            <a:r>
              <a:rPr lang="en-US" sz="1600" dirty="0">
                <a:cs typeface="Calibri" panose="020F0502020204030204" pitchFamily="34" charset="0"/>
              </a:rPr>
              <a:t> </a:t>
            </a:r>
            <a:r>
              <a:rPr lang="en-US" sz="1600" dirty="0" err="1">
                <a:cs typeface="Calibri" panose="020F0502020204030204" pitchFamily="34" charset="0"/>
              </a:rPr>
              <a:t>dokumen</a:t>
            </a:r>
            <a:endParaRPr lang="en-US" sz="1600" dirty="0">
              <a:cs typeface="Calibri" panose="020F0502020204030204" pitchFamily="34" charset="0"/>
            </a:endParaRPr>
          </a:p>
          <a:p>
            <a:pPr marL="271463" indent="-271463">
              <a:buAutoNum type="arabicPeriod"/>
            </a:pPr>
            <a:r>
              <a:rPr lang="en-US" sz="1600" b="1" dirty="0" err="1">
                <a:solidFill>
                  <a:schemeClr val="accent2">
                    <a:lumMod val="75000"/>
                  </a:schemeClr>
                </a:solidFill>
                <a:cs typeface="Calibri" panose="020F0502020204030204" pitchFamily="34" charset="0"/>
              </a:rPr>
              <a:t>Meningkatkan</a:t>
            </a:r>
            <a:r>
              <a:rPr lang="en-US" sz="1600" b="1" dirty="0">
                <a:solidFill>
                  <a:schemeClr val="accent2">
                    <a:lumMod val="75000"/>
                  </a:schemeClr>
                </a:solidFill>
                <a:cs typeface="Calibri" panose="020F0502020204030204" pitchFamily="34" charset="0"/>
              </a:rPr>
              <a:t> </a:t>
            </a:r>
            <a:r>
              <a:rPr lang="en-US" sz="1600" b="1" dirty="0" err="1">
                <a:solidFill>
                  <a:schemeClr val="accent2">
                    <a:lumMod val="75000"/>
                  </a:schemeClr>
                </a:solidFill>
                <a:cs typeface="Calibri" panose="020F0502020204030204" pitchFamily="34" charset="0"/>
              </a:rPr>
              <a:t>fungsi</a:t>
            </a:r>
            <a:r>
              <a:rPr lang="en-US" sz="1600" b="1" dirty="0">
                <a:solidFill>
                  <a:schemeClr val="accent2">
                    <a:lumMod val="75000"/>
                  </a:schemeClr>
                </a:solidFill>
                <a:cs typeface="Calibri" panose="020F0502020204030204" pitchFamily="34" charset="0"/>
              </a:rPr>
              <a:t> monitoring </a:t>
            </a:r>
            <a:r>
              <a:rPr lang="en-US" sz="1600" dirty="0" err="1">
                <a:cs typeface="Calibri" panose="020F0502020204030204" pitchFamily="34" charset="0"/>
              </a:rPr>
              <a:t>pimpinan</a:t>
            </a:r>
            <a:r>
              <a:rPr lang="en-US" sz="1600" dirty="0">
                <a:cs typeface="Calibri" panose="020F0502020204030204" pitchFamily="34" charset="0"/>
              </a:rPr>
              <a:t> unit </a:t>
            </a:r>
            <a:r>
              <a:rPr lang="en-US" sz="1600" dirty="0" err="1">
                <a:cs typeface="Calibri" panose="020F0502020204030204" pitchFamily="34" charset="0"/>
              </a:rPr>
              <a:t>kerja</a:t>
            </a:r>
            <a:r>
              <a:rPr lang="en-US" sz="1600" dirty="0">
                <a:cs typeface="Calibri" panose="020F0502020204030204" pitchFamily="34" charset="0"/>
              </a:rPr>
              <a:t> </a:t>
            </a:r>
            <a:r>
              <a:rPr lang="en-US" sz="1600" dirty="0" err="1">
                <a:cs typeface="Calibri" panose="020F0502020204030204" pitchFamily="34" charset="0"/>
              </a:rPr>
              <a:t>terhadap</a:t>
            </a:r>
            <a:r>
              <a:rPr lang="en-US" sz="1600" dirty="0">
                <a:cs typeface="Calibri" panose="020F0502020204030204" pitchFamily="34" charset="0"/>
              </a:rPr>
              <a:t> </a:t>
            </a:r>
            <a:r>
              <a:rPr lang="en-US" sz="1600" dirty="0" err="1">
                <a:cs typeface="Calibri" panose="020F0502020204030204" pitchFamily="34" charset="0"/>
              </a:rPr>
              <a:t>kinerja</a:t>
            </a:r>
            <a:r>
              <a:rPr lang="en-US" sz="1600" dirty="0">
                <a:cs typeface="Calibri" panose="020F0502020204030204" pitchFamily="34" charset="0"/>
              </a:rPr>
              <a:t> </a:t>
            </a:r>
            <a:r>
              <a:rPr lang="en-US" sz="1600" dirty="0" err="1">
                <a:cs typeface="Calibri" panose="020F0502020204030204" pitchFamily="34" charset="0"/>
              </a:rPr>
              <a:t>bawahannya</a:t>
            </a:r>
            <a:endParaRPr lang="en-US" sz="1600" dirty="0">
              <a:cs typeface="Calibri" panose="020F0502020204030204" pitchFamily="34" charset="0"/>
            </a:endParaRPr>
          </a:p>
          <a:p>
            <a:pPr marL="271463" indent="-271463">
              <a:buAutoNum type="arabicPeriod"/>
            </a:pPr>
            <a:r>
              <a:rPr lang="en-US" sz="1600" b="1" dirty="0" err="1">
                <a:cs typeface="Calibri" panose="020F0502020204030204" pitchFamily="34" charset="0"/>
              </a:rPr>
              <a:t>Mempercepat</a:t>
            </a:r>
            <a:r>
              <a:rPr lang="en-US" sz="1600" dirty="0">
                <a:cs typeface="Calibri" panose="020F0502020204030204" pitchFamily="34" charset="0"/>
              </a:rPr>
              <a:t> </a:t>
            </a:r>
            <a:r>
              <a:rPr lang="en-US" sz="1600" dirty="0" err="1">
                <a:cs typeface="Calibri" panose="020F0502020204030204" pitchFamily="34" charset="0"/>
              </a:rPr>
              <a:t>respon</a:t>
            </a:r>
            <a:r>
              <a:rPr lang="en-US" sz="1600" dirty="0">
                <a:cs typeface="Calibri" panose="020F0502020204030204" pitchFamily="34" charset="0"/>
              </a:rPr>
              <a:t> </a:t>
            </a:r>
            <a:r>
              <a:rPr lang="en-US" sz="1600" dirty="0" err="1">
                <a:cs typeface="Calibri" panose="020F0502020204030204" pitchFamily="34" charset="0"/>
              </a:rPr>
              <a:t>terhadap</a:t>
            </a:r>
            <a:r>
              <a:rPr lang="en-US" sz="1600" dirty="0">
                <a:cs typeface="Calibri" panose="020F0502020204030204" pitchFamily="34" charset="0"/>
              </a:rPr>
              <a:t> </a:t>
            </a:r>
            <a:r>
              <a:rPr lang="en-US" sz="1600" dirty="0" err="1">
                <a:cs typeface="Calibri" panose="020F0502020204030204" pitchFamily="34" charset="0"/>
              </a:rPr>
              <a:t>permintaan</a:t>
            </a:r>
            <a:r>
              <a:rPr lang="en-US" sz="1600" dirty="0">
                <a:cs typeface="Calibri" panose="020F0502020204030204" pitchFamily="34" charset="0"/>
              </a:rPr>
              <a:t> </a:t>
            </a:r>
            <a:r>
              <a:rPr lang="en-US" sz="1600" dirty="0" err="1">
                <a:cs typeface="Calibri" panose="020F0502020204030204" pitchFamily="34" charset="0"/>
              </a:rPr>
              <a:t>suatu</a:t>
            </a:r>
            <a:r>
              <a:rPr lang="en-US" sz="1600" dirty="0">
                <a:cs typeface="Calibri" panose="020F0502020204030204" pitchFamily="34" charset="0"/>
              </a:rPr>
              <a:t> </a:t>
            </a:r>
            <a:r>
              <a:rPr lang="en-US" sz="1600" dirty="0" err="1">
                <a:cs typeface="Calibri" panose="020F0502020204030204" pitchFamily="34" charset="0"/>
              </a:rPr>
              <a:t>layanan</a:t>
            </a:r>
            <a:endParaRPr lang="en-US" sz="1600" dirty="0">
              <a:cs typeface="Calibri" panose="020F0502020204030204" pitchFamily="34" charset="0"/>
            </a:endParaRPr>
          </a:p>
          <a:p>
            <a:pPr marL="271463" indent="-271463">
              <a:buAutoNum type="arabicPeriod"/>
            </a:pPr>
            <a:r>
              <a:rPr lang="en-US" sz="1600" b="1" dirty="0" err="1">
                <a:solidFill>
                  <a:srgbClr val="C00000"/>
                </a:solidFill>
                <a:cs typeface="Calibri" panose="020F0502020204030204" pitchFamily="34" charset="0"/>
              </a:rPr>
              <a:t>Kerahasiaan</a:t>
            </a:r>
            <a:r>
              <a:rPr lang="en-US" sz="1600" dirty="0">
                <a:solidFill>
                  <a:srgbClr val="C00000"/>
                </a:solidFill>
                <a:cs typeface="Calibri" panose="020F0502020204030204" pitchFamily="34" charset="0"/>
              </a:rPr>
              <a:t> </a:t>
            </a:r>
            <a:r>
              <a:rPr lang="en-US" sz="1600" dirty="0" err="1">
                <a:cs typeface="Calibri" panose="020F0502020204030204" pitchFamily="34" charset="0"/>
              </a:rPr>
              <a:t>informasi</a:t>
            </a:r>
            <a:r>
              <a:rPr lang="en-US" sz="1600" dirty="0">
                <a:cs typeface="Calibri" panose="020F0502020204030204" pitchFamily="34" charset="0"/>
              </a:rPr>
              <a:t> </a:t>
            </a:r>
            <a:r>
              <a:rPr lang="en-US" sz="1600" dirty="0" err="1">
                <a:cs typeface="Calibri" panose="020F0502020204030204" pitchFamily="34" charset="0"/>
              </a:rPr>
              <a:t>lebih</a:t>
            </a:r>
            <a:r>
              <a:rPr lang="en-US" sz="1600" dirty="0">
                <a:cs typeface="Calibri" panose="020F0502020204030204" pitchFamily="34" charset="0"/>
              </a:rPr>
              <a:t> </a:t>
            </a:r>
            <a:r>
              <a:rPr lang="en-US" sz="1600" b="1" dirty="0" err="1">
                <a:cs typeface="Calibri" panose="020F0502020204030204" pitchFamily="34" charset="0"/>
              </a:rPr>
              <a:t>terjaga</a:t>
            </a:r>
            <a:endParaRPr lang="en-US" sz="1600" b="1" dirty="0">
              <a:cs typeface="Calibri" panose="020F0502020204030204" pitchFamily="34" charset="0"/>
            </a:endParaRPr>
          </a:p>
          <a:p>
            <a:pPr marL="271463" indent="-271463">
              <a:buAutoNum type="arabicPeriod"/>
            </a:pPr>
            <a:r>
              <a:rPr lang="en-US" sz="1600" b="1" i="1" dirty="0">
                <a:solidFill>
                  <a:srgbClr val="00B050"/>
                </a:solidFill>
                <a:cs typeface="Calibri" panose="020F0502020204030204" pitchFamily="34" charset="0"/>
              </a:rPr>
              <a:t>Paperless</a:t>
            </a:r>
          </a:p>
        </p:txBody>
      </p:sp>
      <p:sp>
        <p:nvSpPr>
          <p:cNvPr id="49" name="Right Arrow 48"/>
          <p:cNvSpPr/>
          <p:nvPr/>
        </p:nvSpPr>
        <p:spPr>
          <a:xfrm>
            <a:off x="4467202" y="1473905"/>
            <a:ext cx="301625" cy="204788"/>
          </a:xfrm>
          <a:prstGeom prst="rightArrow">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lIns="91423" tIns="45711" rIns="91423" bIns="45711" anchor="ctr"/>
          <a:lstStyle/>
          <a:p>
            <a:pPr algn="ctr" fontAlgn="auto">
              <a:spcBef>
                <a:spcPts val="0"/>
              </a:spcBef>
              <a:spcAft>
                <a:spcPts val="0"/>
              </a:spcAft>
              <a:defRPr/>
            </a:pPr>
            <a:endParaRPr lang="en-US"/>
          </a:p>
        </p:txBody>
      </p:sp>
      <p:sp>
        <p:nvSpPr>
          <p:cNvPr id="50" name="Right Arrow 49"/>
          <p:cNvSpPr/>
          <p:nvPr/>
        </p:nvSpPr>
        <p:spPr>
          <a:xfrm>
            <a:off x="6720077" y="1473902"/>
            <a:ext cx="301625" cy="204787"/>
          </a:xfrm>
          <a:prstGeom prst="rightArrow">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lIns="91423" tIns="45711" rIns="91423" bIns="45711" anchor="ctr"/>
          <a:lstStyle/>
          <a:p>
            <a:pPr algn="ctr" fontAlgn="auto">
              <a:spcBef>
                <a:spcPts val="0"/>
              </a:spcBef>
              <a:spcAft>
                <a:spcPts val="0"/>
              </a:spcAft>
              <a:defRPr/>
            </a:pPr>
            <a:endParaRPr lang="en-US"/>
          </a:p>
        </p:txBody>
      </p:sp>
      <p:sp>
        <p:nvSpPr>
          <p:cNvPr id="55" name="Right Arrow 54"/>
          <p:cNvSpPr/>
          <p:nvPr/>
        </p:nvSpPr>
        <p:spPr>
          <a:xfrm>
            <a:off x="2208325" y="1473905"/>
            <a:ext cx="301625" cy="204788"/>
          </a:xfrm>
          <a:prstGeom prst="rightArrow">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lIns="91423" tIns="45711" rIns="91423" bIns="45711" anchor="ctr"/>
          <a:lstStyle/>
          <a:p>
            <a:pPr algn="ctr" fontAlgn="auto">
              <a:spcBef>
                <a:spcPts val="0"/>
              </a:spcBef>
              <a:spcAft>
                <a:spcPts val="0"/>
              </a:spcAft>
              <a:defRPr/>
            </a:pPr>
            <a:endParaRPr lang="en-US"/>
          </a:p>
        </p:txBody>
      </p:sp>
      <p:cxnSp>
        <p:nvCxnSpPr>
          <p:cNvPr id="56" name="Straight Connector 55"/>
          <p:cNvCxnSpPr/>
          <p:nvPr/>
        </p:nvCxnSpPr>
        <p:spPr>
          <a:xfrm>
            <a:off x="9009529" y="1144299"/>
            <a:ext cx="0" cy="2880000"/>
          </a:xfrm>
          <a:prstGeom prst="line">
            <a:avLst/>
          </a:prstGeom>
          <a:ln w="9525" cmpd="sng">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1" name="TextBox 50"/>
          <p:cNvSpPr txBox="1">
            <a:spLocks noChangeArrowheads="1"/>
          </p:cNvSpPr>
          <p:nvPr/>
        </p:nvSpPr>
        <p:spPr bwMode="auto">
          <a:xfrm>
            <a:off x="6926933" y="2017815"/>
            <a:ext cx="2007767" cy="273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3" tIns="45711" rIns="91423" bIns="45711">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1600" dirty="0" err="1">
                <a:latin typeface="+mn-lt"/>
                <a:cs typeface="Calibri" panose="020F0502020204030204" pitchFamily="34" charset="0"/>
              </a:rPr>
              <a:t>Sistem</a:t>
            </a:r>
            <a:r>
              <a:rPr lang="en-US" sz="1600" dirty="0">
                <a:latin typeface="+mn-lt"/>
                <a:cs typeface="Calibri" panose="020F0502020204030204" pitchFamily="34" charset="0"/>
              </a:rPr>
              <a:t> e-Office </a:t>
            </a:r>
            <a:r>
              <a:rPr lang="en-US" sz="1600" dirty="0" err="1">
                <a:latin typeface="+mn-lt"/>
                <a:cs typeface="Calibri" panose="020F0502020204030204" pitchFamily="34" charset="0"/>
              </a:rPr>
              <a:t>digunakan</a:t>
            </a:r>
            <a:r>
              <a:rPr lang="en-US" sz="1600" dirty="0">
                <a:latin typeface="+mn-lt"/>
                <a:cs typeface="Calibri" panose="020F0502020204030204" pitchFamily="34" charset="0"/>
              </a:rPr>
              <a:t> </a:t>
            </a:r>
            <a:r>
              <a:rPr lang="en-US" sz="1600" dirty="0" err="1">
                <a:latin typeface="+mn-lt"/>
                <a:cs typeface="Calibri" panose="020F0502020204030204" pitchFamily="34" charset="0"/>
              </a:rPr>
              <a:t>seluruh</a:t>
            </a:r>
            <a:r>
              <a:rPr lang="en-US" sz="1600" dirty="0">
                <a:latin typeface="+mn-lt"/>
                <a:cs typeface="Calibri" panose="020F0502020204030204" pitchFamily="34" charset="0"/>
              </a:rPr>
              <a:t> </a:t>
            </a:r>
            <a:r>
              <a:rPr lang="en-US" sz="1600" dirty="0" err="1">
                <a:latin typeface="+mn-lt"/>
                <a:cs typeface="Calibri" panose="020F0502020204030204" pitchFamily="34" charset="0"/>
              </a:rPr>
              <a:t>Satker</a:t>
            </a:r>
            <a:r>
              <a:rPr lang="en-US" sz="1600" dirty="0">
                <a:latin typeface="+mn-lt"/>
                <a:cs typeface="Calibri" panose="020F0502020204030204" pitchFamily="34" charset="0"/>
              </a:rPr>
              <a:t> di </a:t>
            </a:r>
            <a:r>
              <a:rPr lang="en-US" sz="1600" dirty="0" err="1">
                <a:latin typeface="+mn-lt"/>
                <a:cs typeface="Calibri" panose="020F0502020204030204" pitchFamily="34" charset="0"/>
              </a:rPr>
              <a:t>lingkungan</a:t>
            </a:r>
            <a:r>
              <a:rPr lang="en-US" sz="1600" dirty="0">
                <a:latin typeface="+mn-lt"/>
                <a:cs typeface="Calibri" panose="020F0502020204030204" pitchFamily="34" charset="0"/>
              </a:rPr>
              <a:t> </a:t>
            </a:r>
            <a:r>
              <a:rPr lang="en-US" sz="1600" dirty="0" err="1">
                <a:latin typeface="+mn-lt"/>
                <a:cs typeface="Calibri" panose="020F0502020204030204" pitchFamily="34" charset="0"/>
              </a:rPr>
              <a:t>Kemendikbud</a:t>
            </a:r>
            <a:endParaRPr lang="en-US" sz="1600" dirty="0">
              <a:latin typeface="+mn-lt"/>
              <a:cs typeface="Calibri" panose="020F0502020204030204" pitchFamily="34" charset="0"/>
            </a:endParaRPr>
          </a:p>
          <a:p>
            <a:endParaRPr lang="en-US" sz="1600" dirty="0">
              <a:latin typeface="+mn-lt"/>
              <a:cs typeface="Calibri" panose="020F0502020204030204" pitchFamily="34" charset="0"/>
            </a:endParaRPr>
          </a:p>
          <a:p>
            <a:r>
              <a:rPr lang="en-US" sz="1400" dirty="0" err="1" smtClean="0">
                <a:latin typeface="+mn-lt"/>
                <a:ea typeface="Avenir Next" charset="0"/>
                <a:cs typeface="Avenir Next" charset="0"/>
              </a:rPr>
              <a:t>Satker</a:t>
            </a:r>
            <a:r>
              <a:rPr lang="en-US" sz="1400" dirty="0" smtClean="0">
                <a:latin typeface="+mn-lt"/>
                <a:ea typeface="Avenir Next" charset="0"/>
                <a:cs typeface="Avenir Next" charset="0"/>
              </a:rPr>
              <a:t> </a:t>
            </a:r>
            <a:r>
              <a:rPr lang="en-US" sz="1400" dirty="0">
                <a:latin typeface="+mn-lt"/>
                <a:ea typeface="Avenir Next" charset="0"/>
                <a:cs typeface="Avenir Next" charset="0"/>
              </a:rPr>
              <a:t>yang </a:t>
            </a:r>
            <a:r>
              <a:rPr lang="en-US" sz="1400" dirty="0" err="1">
                <a:latin typeface="+mn-lt"/>
                <a:ea typeface="Avenir Next" charset="0"/>
                <a:cs typeface="Avenir Next" charset="0"/>
              </a:rPr>
              <a:t>sudah</a:t>
            </a:r>
            <a:r>
              <a:rPr lang="en-US" sz="1400" dirty="0">
                <a:latin typeface="+mn-lt"/>
                <a:ea typeface="Avenir Next" charset="0"/>
                <a:cs typeface="Avenir Next" charset="0"/>
              </a:rPr>
              <a:t> </a:t>
            </a:r>
            <a:r>
              <a:rPr lang="en-US" sz="1400" dirty="0" err="1">
                <a:latin typeface="+mn-lt"/>
                <a:ea typeface="Avenir Next" charset="0"/>
                <a:cs typeface="Avenir Next" charset="0"/>
              </a:rPr>
              <a:t>menggunakan</a:t>
            </a:r>
            <a:r>
              <a:rPr lang="en-US" sz="1400" dirty="0">
                <a:latin typeface="+mn-lt"/>
                <a:ea typeface="Avenir Next" charset="0"/>
                <a:cs typeface="Avenir Next" charset="0"/>
              </a:rPr>
              <a:t> </a:t>
            </a:r>
            <a:endParaRPr lang="id-ID" sz="1400" dirty="0" smtClean="0">
              <a:latin typeface="+mn-lt"/>
              <a:ea typeface="Avenir Next" charset="0"/>
              <a:cs typeface="Avenir Next" charset="0"/>
            </a:endParaRPr>
          </a:p>
          <a:p>
            <a:r>
              <a:rPr lang="en-US" sz="1400" dirty="0" smtClean="0">
                <a:latin typeface="+mn-lt"/>
                <a:ea typeface="Avenir Next" charset="0"/>
                <a:cs typeface="Avenir Next" charset="0"/>
              </a:rPr>
              <a:t>e-Office</a:t>
            </a:r>
            <a:r>
              <a:rPr lang="en-US" sz="1400" dirty="0">
                <a:latin typeface="+mn-lt"/>
                <a:ea typeface="Avenir Next" charset="0"/>
                <a:cs typeface="Avenir Next" charset="0"/>
              </a:rPr>
              <a:t>:</a:t>
            </a:r>
          </a:p>
          <a:p>
            <a:r>
              <a:rPr lang="en-US" b="1" dirty="0" smtClean="0">
                <a:solidFill>
                  <a:schemeClr val="accent2">
                    <a:lumMod val="75000"/>
                  </a:schemeClr>
                </a:solidFill>
                <a:latin typeface="+mn-lt"/>
                <a:ea typeface="Avenir Next" charset="0"/>
                <a:cs typeface="Avenir Next" charset="0"/>
              </a:rPr>
              <a:t>94</a:t>
            </a:r>
            <a:r>
              <a:rPr lang="en-US" sz="1400" dirty="0" smtClean="0">
                <a:solidFill>
                  <a:schemeClr val="accent2">
                    <a:lumMod val="75000"/>
                  </a:schemeClr>
                </a:solidFill>
                <a:latin typeface="+mn-lt"/>
                <a:ea typeface="Avenir Next" charset="0"/>
                <a:cs typeface="Avenir Next" charset="0"/>
              </a:rPr>
              <a:t> </a:t>
            </a:r>
            <a:r>
              <a:rPr lang="en-US" sz="1400" dirty="0" err="1">
                <a:latin typeface="+mn-lt"/>
                <a:ea typeface="Avenir Next" charset="0"/>
                <a:cs typeface="Avenir Next" charset="0"/>
              </a:rPr>
              <a:t>Satker</a:t>
            </a:r>
            <a:r>
              <a:rPr lang="en-US" sz="1400" dirty="0">
                <a:latin typeface="+mn-lt"/>
                <a:ea typeface="Avenir Next" charset="0"/>
                <a:cs typeface="Avenir Next" charset="0"/>
              </a:rPr>
              <a:t> </a:t>
            </a:r>
            <a:endParaRPr lang="id-ID" sz="1400" dirty="0" smtClean="0">
              <a:latin typeface="+mn-lt"/>
              <a:ea typeface="Avenir Next" charset="0"/>
              <a:cs typeface="Avenir Next" charset="0"/>
            </a:endParaRPr>
          </a:p>
          <a:p>
            <a:r>
              <a:rPr lang="en-US" sz="1400" dirty="0" smtClean="0">
                <a:latin typeface="+mn-lt"/>
                <a:ea typeface="Avenir Next" charset="0"/>
                <a:cs typeface="Avenir Next" charset="0"/>
              </a:rPr>
              <a:t>(37 </a:t>
            </a:r>
            <a:r>
              <a:rPr lang="en-US" sz="1400" dirty="0" err="1">
                <a:latin typeface="+mn-lt"/>
                <a:ea typeface="Avenir Next" charset="0"/>
                <a:cs typeface="Avenir Next" charset="0"/>
              </a:rPr>
              <a:t>Satker</a:t>
            </a:r>
            <a:r>
              <a:rPr lang="en-US" sz="1400" dirty="0">
                <a:latin typeface="+mn-lt"/>
                <a:ea typeface="Avenir Next" charset="0"/>
                <a:cs typeface="Avenir Next" charset="0"/>
              </a:rPr>
              <a:t> </a:t>
            </a:r>
            <a:r>
              <a:rPr lang="en-US" sz="1400" dirty="0" err="1">
                <a:latin typeface="+mn-lt"/>
                <a:ea typeface="Avenir Next" charset="0"/>
                <a:cs typeface="Avenir Next" charset="0"/>
              </a:rPr>
              <a:t>Pusat</a:t>
            </a:r>
            <a:r>
              <a:rPr lang="en-US" sz="1400" dirty="0">
                <a:latin typeface="+mn-lt"/>
                <a:ea typeface="Avenir Next" charset="0"/>
                <a:cs typeface="Avenir Next" charset="0"/>
              </a:rPr>
              <a:t> </a:t>
            </a:r>
            <a:r>
              <a:rPr lang="en-US" sz="1400" dirty="0" err="1">
                <a:latin typeface="+mn-lt"/>
                <a:ea typeface="Avenir Next" charset="0"/>
                <a:cs typeface="Avenir Next" charset="0"/>
              </a:rPr>
              <a:t>dan</a:t>
            </a:r>
            <a:r>
              <a:rPr lang="en-US" sz="1400" dirty="0">
                <a:latin typeface="+mn-lt"/>
                <a:ea typeface="Avenir Next" charset="0"/>
                <a:cs typeface="Avenir Next" charset="0"/>
              </a:rPr>
              <a:t> </a:t>
            </a:r>
            <a:r>
              <a:rPr lang="en-US" sz="1400" dirty="0" smtClean="0">
                <a:latin typeface="+mn-lt"/>
                <a:ea typeface="Avenir Next" charset="0"/>
                <a:cs typeface="Avenir Next" charset="0"/>
              </a:rPr>
              <a:t>57 </a:t>
            </a:r>
            <a:r>
              <a:rPr lang="en-US" sz="1400" dirty="0" err="1">
                <a:latin typeface="+mn-lt"/>
                <a:ea typeface="Avenir Next" charset="0"/>
                <a:cs typeface="Avenir Next" charset="0"/>
              </a:rPr>
              <a:t>Satker</a:t>
            </a:r>
            <a:r>
              <a:rPr lang="en-US" sz="1400" dirty="0">
                <a:latin typeface="+mn-lt"/>
                <a:ea typeface="Avenir Next" charset="0"/>
                <a:cs typeface="Avenir Next" charset="0"/>
              </a:rPr>
              <a:t> </a:t>
            </a:r>
            <a:r>
              <a:rPr lang="en-US" sz="1400" dirty="0" smtClean="0">
                <a:latin typeface="+mn-lt"/>
                <a:ea typeface="Avenir Next" charset="0"/>
                <a:cs typeface="Avenir Next" charset="0"/>
              </a:rPr>
              <a:t>Daerah)</a:t>
            </a:r>
            <a:endParaRPr lang="en-US" sz="1400" dirty="0">
              <a:latin typeface="+mn-lt"/>
              <a:ea typeface="Avenir Next" charset="0"/>
              <a:cs typeface="Avenir Next" charset="0"/>
            </a:endParaRPr>
          </a:p>
        </p:txBody>
      </p:sp>
      <p:pic>
        <p:nvPicPr>
          <p:cNvPr id="63" name="Picture 62"/>
          <p:cNvPicPr>
            <a:picLocks noChangeAspect="1"/>
          </p:cNvPicPr>
          <p:nvPr/>
        </p:nvPicPr>
        <p:blipFill>
          <a:blip r:embed="rId2" cstate="print"/>
          <a:stretch>
            <a:fillRect/>
          </a:stretch>
        </p:blipFill>
        <p:spPr>
          <a:xfrm>
            <a:off x="4711906" y="4689450"/>
            <a:ext cx="3909193" cy="2047102"/>
          </a:xfrm>
          <a:prstGeom prst="rect">
            <a:avLst/>
          </a:prstGeom>
        </p:spPr>
      </p:pic>
    </p:spTree>
    <p:extLst>
      <p:ext uri="{BB962C8B-B14F-4D97-AF65-F5344CB8AC3E}">
        <p14:creationId xmlns:p14="http://schemas.microsoft.com/office/powerpoint/2010/main" val="37999384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p:cNvSpPr>
            <a:spLocks/>
          </p:cNvSpPr>
          <p:nvPr/>
        </p:nvSpPr>
        <p:spPr>
          <a:xfrm>
            <a:off x="179294" y="992298"/>
            <a:ext cx="2087335" cy="1980000"/>
          </a:xfrm>
          <a:prstGeom prst="roundRect">
            <a:avLst>
              <a:gd name="adj" fmla="val 4421"/>
            </a:avLst>
          </a:prstGeom>
          <a:solidFill>
            <a:schemeClr val="bg1">
              <a:lumMod val="95000"/>
              <a:alpha val="50000"/>
            </a:schemeClr>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lIns="36000" tIns="360000" rIns="36000" bIns="36000" rtlCol="0" anchor="t"/>
          <a:lstStyle/>
          <a:p>
            <a:r>
              <a:rPr lang="id-ID" sz="1400" dirty="0" smtClean="0">
                <a:solidFill>
                  <a:schemeClr val="tx1"/>
                </a:solidFill>
              </a:rPr>
              <a:t>LSF, SEAMEO, Kantor Atdikbud, BPM Televisi</a:t>
            </a:r>
            <a:endParaRPr lang="id-ID" sz="1400" dirty="0">
              <a:solidFill>
                <a:schemeClr val="tx1"/>
              </a:solidFill>
            </a:endParaRPr>
          </a:p>
        </p:txBody>
      </p:sp>
      <p:sp>
        <p:nvSpPr>
          <p:cNvPr id="14" name="Title 13"/>
          <p:cNvSpPr>
            <a:spLocks noGrp="1"/>
          </p:cNvSpPr>
          <p:nvPr>
            <p:ph type="title"/>
          </p:nvPr>
        </p:nvSpPr>
        <p:spPr/>
        <p:txBody>
          <a:bodyPr>
            <a:noAutofit/>
          </a:bodyPr>
          <a:lstStyle/>
          <a:p>
            <a:r>
              <a:rPr lang="id-ID" sz="2800" dirty="0" smtClean="0"/>
              <a:t>Satker yang </a:t>
            </a:r>
            <a:r>
              <a:rPr lang="id-ID" sz="2800" dirty="0" smtClean="0">
                <a:solidFill>
                  <a:schemeClr val="accent2">
                    <a:lumMod val="75000"/>
                  </a:schemeClr>
                </a:solidFill>
              </a:rPr>
              <a:t>belum</a:t>
            </a:r>
            <a:r>
              <a:rPr lang="id-ID" sz="2800" dirty="0" smtClean="0"/>
              <a:t> menggunakan e-Office</a:t>
            </a:r>
            <a:endParaRPr lang="id-ID" sz="2800" dirty="0"/>
          </a:p>
        </p:txBody>
      </p:sp>
      <p:sp>
        <p:nvSpPr>
          <p:cNvPr id="2" name="Slide Number Placeholder 1"/>
          <p:cNvSpPr>
            <a:spLocks noGrp="1"/>
          </p:cNvSpPr>
          <p:nvPr>
            <p:ph type="sldNum" sz="quarter" idx="12"/>
          </p:nvPr>
        </p:nvSpPr>
        <p:spPr/>
        <p:txBody>
          <a:bodyPr/>
          <a:lstStyle/>
          <a:p>
            <a:fld id="{B17C7355-C25E-4809-889E-BFCAEC852B00}" type="slidenum">
              <a:rPr lang="id-ID" smtClean="0"/>
              <a:t>21</a:t>
            </a:fld>
            <a:endParaRPr lang="id-ID"/>
          </a:p>
        </p:txBody>
      </p:sp>
      <p:sp>
        <p:nvSpPr>
          <p:cNvPr id="3" name="Rounded Rectangle 2"/>
          <p:cNvSpPr>
            <a:spLocks/>
          </p:cNvSpPr>
          <p:nvPr/>
        </p:nvSpPr>
        <p:spPr>
          <a:xfrm>
            <a:off x="179294" y="992297"/>
            <a:ext cx="2090057" cy="348343"/>
          </a:xfrm>
          <a:prstGeom prst="roundRect">
            <a:avLst>
              <a:gd name="adj" fmla="val 12829"/>
            </a:avLst>
          </a:prstGeom>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SETJEN</a:t>
            </a:r>
            <a:endParaRPr lang="id-ID" b="1" dirty="0"/>
          </a:p>
        </p:txBody>
      </p:sp>
      <p:sp>
        <p:nvSpPr>
          <p:cNvPr id="11" name="Rounded Rectangle 10"/>
          <p:cNvSpPr>
            <a:spLocks/>
          </p:cNvSpPr>
          <p:nvPr/>
        </p:nvSpPr>
        <p:spPr>
          <a:xfrm>
            <a:off x="2399979" y="992298"/>
            <a:ext cx="2087335" cy="1980000"/>
          </a:xfrm>
          <a:prstGeom prst="roundRect">
            <a:avLst>
              <a:gd name="adj" fmla="val 4421"/>
            </a:avLst>
          </a:prstGeom>
          <a:solidFill>
            <a:schemeClr val="bg1">
              <a:lumMod val="95000"/>
              <a:alpha val="50000"/>
            </a:schemeClr>
          </a:solidFill>
          <a:ln>
            <a:solidFill>
              <a:srgbClr val="5CB85C"/>
            </a:solidFill>
          </a:ln>
        </p:spPr>
        <p:style>
          <a:lnRef idx="2">
            <a:schemeClr val="accent1">
              <a:shade val="50000"/>
            </a:schemeClr>
          </a:lnRef>
          <a:fillRef idx="1">
            <a:schemeClr val="accent1"/>
          </a:fillRef>
          <a:effectRef idx="0">
            <a:schemeClr val="accent1"/>
          </a:effectRef>
          <a:fontRef idx="minor">
            <a:schemeClr val="lt1"/>
          </a:fontRef>
        </p:style>
        <p:txBody>
          <a:bodyPr lIns="36000" tIns="360000" rIns="36000" bIns="36000" rtlCol="0" anchor="t"/>
          <a:lstStyle/>
          <a:p>
            <a:r>
              <a:rPr lang="id-ID" sz="1400" dirty="0" smtClean="0">
                <a:solidFill>
                  <a:schemeClr val="tx1"/>
                </a:solidFill>
              </a:rPr>
              <a:t>Dit. Pemb. SD, LPMP Jabar, Jateng, Yogyakarta, Lampung, Kalbar, Kalteng, Kaltim, Sulut, Sultra, Maluku, NTT, Papua, Bengkulu, Banten, Papua Barat dan Sulbar</a:t>
            </a:r>
            <a:endParaRPr lang="id-ID" sz="1400" dirty="0">
              <a:solidFill>
                <a:schemeClr val="tx1"/>
              </a:solidFill>
            </a:endParaRPr>
          </a:p>
        </p:txBody>
      </p:sp>
      <p:sp>
        <p:nvSpPr>
          <p:cNvPr id="12" name="Rounded Rectangle 11"/>
          <p:cNvSpPr>
            <a:spLocks/>
          </p:cNvSpPr>
          <p:nvPr/>
        </p:nvSpPr>
        <p:spPr>
          <a:xfrm>
            <a:off x="2399979" y="992297"/>
            <a:ext cx="2090057" cy="348343"/>
          </a:xfrm>
          <a:prstGeom prst="roundRect">
            <a:avLst>
              <a:gd name="adj" fmla="val 12829"/>
            </a:avLst>
          </a:prstGeom>
          <a:solidFill>
            <a:srgbClr val="5CB85C"/>
          </a:solidFill>
          <a:ln>
            <a:solidFill>
              <a:srgbClr val="5CB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DIKDASMEN</a:t>
            </a:r>
            <a:endParaRPr lang="id-ID" b="1" dirty="0"/>
          </a:p>
        </p:txBody>
      </p:sp>
      <p:sp>
        <p:nvSpPr>
          <p:cNvPr id="13" name="Rounded Rectangle 12"/>
          <p:cNvSpPr>
            <a:spLocks/>
          </p:cNvSpPr>
          <p:nvPr/>
        </p:nvSpPr>
        <p:spPr>
          <a:xfrm>
            <a:off x="175211" y="3129355"/>
            <a:ext cx="2087335" cy="3240000"/>
          </a:xfrm>
          <a:prstGeom prst="roundRect">
            <a:avLst>
              <a:gd name="adj" fmla="val 4421"/>
            </a:avLst>
          </a:prstGeom>
          <a:solidFill>
            <a:schemeClr val="bg1">
              <a:lumMod val="95000"/>
              <a:alpha val="50000"/>
            </a:schemeClr>
          </a:solidFill>
          <a:ln>
            <a:solidFill>
              <a:srgbClr val="F0AD4E"/>
            </a:solidFill>
          </a:ln>
        </p:spPr>
        <p:style>
          <a:lnRef idx="2">
            <a:schemeClr val="accent1">
              <a:shade val="50000"/>
            </a:schemeClr>
          </a:lnRef>
          <a:fillRef idx="1">
            <a:schemeClr val="accent1"/>
          </a:fillRef>
          <a:effectRef idx="0">
            <a:schemeClr val="accent1"/>
          </a:effectRef>
          <a:fontRef idx="minor">
            <a:schemeClr val="lt1"/>
          </a:fontRef>
        </p:style>
        <p:txBody>
          <a:bodyPr lIns="36000" tIns="360000" rIns="36000" bIns="36000" rtlCol="0" anchor="t"/>
          <a:lstStyle/>
          <a:p>
            <a:r>
              <a:rPr lang="id-ID" sz="1400" dirty="0" smtClean="0">
                <a:solidFill>
                  <a:schemeClr val="tx1"/>
                </a:solidFill>
              </a:rPr>
              <a:t>Dit. Pemb. PAUD, Dit. Pemb. Pendidikan Keluarga, PPPAUD Jateng, BPPAUD Yogyakarta, Jatim, Aceh, Sumbar, Jambi, Sumsel,Lampung, Kalbar, Kalteng, Kalsel, Kaltim, Sulteng, Sultra, Maluku, Bali, NTT, NTB, Papua, Bengkulu, Maluku Utara, Banten, Gorontalo, Sulbar</a:t>
            </a:r>
            <a:endParaRPr lang="id-ID" sz="1400" dirty="0">
              <a:solidFill>
                <a:schemeClr val="tx1"/>
              </a:solidFill>
            </a:endParaRPr>
          </a:p>
        </p:txBody>
      </p:sp>
      <p:sp>
        <p:nvSpPr>
          <p:cNvPr id="15" name="Rounded Rectangle 14"/>
          <p:cNvSpPr>
            <a:spLocks/>
          </p:cNvSpPr>
          <p:nvPr/>
        </p:nvSpPr>
        <p:spPr>
          <a:xfrm>
            <a:off x="175211" y="3129354"/>
            <a:ext cx="2090057" cy="348343"/>
          </a:xfrm>
          <a:prstGeom prst="roundRect">
            <a:avLst>
              <a:gd name="adj" fmla="val 12829"/>
            </a:avLst>
          </a:prstGeom>
          <a:solidFill>
            <a:srgbClr val="F0AD4E"/>
          </a:solidFill>
          <a:ln>
            <a:solidFill>
              <a:srgbClr val="F0AD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PAUD DIKMAS</a:t>
            </a:r>
            <a:endParaRPr lang="id-ID" b="1" dirty="0"/>
          </a:p>
        </p:txBody>
      </p:sp>
      <p:sp>
        <p:nvSpPr>
          <p:cNvPr id="18" name="Rounded Rectangle 17"/>
          <p:cNvSpPr>
            <a:spLocks/>
          </p:cNvSpPr>
          <p:nvPr/>
        </p:nvSpPr>
        <p:spPr>
          <a:xfrm>
            <a:off x="4607054" y="992298"/>
            <a:ext cx="2087335" cy="1980000"/>
          </a:xfrm>
          <a:prstGeom prst="roundRect">
            <a:avLst>
              <a:gd name="adj" fmla="val 4421"/>
            </a:avLst>
          </a:prstGeom>
          <a:solidFill>
            <a:schemeClr val="bg1">
              <a:lumMod val="95000"/>
              <a:alpha val="50000"/>
            </a:schemeClr>
          </a:solidFill>
          <a:ln>
            <a:solidFill>
              <a:srgbClr val="4CDBD9"/>
            </a:solidFill>
          </a:ln>
        </p:spPr>
        <p:style>
          <a:lnRef idx="2">
            <a:schemeClr val="accent1">
              <a:shade val="50000"/>
            </a:schemeClr>
          </a:lnRef>
          <a:fillRef idx="1">
            <a:schemeClr val="accent1"/>
          </a:fillRef>
          <a:effectRef idx="0">
            <a:schemeClr val="accent1"/>
          </a:effectRef>
          <a:fontRef idx="minor">
            <a:schemeClr val="lt1"/>
          </a:fontRef>
        </p:style>
        <p:txBody>
          <a:bodyPr lIns="36000" tIns="360000" rIns="36000" bIns="36000" rtlCol="0" anchor="t"/>
          <a:lstStyle/>
          <a:p>
            <a:r>
              <a:rPr lang="id-ID" sz="1400" dirty="0" smtClean="0">
                <a:solidFill>
                  <a:schemeClr val="tx1"/>
                </a:solidFill>
              </a:rPr>
              <a:t>Dit. PTK Dikdasmen, P4TK Bahasa, P4TK TK dan PLB, P4TK BMTI, P4TK Seni dan Budaya, P4TK PKN dan IPS, P4TK BBL</a:t>
            </a:r>
            <a:endParaRPr lang="id-ID" sz="1400" dirty="0">
              <a:solidFill>
                <a:schemeClr val="tx1"/>
              </a:solidFill>
            </a:endParaRPr>
          </a:p>
        </p:txBody>
      </p:sp>
      <p:sp>
        <p:nvSpPr>
          <p:cNvPr id="19" name="Rounded Rectangle 18"/>
          <p:cNvSpPr>
            <a:spLocks/>
          </p:cNvSpPr>
          <p:nvPr/>
        </p:nvSpPr>
        <p:spPr>
          <a:xfrm>
            <a:off x="4607054" y="992297"/>
            <a:ext cx="2090057" cy="348343"/>
          </a:xfrm>
          <a:prstGeom prst="roundRect">
            <a:avLst>
              <a:gd name="adj" fmla="val 12829"/>
            </a:avLst>
          </a:prstGeom>
          <a:solidFill>
            <a:srgbClr val="4CDBD9"/>
          </a:solidFill>
          <a:ln>
            <a:solidFill>
              <a:srgbClr val="4CDB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GTK</a:t>
            </a:r>
            <a:endParaRPr lang="id-ID" b="1" dirty="0"/>
          </a:p>
        </p:txBody>
      </p:sp>
      <p:sp>
        <p:nvSpPr>
          <p:cNvPr id="21" name="Rounded Rectangle 20"/>
          <p:cNvSpPr>
            <a:spLocks/>
          </p:cNvSpPr>
          <p:nvPr/>
        </p:nvSpPr>
        <p:spPr>
          <a:xfrm>
            <a:off x="2395896" y="3129355"/>
            <a:ext cx="2087335" cy="3240000"/>
          </a:xfrm>
          <a:prstGeom prst="roundRect">
            <a:avLst>
              <a:gd name="adj" fmla="val 4421"/>
            </a:avLst>
          </a:prstGeom>
          <a:solidFill>
            <a:schemeClr val="bg1">
              <a:lumMod val="95000"/>
              <a:alpha val="50000"/>
            </a:schemeClr>
          </a:solidFill>
          <a:ln>
            <a:solidFill>
              <a:srgbClr val="C766C1"/>
            </a:solidFill>
          </a:ln>
        </p:spPr>
        <p:style>
          <a:lnRef idx="2">
            <a:schemeClr val="accent1">
              <a:shade val="50000"/>
            </a:schemeClr>
          </a:lnRef>
          <a:fillRef idx="1">
            <a:schemeClr val="accent1"/>
          </a:fillRef>
          <a:effectRef idx="0">
            <a:schemeClr val="accent1"/>
          </a:effectRef>
          <a:fontRef idx="minor">
            <a:schemeClr val="lt1"/>
          </a:fontRef>
        </p:style>
        <p:txBody>
          <a:bodyPr lIns="36000" tIns="360000" rIns="36000" bIns="36000" rtlCol="0" anchor="t"/>
          <a:lstStyle/>
          <a:p>
            <a:r>
              <a:rPr lang="id-ID" sz="1400" dirty="0" smtClean="0">
                <a:solidFill>
                  <a:schemeClr val="tx1"/>
                </a:solidFill>
              </a:rPr>
              <a:t>Balai Bahasa Bandung, Semarang, Yogyakarta, Surabaya, Medan, Padang, Pekanbaru, Palembang, Kalbar, Kalteng, Banjarmasin, Sulut, Sulteng, Ujungpandang, Denpasar, Jayapura, Kantor Bahasa Jambi, Lampung, Kaltim,Sultra, Maluku, NTB, NTT, Bengkulu, Malut, Babel, Gorontalo, Kepri</a:t>
            </a:r>
            <a:endParaRPr lang="id-ID" sz="1400" dirty="0">
              <a:solidFill>
                <a:schemeClr val="tx1"/>
              </a:solidFill>
            </a:endParaRPr>
          </a:p>
        </p:txBody>
      </p:sp>
      <p:sp>
        <p:nvSpPr>
          <p:cNvPr id="22" name="Rounded Rectangle 21"/>
          <p:cNvSpPr>
            <a:spLocks/>
          </p:cNvSpPr>
          <p:nvPr/>
        </p:nvSpPr>
        <p:spPr>
          <a:xfrm>
            <a:off x="2395896" y="3129354"/>
            <a:ext cx="2090057" cy="348343"/>
          </a:xfrm>
          <a:prstGeom prst="roundRect">
            <a:avLst>
              <a:gd name="adj" fmla="val 12829"/>
            </a:avLst>
          </a:prstGeom>
          <a:solidFill>
            <a:srgbClr val="C766C1"/>
          </a:solidFill>
          <a:ln>
            <a:solidFill>
              <a:srgbClr val="C766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BADAN BAHASA</a:t>
            </a:r>
            <a:endParaRPr lang="id-ID" b="1" dirty="0"/>
          </a:p>
        </p:txBody>
      </p:sp>
      <p:sp>
        <p:nvSpPr>
          <p:cNvPr id="23" name="Rounded Rectangle 22"/>
          <p:cNvSpPr>
            <a:spLocks/>
          </p:cNvSpPr>
          <p:nvPr/>
        </p:nvSpPr>
        <p:spPr>
          <a:xfrm>
            <a:off x="6811407" y="992298"/>
            <a:ext cx="2087335" cy="1980000"/>
          </a:xfrm>
          <a:prstGeom prst="roundRect">
            <a:avLst>
              <a:gd name="adj" fmla="val 4421"/>
            </a:avLst>
          </a:prstGeom>
          <a:solidFill>
            <a:schemeClr val="bg1">
              <a:lumMod val="95000"/>
              <a:alpha val="50000"/>
            </a:schemeClr>
          </a:solidFill>
          <a:ln>
            <a:solidFill>
              <a:srgbClr val="9DC3E6"/>
            </a:solidFill>
          </a:ln>
        </p:spPr>
        <p:style>
          <a:lnRef idx="2">
            <a:schemeClr val="accent1">
              <a:shade val="50000"/>
            </a:schemeClr>
          </a:lnRef>
          <a:fillRef idx="1">
            <a:schemeClr val="accent1"/>
          </a:fillRef>
          <a:effectRef idx="0">
            <a:schemeClr val="accent1"/>
          </a:effectRef>
          <a:fontRef idx="minor">
            <a:schemeClr val="lt1"/>
          </a:fontRef>
        </p:style>
        <p:txBody>
          <a:bodyPr lIns="36000" tIns="360000" rIns="36000" bIns="36000" rtlCol="0" anchor="t"/>
          <a:lstStyle/>
          <a:p>
            <a:r>
              <a:rPr lang="id-ID" sz="1400" dirty="0" smtClean="0">
                <a:solidFill>
                  <a:schemeClr val="tx1"/>
                </a:solidFill>
              </a:rPr>
              <a:t>Balar Bandung, Yogyakarta, Medan, Palembang, Banjarmasin, Manado, Makassar, Ambon, Bali, Jayapura</a:t>
            </a:r>
            <a:endParaRPr lang="id-ID" sz="1400" dirty="0">
              <a:solidFill>
                <a:schemeClr val="tx1"/>
              </a:solidFill>
            </a:endParaRPr>
          </a:p>
        </p:txBody>
      </p:sp>
      <p:sp>
        <p:nvSpPr>
          <p:cNvPr id="24" name="Rounded Rectangle 23"/>
          <p:cNvSpPr>
            <a:spLocks/>
          </p:cNvSpPr>
          <p:nvPr/>
        </p:nvSpPr>
        <p:spPr>
          <a:xfrm>
            <a:off x="6811407" y="992297"/>
            <a:ext cx="2090057" cy="348343"/>
          </a:xfrm>
          <a:prstGeom prst="roundRect">
            <a:avLst>
              <a:gd name="adj" fmla="val 12829"/>
            </a:avLst>
          </a:prstGeom>
          <a:solidFill>
            <a:schemeClr val="accent1">
              <a:lumMod val="60000"/>
              <a:lumOff val="40000"/>
            </a:schemeClr>
          </a:solidFill>
          <a:ln>
            <a:solidFill>
              <a:srgbClr val="9DC3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BALITBANG</a:t>
            </a:r>
            <a:endParaRPr lang="id-ID" b="1" dirty="0"/>
          </a:p>
        </p:txBody>
      </p:sp>
      <p:sp>
        <p:nvSpPr>
          <p:cNvPr id="25" name="Rounded Rectangle 24"/>
          <p:cNvSpPr>
            <a:spLocks/>
          </p:cNvSpPr>
          <p:nvPr/>
        </p:nvSpPr>
        <p:spPr>
          <a:xfrm>
            <a:off x="4624745" y="3129355"/>
            <a:ext cx="4273997" cy="1296000"/>
          </a:xfrm>
          <a:prstGeom prst="roundRect">
            <a:avLst>
              <a:gd name="adj" fmla="val 2359"/>
            </a:avLst>
          </a:prstGeom>
          <a:solidFill>
            <a:schemeClr val="bg1">
              <a:lumMod val="95000"/>
              <a:alpha val="50000"/>
            </a:schemeClr>
          </a:solidFill>
          <a:ln>
            <a:solidFill>
              <a:srgbClr val="767171"/>
            </a:solidFill>
          </a:ln>
        </p:spPr>
        <p:style>
          <a:lnRef idx="2">
            <a:schemeClr val="accent1">
              <a:shade val="50000"/>
            </a:schemeClr>
          </a:lnRef>
          <a:fillRef idx="1">
            <a:schemeClr val="accent1"/>
          </a:fillRef>
          <a:effectRef idx="0">
            <a:schemeClr val="accent1"/>
          </a:effectRef>
          <a:fontRef idx="minor">
            <a:schemeClr val="lt1"/>
          </a:fontRef>
        </p:style>
        <p:txBody>
          <a:bodyPr lIns="36000" tIns="360000" rIns="36000" bIns="36000" rtlCol="0" anchor="t"/>
          <a:lstStyle/>
          <a:p>
            <a:r>
              <a:rPr lang="id-ID" sz="1400" dirty="0" smtClean="0">
                <a:solidFill>
                  <a:schemeClr val="tx1"/>
                </a:solidFill>
              </a:rPr>
              <a:t>Dit. Sejarah, Dit. Kepercayaan th Tuhan YME dan Tradisi, Museum Basoeki Abdullah, Balai Konservasi Borobudur, BPNB Jabar, Aceh, Sumbar, Kalbar, Kepri, BPCB Aceh, Bali, Malut, Gorontalo</a:t>
            </a:r>
            <a:endParaRPr lang="id-ID" sz="1400" dirty="0">
              <a:solidFill>
                <a:schemeClr val="tx1"/>
              </a:solidFill>
            </a:endParaRPr>
          </a:p>
        </p:txBody>
      </p:sp>
      <p:sp>
        <p:nvSpPr>
          <p:cNvPr id="26" name="Rounded Rectangle 25"/>
          <p:cNvSpPr>
            <a:spLocks/>
          </p:cNvSpPr>
          <p:nvPr/>
        </p:nvSpPr>
        <p:spPr>
          <a:xfrm>
            <a:off x="4624745" y="3129354"/>
            <a:ext cx="4273997" cy="348343"/>
          </a:xfrm>
          <a:prstGeom prst="roundRect">
            <a:avLst>
              <a:gd name="adj" fmla="val 12829"/>
            </a:avLst>
          </a:prstGeom>
          <a:solidFill>
            <a:schemeClr val="bg2">
              <a:lumMod val="50000"/>
            </a:schemeClr>
          </a:solidFill>
          <a:ln>
            <a:solidFill>
              <a:srgbClr val="7671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t>KEBUDAYAAN</a:t>
            </a:r>
            <a:endParaRPr lang="id-ID" b="1" dirty="0"/>
          </a:p>
        </p:txBody>
      </p:sp>
      <p:graphicFrame>
        <p:nvGraphicFramePr>
          <p:cNvPr id="31" name="Chart 30"/>
          <p:cNvGraphicFramePr/>
          <p:nvPr>
            <p:extLst>
              <p:ext uri="{D42A27DB-BD31-4B8C-83A1-F6EECF244321}">
                <p14:modId xmlns:p14="http://schemas.microsoft.com/office/powerpoint/2010/main" val="186054138"/>
              </p:ext>
            </p:extLst>
          </p:nvPr>
        </p:nvGraphicFramePr>
        <p:xfrm>
          <a:off x="4624744" y="4405261"/>
          <a:ext cx="4273997" cy="22442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66857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latin typeface="Haettenschweiler" panose="020B0706040902060204" pitchFamily="34" charset="0"/>
              </a:rPr>
              <a:t>Sasaran Kerja Pegawai</a:t>
            </a:r>
            <a:endParaRPr lang="id-ID" dirty="0">
              <a:solidFill>
                <a:srgbClr val="C00000"/>
              </a:solidFill>
              <a:latin typeface="Haettenschweiler" panose="020B0706040902060204" pitchFamily="34" charset="0"/>
            </a:endParaRPr>
          </a:p>
        </p:txBody>
      </p:sp>
      <p:sp>
        <p:nvSpPr>
          <p:cNvPr id="6" name="Content Placeholder 5"/>
          <p:cNvSpPr>
            <a:spLocks noGrp="1"/>
          </p:cNvSpPr>
          <p:nvPr>
            <p:ph idx="1"/>
          </p:nvPr>
        </p:nvSpPr>
        <p:spPr/>
        <p:txBody>
          <a:bodyPr>
            <a:normAutofit/>
          </a:bodyPr>
          <a:lstStyle/>
          <a:p>
            <a:pPr marL="0" indent="0">
              <a:buNone/>
            </a:pPr>
            <a:r>
              <a:rPr lang="id-ID" dirty="0" smtClean="0"/>
              <a:t>skp.sdm.kemdikbud.go.id</a:t>
            </a:r>
            <a:endParaRPr lang="id-ID" dirty="0"/>
          </a:p>
        </p:txBody>
      </p:sp>
      <p:sp>
        <p:nvSpPr>
          <p:cNvPr id="7" name="Text Placeholder 6"/>
          <p:cNvSpPr>
            <a:spLocks noGrp="1"/>
          </p:cNvSpPr>
          <p:nvPr>
            <p:ph type="body" sz="quarter" idx="13"/>
          </p:nvPr>
        </p:nvSpPr>
        <p:spPr/>
        <p:txBody>
          <a:bodyPr anchor="ctr"/>
          <a:lstStyle/>
          <a:p>
            <a:pPr marL="0" indent="0">
              <a:buNone/>
            </a:pPr>
            <a:r>
              <a:rPr lang="id-ID" sz="2800" b="1" dirty="0" smtClean="0">
                <a:latin typeface="Imprint MT Shadow" panose="04020605060303030202" pitchFamily="82" charset="0"/>
              </a:rPr>
              <a:t>3</a:t>
            </a:r>
            <a:endParaRPr lang="id-ID" sz="2800" b="1" dirty="0">
              <a:latin typeface="Imprint MT Shadow" panose="04020605060303030202" pitchFamily="82" charset="0"/>
            </a:endParaRPr>
          </a:p>
        </p:txBody>
      </p:sp>
      <p:pic>
        <p:nvPicPr>
          <p:cNvPr id="19" name="Picture 18"/>
          <p:cNvPicPr>
            <a:picLocks noChangeAspect="1"/>
          </p:cNvPicPr>
          <p:nvPr/>
        </p:nvPicPr>
        <p:blipFill rotWithShape="1">
          <a:blip r:embed="rId3"/>
          <a:srcRect l="40000" t="8561" r="39905" b="31503"/>
          <a:stretch/>
        </p:blipFill>
        <p:spPr>
          <a:xfrm>
            <a:off x="460449" y="1202377"/>
            <a:ext cx="2917371" cy="4021868"/>
          </a:xfrm>
          <a:prstGeom prst="rect">
            <a:avLst/>
          </a:prstGeom>
        </p:spPr>
      </p:pic>
      <p:graphicFrame>
        <p:nvGraphicFramePr>
          <p:cNvPr id="20" name="Chart 19"/>
          <p:cNvGraphicFramePr/>
          <p:nvPr>
            <p:extLst>
              <p:ext uri="{D42A27DB-BD31-4B8C-83A1-F6EECF244321}">
                <p14:modId xmlns:p14="http://schemas.microsoft.com/office/powerpoint/2010/main" val="4095777756"/>
              </p:ext>
            </p:extLst>
          </p:nvPr>
        </p:nvGraphicFramePr>
        <p:xfrm>
          <a:off x="3710608" y="3280128"/>
          <a:ext cx="4745109" cy="3454400"/>
        </p:xfrm>
        <a:graphic>
          <a:graphicData uri="http://schemas.openxmlformats.org/drawingml/2006/chart">
            <c:chart xmlns:c="http://schemas.openxmlformats.org/drawingml/2006/chart" xmlns:r="http://schemas.openxmlformats.org/officeDocument/2006/relationships" r:id="rId4"/>
          </a:graphicData>
        </a:graphic>
      </p:graphicFrame>
      <p:sp>
        <p:nvSpPr>
          <p:cNvPr id="21" name="Rectangle 20"/>
          <p:cNvSpPr/>
          <p:nvPr/>
        </p:nvSpPr>
        <p:spPr>
          <a:xfrm>
            <a:off x="171450" y="6059625"/>
            <a:ext cx="3605021" cy="307777"/>
          </a:xfrm>
          <a:prstGeom prst="rect">
            <a:avLst/>
          </a:prstGeom>
        </p:spPr>
        <p:txBody>
          <a:bodyPr wrap="square">
            <a:spAutoFit/>
          </a:bodyPr>
          <a:lstStyle/>
          <a:p>
            <a:pPr algn="r"/>
            <a:r>
              <a:rPr lang="en-US" sz="1400" b="1" dirty="0" err="1" smtClean="0"/>
              <a:t>Jumlah</a:t>
            </a:r>
            <a:r>
              <a:rPr lang="en-US" sz="1400" b="1" dirty="0" smtClean="0"/>
              <a:t> </a:t>
            </a:r>
            <a:r>
              <a:rPr lang="en-US" sz="1400" b="1" dirty="0" err="1" smtClean="0"/>
              <a:t>pegawai</a:t>
            </a:r>
            <a:r>
              <a:rPr lang="id-ID" sz="1400" b="1" dirty="0" smtClean="0"/>
              <a:t> Kemendikbud</a:t>
            </a:r>
            <a:r>
              <a:rPr lang="en-US" sz="1400" b="1" dirty="0" smtClean="0"/>
              <a:t> </a:t>
            </a:r>
            <a:r>
              <a:rPr lang="id-ID" sz="1400" b="1" dirty="0" smtClean="0"/>
              <a:t>: </a:t>
            </a:r>
            <a:r>
              <a:rPr lang="en-US" sz="1400" b="1" dirty="0" smtClean="0"/>
              <a:t>16.157 orang</a:t>
            </a:r>
            <a:endParaRPr lang="en-US" sz="1400" b="1" dirty="0"/>
          </a:p>
        </p:txBody>
      </p:sp>
      <p:sp>
        <p:nvSpPr>
          <p:cNvPr id="12" name="Slide Number Placeholder 11"/>
          <p:cNvSpPr>
            <a:spLocks noGrp="1"/>
          </p:cNvSpPr>
          <p:nvPr>
            <p:ph type="sldNum" sz="quarter" idx="12"/>
          </p:nvPr>
        </p:nvSpPr>
        <p:spPr/>
        <p:txBody>
          <a:bodyPr/>
          <a:lstStyle/>
          <a:p>
            <a:fld id="{DB2928E3-7018-43E4-8A0B-61B3446FFDEC}" type="slidenum">
              <a:rPr lang="en-ID" smtClean="0"/>
              <a:t>22</a:t>
            </a:fld>
            <a:endParaRPr lang="en-ID"/>
          </a:p>
        </p:txBody>
      </p:sp>
      <p:sp>
        <p:nvSpPr>
          <p:cNvPr id="23" name="Rectangle 22"/>
          <p:cNvSpPr/>
          <p:nvPr/>
        </p:nvSpPr>
        <p:spPr>
          <a:xfrm>
            <a:off x="3710608" y="1841552"/>
            <a:ext cx="5047461"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id-ID" b="1" dirty="0" smtClean="0"/>
              <a:t>Manfaat</a:t>
            </a:r>
            <a:r>
              <a:rPr lang="en-US" b="1" dirty="0" smtClean="0"/>
              <a:t>:</a:t>
            </a:r>
            <a:endParaRPr lang="id-ID" b="1" dirty="0"/>
          </a:p>
          <a:p>
            <a:pPr marL="342900" indent="-342900">
              <a:buFont typeface="+mj-lt"/>
              <a:buAutoNum type="arabicPeriod"/>
            </a:pPr>
            <a:r>
              <a:rPr lang="en-US" dirty="0" err="1" smtClean="0"/>
              <a:t>Sebagai</a:t>
            </a:r>
            <a:r>
              <a:rPr lang="en-US" dirty="0" smtClean="0"/>
              <a:t> </a:t>
            </a:r>
            <a:r>
              <a:rPr lang="en-US" dirty="0" err="1" smtClean="0"/>
              <a:t>Dasar</a:t>
            </a:r>
            <a:r>
              <a:rPr lang="en-US" dirty="0" smtClean="0"/>
              <a:t> </a:t>
            </a:r>
            <a:r>
              <a:rPr lang="en-US" dirty="0" err="1" smtClean="0"/>
              <a:t>Penilaian</a:t>
            </a:r>
            <a:r>
              <a:rPr lang="en-US" dirty="0" smtClean="0"/>
              <a:t> </a:t>
            </a:r>
            <a:r>
              <a:rPr lang="en-US" dirty="0" err="1" smtClean="0"/>
              <a:t>Kinerja</a:t>
            </a:r>
            <a:r>
              <a:rPr lang="en-US" dirty="0" smtClean="0"/>
              <a:t> </a:t>
            </a:r>
            <a:r>
              <a:rPr lang="en-US" dirty="0" err="1" smtClean="0"/>
              <a:t>Pegawai</a:t>
            </a:r>
            <a:endParaRPr lang="en-US" dirty="0" smtClean="0"/>
          </a:p>
          <a:p>
            <a:pPr marL="342900" indent="-342900">
              <a:buFont typeface="+mj-lt"/>
              <a:buAutoNum type="arabicPeriod"/>
            </a:pPr>
            <a:r>
              <a:rPr lang="en-US" dirty="0" err="1" smtClean="0"/>
              <a:t>Untuk</a:t>
            </a:r>
            <a:r>
              <a:rPr lang="en-US" dirty="0" smtClean="0"/>
              <a:t> </a:t>
            </a:r>
            <a:r>
              <a:rPr lang="id-ID" dirty="0" smtClean="0"/>
              <a:t>Pembinaan </a:t>
            </a:r>
            <a:r>
              <a:rPr lang="id-ID" dirty="0"/>
              <a:t>Disiplin </a:t>
            </a:r>
            <a:r>
              <a:rPr lang="id-ID" dirty="0" smtClean="0"/>
              <a:t>Pegawai</a:t>
            </a:r>
            <a:endParaRPr lang="en-US" dirty="0" smtClean="0"/>
          </a:p>
          <a:p>
            <a:pPr marL="342900" indent="-342900">
              <a:buFont typeface="+mj-lt"/>
              <a:buAutoNum type="arabicPeriod"/>
            </a:pPr>
            <a:r>
              <a:rPr lang="id-ID" dirty="0" smtClean="0"/>
              <a:t>Salah </a:t>
            </a:r>
            <a:r>
              <a:rPr lang="id-ID" dirty="0"/>
              <a:t>satu dasar pembayaran tunjangan </a:t>
            </a:r>
            <a:r>
              <a:rPr lang="id-ID" dirty="0" smtClean="0"/>
              <a:t>kinerja</a:t>
            </a:r>
            <a:endParaRPr lang="en-US" dirty="0" smtClean="0"/>
          </a:p>
          <a:p>
            <a:pPr marL="342900" indent="-342900">
              <a:buFont typeface="+mj-lt"/>
              <a:buAutoNum type="arabicPeriod"/>
            </a:pPr>
            <a:r>
              <a:rPr lang="id-ID" dirty="0" smtClean="0"/>
              <a:t>Bahan </a:t>
            </a:r>
            <a:r>
              <a:rPr lang="id-ID" dirty="0"/>
              <a:t>untuk pengisian e-Lapkin BKN</a:t>
            </a:r>
          </a:p>
        </p:txBody>
      </p:sp>
      <p:sp>
        <p:nvSpPr>
          <p:cNvPr id="2" name="Rectangle 1"/>
          <p:cNvSpPr/>
          <p:nvPr/>
        </p:nvSpPr>
        <p:spPr>
          <a:xfrm>
            <a:off x="4814719" y="928711"/>
            <a:ext cx="3709775" cy="923330"/>
          </a:xfrm>
          <a:prstGeom prst="rect">
            <a:avLst/>
          </a:prstGeom>
        </p:spPr>
        <p:txBody>
          <a:bodyPr wrap="square">
            <a:spAutoFit/>
          </a:bodyPr>
          <a:lstStyle/>
          <a:p>
            <a:r>
              <a:rPr lang="en-ID" b="1" dirty="0" err="1" smtClean="0">
                <a:latin typeface="Calibri" panose="020F0502020204030204" pitchFamily="34" charset="0"/>
              </a:rPr>
              <a:t>Tujuan</a:t>
            </a:r>
            <a:r>
              <a:rPr lang="en-ID" b="1" dirty="0" smtClean="0">
                <a:latin typeface="Calibri" panose="020F0502020204030204" pitchFamily="34" charset="0"/>
              </a:rPr>
              <a:t>:</a:t>
            </a:r>
            <a:r>
              <a:rPr lang="en-ID" dirty="0" smtClean="0">
                <a:latin typeface="Calibri" panose="020F0502020204030204" pitchFamily="34" charset="0"/>
              </a:rPr>
              <a:t> </a:t>
            </a:r>
            <a:r>
              <a:rPr lang="en-ID" dirty="0" err="1" smtClean="0">
                <a:latin typeface="Calibri" panose="020F0502020204030204" pitchFamily="34" charset="0"/>
              </a:rPr>
              <a:t>Untuk</a:t>
            </a:r>
            <a:r>
              <a:rPr lang="en-ID" dirty="0" smtClean="0">
                <a:latin typeface="Calibri" panose="020F0502020204030204" pitchFamily="34" charset="0"/>
              </a:rPr>
              <a:t> </a:t>
            </a:r>
            <a:r>
              <a:rPr lang="en-ID" dirty="0" err="1">
                <a:latin typeface="Calibri" panose="020F0502020204030204" pitchFamily="34" charset="0"/>
              </a:rPr>
              <a:t>mewujudkan</a:t>
            </a:r>
            <a:r>
              <a:rPr lang="en-ID" dirty="0">
                <a:latin typeface="Calibri" panose="020F0502020204030204" pitchFamily="34" charset="0"/>
              </a:rPr>
              <a:t> </a:t>
            </a:r>
            <a:r>
              <a:rPr lang="en-ID" dirty="0" err="1">
                <a:latin typeface="Calibri" panose="020F0502020204030204" pitchFamily="34" charset="0"/>
              </a:rPr>
              <a:t>pembinaan</a:t>
            </a:r>
            <a:r>
              <a:rPr lang="en-ID" dirty="0">
                <a:latin typeface="Calibri" panose="020F0502020204030204" pitchFamily="34" charset="0"/>
              </a:rPr>
              <a:t> </a:t>
            </a:r>
            <a:r>
              <a:rPr lang="en-ID" dirty="0" smtClean="0">
                <a:latin typeface="Calibri" panose="020F0502020204030204" pitchFamily="34" charset="0"/>
              </a:rPr>
              <a:t>PNS </a:t>
            </a:r>
            <a:r>
              <a:rPr lang="en-ID" dirty="0" err="1" smtClean="0">
                <a:latin typeface="Calibri" panose="020F0502020204030204" pitchFamily="34" charset="0"/>
              </a:rPr>
              <a:t>berdasarkan</a:t>
            </a:r>
            <a:r>
              <a:rPr lang="en-ID" dirty="0" smtClean="0">
                <a:latin typeface="Calibri" panose="020F0502020204030204" pitchFamily="34" charset="0"/>
              </a:rPr>
              <a:t> </a:t>
            </a:r>
            <a:r>
              <a:rPr lang="en-ID" dirty="0" err="1">
                <a:latin typeface="Calibri" panose="020F0502020204030204" pitchFamily="34" charset="0"/>
              </a:rPr>
              <a:t>sistem</a:t>
            </a:r>
            <a:r>
              <a:rPr lang="en-ID" dirty="0">
                <a:latin typeface="Calibri" panose="020F0502020204030204" pitchFamily="34" charset="0"/>
              </a:rPr>
              <a:t> </a:t>
            </a:r>
            <a:r>
              <a:rPr lang="en-ID" dirty="0" err="1">
                <a:latin typeface="Calibri" panose="020F0502020204030204" pitchFamily="34" charset="0"/>
              </a:rPr>
              <a:t>prestasi</a:t>
            </a:r>
            <a:r>
              <a:rPr lang="en-ID" dirty="0">
                <a:latin typeface="Calibri" panose="020F0502020204030204" pitchFamily="34" charset="0"/>
              </a:rPr>
              <a:t> </a:t>
            </a:r>
            <a:r>
              <a:rPr lang="en-ID" dirty="0" err="1" smtClean="0">
                <a:latin typeface="Calibri" panose="020F0502020204030204" pitchFamily="34" charset="0"/>
              </a:rPr>
              <a:t>kerja</a:t>
            </a:r>
            <a:r>
              <a:rPr lang="en-ID" dirty="0" smtClean="0">
                <a:latin typeface="Calibri" panose="020F0502020204030204" pitchFamily="34" charset="0"/>
              </a:rPr>
              <a:t> </a:t>
            </a:r>
            <a:r>
              <a:rPr lang="en-ID" dirty="0" err="1" smtClean="0">
                <a:latin typeface="Calibri" panose="020F0502020204030204" pitchFamily="34" charset="0"/>
              </a:rPr>
              <a:t>dan</a:t>
            </a:r>
            <a:r>
              <a:rPr lang="en-ID" dirty="0" smtClean="0">
                <a:latin typeface="Calibri" panose="020F0502020204030204" pitchFamily="34" charset="0"/>
              </a:rPr>
              <a:t> </a:t>
            </a:r>
            <a:r>
              <a:rPr lang="en-ID" dirty="0" err="1">
                <a:latin typeface="Calibri" panose="020F0502020204030204" pitchFamily="34" charset="0"/>
              </a:rPr>
              <a:t>sistem</a:t>
            </a:r>
            <a:r>
              <a:rPr lang="en-ID" dirty="0">
                <a:latin typeface="Calibri" panose="020F0502020204030204" pitchFamily="34" charset="0"/>
              </a:rPr>
              <a:t> </a:t>
            </a:r>
            <a:r>
              <a:rPr lang="en-ID" dirty="0" err="1">
                <a:latin typeface="Calibri" panose="020F0502020204030204" pitchFamily="34" charset="0"/>
              </a:rPr>
              <a:t>karier</a:t>
            </a:r>
            <a:endParaRPr lang="en-ID" dirty="0"/>
          </a:p>
        </p:txBody>
      </p:sp>
    </p:spTree>
    <p:extLst>
      <p:ext uri="{BB962C8B-B14F-4D97-AF65-F5344CB8AC3E}">
        <p14:creationId xmlns:p14="http://schemas.microsoft.com/office/powerpoint/2010/main" val="21746783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xmlns="" id="{D1457384-FA2D-4648-BFBD-21566B620BE4}"/>
              </a:ext>
            </a:extLst>
          </p:cNvPr>
          <p:cNvSpPr/>
          <p:nvPr/>
        </p:nvSpPr>
        <p:spPr>
          <a:xfrm>
            <a:off x="54705" y="1162522"/>
            <a:ext cx="3559494" cy="4469142"/>
          </a:xfrm>
          <a:prstGeom prst="roundRect">
            <a:avLst>
              <a:gd name="adj" fmla="val 4815"/>
            </a:avLst>
          </a:prstGeom>
          <a:solidFill>
            <a:schemeClr val="bg1">
              <a:lumMod val="8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pic>
        <p:nvPicPr>
          <p:cNvPr id="22" name="Picture 21">
            <a:extLst>
              <a:ext uri="{FF2B5EF4-FFF2-40B4-BE49-F238E27FC236}">
                <a16:creationId xmlns:a16="http://schemas.microsoft.com/office/drawing/2014/main" xmlns="" id="{9D655DEA-8E54-43EF-85F9-6214F29BC0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047" y="1339474"/>
            <a:ext cx="3421633" cy="1711516"/>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xmlns="" id="{658DE4AE-D4E6-4FAF-9CDF-26463396DD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47" y="3166677"/>
            <a:ext cx="3421633" cy="1706976"/>
          </a:xfrm>
          <a:prstGeom prst="rect">
            <a:avLst/>
          </a:prstGeom>
          <a:ln>
            <a:noFill/>
          </a:ln>
          <a:effectLst>
            <a:outerShdw blurRad="292100" dist="139700" dir="2700000" algn="tl" rotWithShape="0">
              <a:srgbClr val="333333">
                <a:alpha val="65000"/>
              </a:srgbClr>
            </a:outerShdw>
          </a:effectLst>
        </p:spPr>
      </p:pic>
      <p:pic>
        <p:nvPicPr>
          <p:cNvPr id="24" name="Picture 23">
            <a:extLst>
              <a:ext uri="{FF2B5EF4-FFF2-40B4-BE49-F238E27FC236}">
                <a16:creationId xmlns:a16="http://schemas.microsoft.com/office/drawing/2014/main" xmlns="" id="{32E73C0E-D96F-41EF-918F-801FC26FE57F}"/>
              </a:ext>
            </a:extLst>
          </p:cNvPr>
          <p:cNvPicPr>
            <a:picLocks noChangeAspect="1"/>
          </p:cNvPicPr>
          <p:nvPr/>
        </p:nvPicPr>
        <p:blipFill>
          <a:blip r:embed="rId4"/>
          <a:stretch>
            <a:fillRect/>
          </a:stretch>
        </p:blipFill>
        <p:spPr>
          <a:xfrm>
            <a:off x="5519964" y="1132645"/>
            <a:ext cx="3347789" cy="1711516"/>
          </a:xfrm>
          <a:prstGeom prst="rect">
            <a:avLst/>
          </a:prstGeom>
          <a:ln>
            <a:noFill/>
          </a:ln>
          <a:effectLst>
            <a:outerShdw blurRad="292100" dist="139700" dir="2700000" algn="tl" rotWithShape="0">
              <a:srgbClr val="333333">
                <a:alpha val="65000"/>
              </a:srgbClr>
            </a:outerShdw>
          </a:effectLst>
        </p:spPr>
      </p:pic>
      <p:pic>
        <p:nvPicPr>
          <p:cNvPr id="25" name="Picture 24" descr="Screen Shot 2016-11-08 at 5.36.19 PM.png">
            <a:extLst>
              <a:ext uri="{FF2B5EF4-FFF2-40B4-BE49-F238E27FC236}">
                <a16:creationId xmlns:a16="http://schemas.microsoft.com/office/drawing/2014/main" xmlns="" id="{A37CDD73-8094-471F-835E-121C0E7E90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92268" y="1132645"/>
            <a:ext cx="1619296" cy="1610496"/>
          </a:xfrm>
          <a:prstGeom prst="rect">
            <a:avLst/>
          </a:prstGeom>
          <a:ln>
            <a:noFill/>
          </a:ln>
          <a:effectLst>
            <a:outerShdw blurRad="292100" dist="139700" dir="2700000" algn="tl" rotWithShape="0">
              <a:srgbClr val="333333">
                <a:alpha val="65000"/>
              </a:srgbClr>
            </a:outerShdw>
          </a:effectLst>
        </p:spPr>
      </p:pic>
      <p:sp>
        <p:nvSpPr>
          <p:cNvPr id="26" name="TextBox 25">
            <a:extLst>
              <a:ext uri="{FF2B5EF4-FFF2-40B4-BE49-F238E27FC236}">
                <a16:creationId xmlns:a16="http://schemas.microsoft.com/office/drawing/2014/main" xmlns="" id="{111DE110-2CE8-480C-B6E4-0A0E4019BC7A}"/>
              </a:ext>
            </a:extLst>
          </p:cNvPr>
          <p:cNvSpPr txBox="1"/>
          <p:nvPr/>
        </p:nvSpPr>
        <p:spPr>
          <a:xfrm>
            <a:off x="3791812" y="3181182"/>
            <a:ext cx="5183342" cy="1200329"/>
          </a:xfrm>
          <a:prstGeom prst="rect">
            <a:avLst/>
          </a:prstGeom>
          <a:noFill/>
        </p:spPr>
        <p:txBody>
          <a:bodyPr wrap="none" rtlCol="0">
            <a:spAutoFit/>
          </a:bodyPr>
          <a:lstStyle/>
          <a:p>
            <a:r>
              <a:rPr lang="id-ID" b="1" dirty="0"/>
              <a:t>Manfaat :</a:t>
            </a:r>
          </a:p>
          <a:p>
            <a:pPr marL="342900" indent="-342900">
              <a:buFont typeface="+mj-lt"/>
              <a:buAutoNum type="arabicPeriod"/>
            </a:pPr>
            <a:r>
              <a:rPr lang="en-US" dirty="0" err="1" smtClean="0"/>
              <a:t>Sebagai</a:t>
            </a:r>
            <a:r>
              <a:rPr lang="en-US" dirty="0" smtClean="0"/>
              <a:t> </a:t>
            </a:r>
            <a:r>
              <a:rPr lang="en-US" dirty="0" err="1" smtClean="0"/>
              <a:t>dasar</a:t>
            </a:r>
            <a:r>
              <a:rPr lang="en-US" dirty="0" smtClean="0"/>
              <a:t> </a:t>
            </a:r>
            <a:r>
              <a:rPr lang="en-US" dirty="0" err="1" smtClean="0"/>
              <a:t>penilaian</a:t>
            </a:r>
            <a:r>
              <a:rPr lang="en-US" dirty="0" smtClean="0"/>
              <a:t> </a:t>
            </a:r>
            <a:r>
              <a:rPr lang="en-US" dirty="0" err="1" smtClean="0"/>
              <a:t>kehadiran</a:t>
            </a:r>
            <a:r>
              <a:rPr lang="en-US" dirty="0" smtClean="0"/>
              <a:t> </a:t>
            </a:r>
            <a:r>
              <a:rPr lang="en-US" dirty="0" err="1" smtClean="0"/>
              <a:t>pegawai</a:t>
            </a:r>
            <a:r>
              <a:rPr lang="id-ID" dirty="0" smtClean="0"/>
              <a:t> </a:t>
            </a:r>
            <a:endParaRPr lang="en-US" dirty="0" smtClean="0"/>
          </a:p>
          <a:p>
            <a:pPr marL="342900" indent="-342900">
              <a:buFont typeface="+mj-lt"/>
              <a:buAutoNum type="arabicPeriod"/>
            </a:pPr>
            <a:r>
              <a:rPr lang="id-ID" dirty="0" smtClean="0"/>
              <a:t>Sebagai </a:t>
            </a:r>
            <a:r>
              <a:rPr lang="id-ID" dirty="0"/>
              <a:t>dasar untuk pemberian tunjangan kinerja</a:t>
            </a:r>
          </a:p>
          <a:p>
            <a:pPr marL="342900" indent="-342900">
              <a:buFont typeface="+mj-lt"/>
              <a:buAutoNum type="arabicPeriod"/>
            </a:pPr>
            <a:r>
              <a:rPr lang="en-US" dirty="0" smtClean="0"/>
              <a:t>S</a:t>
            </a:r>
            <a:r>
              <a:rPr lang="id-ID" dirty="0" smtClean="0"/>
              <a:t>ebagai </a:t>
            </a:r>
            <a:r>
              <a:rPr lang="id-ID" dirty="0"/>
              <a:t>dasar dalam pembinaan pegawai</a:t>
            </a:r>
          </a:p>
        </p:txBody>
      </p:sp>
      <p:sp>
        <p:nvSpPr>
          <p:cNvPr id="30" name="TextBox 29">
            <a:extLst>
              <a:ext uri="{FF2B5EF4-FFF2-40B4-BE49-F238E27FC236}">
                <a16:creationId xmlns:a16="http://schemas.microsoft.com/office/drawing/2014/main" xmlns="" id="{4911C42B-2F2D-4D38-930F-177D77E54363}"/>
              </a:ext>
            </a:extLst>
          </p:cNvPr>
          <p:cNvSpPr txBox="1"/>
          <p:nvPr/>
        </p:nvSpPr>
        <p:spPr>
          <a:xfrm>
            <a:off x="458495" y="4999554"/>
            <a:ext cx="2732736" cy="523220"/>
          </a:xfrm>
          <a:prstGeom prst="rect">
            <a:avLst/>
          </a:prstGeom>
          <a:noFill/>
        </p:spPr>
        <p:txBody>
          <a:bodyPr wrap="none" rtlCol="0">
            <a:spAutoFit/>
          </a:bodyPr>
          <a:lstStyle/>
          <a:p>
            <a:r>
              <a:rPr lang="id-ID" sz="2800" b="1" dirty="0"/>
              <a:t>Metode Integrasi</a:t>
            </a:r>
          </a:p>
        </p:txBody>
      </p:sp>
      <p:sp>
        <p:nvSpPr>
          <p:cNvPr id="32" name="TextBox 31">
            <a:extLst>
              <a:ext uri="{FF2B5EF4-FFF2-40B4-BE49-F238E27FC236}">
                <a16:creationId xmlns:a16="http://schemas.microsoft.com/office/drawing/2014/main" xmlns="" id="{BC7C5A8D-897D-44C8-879B-5815F1D99BC3}"/>
              </a:ext>
            </a:extLst>
          </p:cNvPr>
          <p:cNvSpPr txBox="1"/>
          <p:nvPr/>
        </p:nvSpPr>
        <p:spPr>
          <a:xfrm>
            <a:off x="3710928" y="4542553"/>
            <a:ext cx="5328569" cy="1754326"/>
          </a:xfrm>
          <a:prstGeom prst="rect">
            <a:avLst/>
          </a:prstGeom>
          <a:noFill/>
        </p:spPr>
        <p:txBody>
          <a:bodyPr wrap="square" rtlCol="0">
            <a:spAutoFit/>
          </a:bodyPr>
          <a:lstStyle/>
          <a:p>
            <a:r>
              <a:rPr lang="id-ID" b="1" dirty="0"/>
              <a:t>Progres Integrasi :</a:t>
            </a:r>
            <a:endParaRPr lang="id-ID" dirty="0"/>
          </a:p>
          <a:p>
            <a:pPr marL="342900" indent="-342900">
              <a:buFont typeface="+mj-lt"/>
              <a:buAutoNum type="arabicPeriod"/>
            </a:pPr>
            <a:r>
              <a:rPr lang="en-ID" dirty="0" smtClean="0"/>
              <a:t>119 </a:t>
            </a:r>
            <a:r>
              <a:rPr lang="en-ID" dirty="0" err="1" smtClean="0"/>
              <a:t>Satker</a:t>
            </a:r>
            <a:r>
              <a:rPr lang="en-ID" dirty="0"/>
              <a:t> </a:t>
            </a:r>
            <a:r>
              <a:rPr lang="en-ID" dirty="0" err="1" smtClean="0"/>
              <a:t>telah</a:t>
            </a:r>
            <a:r>
              <a:rPr lang="en-ID" dirty="0" smtClean="0"/>
              <a:t> </a:t>
            </a:r>
            <a:r>
              <a:rPr lang="en-ID" dirty="0" err="1" smtClean="0"/>
              <a:t>terintegrasi</a:t>
            </a:r>
            <a:r>
              <a:rPr lang="en-ID" dirty="0" smtClean="0"/>
              <a:t> </a:t>
            </a:r>
            <a:r>
              <a:rPr lang="en-ID" dirty="0" err="1" smtClean="0"/>
              <a:t>Sistem</a:t>
            </a:r>
            <a:r>
              <a:rPr lang="en-ID" dirty="0" smtClean="0"/>
              <a:t> </a:t>
            </a:r>
            <a:r>
              <a:rPr lang="en-ID" dirty="0" err="1" smtClean="0"/>
              <a:t>Kehadiran</a:t>
            </a:r>
            <a:r>
              <a:rPr lang="en-ID" dirty="0" smtClean="0"/>
              <a:t> </a:t>
            </a:r>
            <a:r>
              <a:rPr lang="en-ID" dirty="0" err="1" smtClean="0"/>
              <a:t>Terpusat</a:t>
            </a:r>
            <a:endParaRPr lang="en-ID" dirty="0" smtClean="0"/>
          </a:p>
          <a:p>
            <a:pPr marL="800100" lvl="1" indent="-342900">
              <a:buFont typeface="+mj-lt"/>
              <a:buAutoNum type="alphaLcPeriod"/>
            </a:pPr>
            <a:r>
              <a:rPr lang="id-ID" dirty="0" smtClean="0"/>
              <a:t>45 </a:t>
            </a:r>
            <a:r>
              <a:rPr lang="en-US" dirty="0" err="1"/>
              <a:t>Satker</a:t>
            </a:r>
            <a:r>
              <a:rPr lang="en-US" dirty="0"/>
              <a:t> </a:t>
            </a:r>
            <a:r>
              <a:rPr lang="en-US" dirty="0" err="1" smtClean="0"/>
              <a:t>Pusat</a:t>
            </a:r>
            <a:endParaRPr lang="id-ID" dirty="0"/>
          </a:p>
          <a:p>
            <a:pPr marL="800100" lvl="1" indent="-342900">
              <a:buFont typeface="+mj-lt"/>
              <a:buAutoNum type="alphaLcPeriod"/>
            </a:pPr>
            <a:r>
              <a:rPr lang="en-US" dirty="0" smtClean="0"/>
              <a:t>74 </a:t>
            </a:r>
            <a:r>
              <a:rPr lang="en-US" dirty="0" err="1" smtClean="0"/>
              <a:t>Satker</a:t>
            </a:r>
            <a:r>
              <a:rPr lang="en-US" dirty="0" smtClean="0"/>
              <a:t> Daerah</a:t>
            </a:r>
            <a:endParaRPr lang="id-ID" dirty="0" smtClean="0"/>
          </a:p>
          <a:p>
            <a:pPr marL="342900" indent="-342900">
              <a:buFont typeface="+mj-lt"/>
              <a:buAutoNum type="arabicPeriod"/>
            </a:pPr>
            <a:r>
              <a:rPr lang="id-ID" dirty="0" smtClean="0"/>
              <a:t>97</a:t>
            </a:r>
            <a:r>
              <a:rPr lang="en-US" dirty="0" smtClean="0"/>
              <a:t> </a:t>
            </a:r>
            <a:r>
              <a:rPr lang="en-US" dirty="0" err="1" smtClean="0"/>
              <a:t>Satker</a:t>
            </a:r>
            <a:r>
              <a:rPr lang="en-US" dirty="0" smtClean="0"/>
              <a:t> Daerah </a:t>
            </a:r>
            <a:r>
              <a:rPr lang="en-US" dirty="0" err="1" smtClean="0"/>
              <a:t>akan</a:t>
            </a:r>
            <a:r>
              <a:rPr lang="en-US" dirty="0" smtClean="0"/>
              <a:t> </a:t>
            </a:r>
            <a:r>
              <a:rPr lang="id-ID" dirty="0" smtClean="0"/>
              <a:t>terintegrasi bulan Nop</a:t>
            </a:r>
            <a:r>
              <a:rPr lang="en-US" dirty="0" smtClean="0"/>
              <a:t>.</a:t>
            </a:r>
            <a:r>
              <a:rPr lang="id-ID" dirty="0" smtClean="0"/>
              <a:t> </a:t>
            </a:r>
            <a:r>
              <a:rPr lang="id-ID" dirty="0"/>
              <a:t>2017 </a:t>
            </a:r>
          </a:p>
        </p:txBody>
      </p:sp>
      <p:sp>
        <p:nvSpPr>
          <p:cNvPr id="3" name="Title 2"/>
          <p:cNvSpPr>
            <a:spLocks noGrp="1"/>
          </p:cNvSpPr>
          <p:nvPr>
            <p:ph type="title"/>
          </p:nvPr>
        </p:nvSpPr>
        <p:spPr/>
        <p:txBody>
          <a:bodyPr/>
          <a:lstStyle/>
          <a:p>
            <a:r>
              <a:rPr lang="id-ID" dirty="0" smtClean="0"/>
              <a:t>Sistem Kehadiran Terpusat</a:t>
            </a:r>
            <a:endParaRPr lang="id-ID" dirty="0"/>
          </a:p>
        </p:txBody>
      </p:sp>
      <p:sp>
        <p:nvSpPr>
          <p:cNvPr id="4" name="Content Placeholder 3"/>
          <p:cNvSpPr>
            <a:spLocks noGrp="1"/>
          </p:cNvSpPr>
          <p:nvPr>
            <p:ph idx="1"/>
          </p:nvPr>
        </p:nvSpPr>
        <p:spPr/>
        <p:txBody>
          <a:bodyPr/>
          <a:lstStyle/>
          <a:p>
            <a:pPr marL="0" indent="0">
              <a:buNone/>
            </a:pPr>
            <a:r>
              <a:rPr lang="id-ID" dirty="0" smtClean="0"/>
              <a:t>kehadiran.sdm.kemdikbud.go.id</a:t>
            </a:r>
            <a:endParaRPr lang="id-ID" dirty="0"/>
          </a:p>
        </p:txBody>
      </p:sp>
      <p:sp>
        <p:nvSpPr>
          <p:cNvPr id="2" name="Slide Number Placeholder 1"/>
          <p:cNvSpPr>
            <a:spLocks noGrp="1"/>
          </p:cNvSpPr>
          <p:nvPr>
            <p:ph type="sldNum" sz="quarter" idx="12"/>
          </p:nvPr>
        </p:nvSpPr>
        <p:spPr/>
        <p:txBody>
          <a:bodyPr/>
          <a:lstStyle/>
          <a:p>
            <a:fld id="{DB2928E3-7018-43E4-8A0B-61B3446FFDEC}" type="slidenum">
              <a:rPr lang="en-ID" smtClean="0"/>
              <a:t>23</a:t>
            </a:fld>
            <a:endParaRPr lang="en-ID"/>
          </a:p>
        </p:txBody>
      </p:sp>
      <p:sp>
        <p:nvSpPr>
          <p:cNvPr id="5" name="Text Placeholder 4"/>
          <p:cNvSpPr>
            <a:spLocks noGrp="1"/>
          </p:cNvSpPr>
          <p:nvPr>
            <p:ph type="body" sz="quarter" idx="13"/>
          </p:nvPr>
        </p:nvSpPr>
        <p:spPr/>
        <p:txBody>
          <a:bodyPr anchor="ctr"/>
          <a:lstStyle/>
          <a:p>
            <a:pPr marL="0" indent="0">
              <a:buNone/>
            </a:pPr>
            <a:r>
              <a:rPr lang="en-ID" b="1" dirty="0" smtClean="0"/>
              <a:t>4</a:t>
            </a:r>
            <a:endParaRPr lang="id-ID" b="1" dirty="0"/>
          </a:p>
        </p:txBody>
      </p:sp>
    </p:spTree>
    <p:extLst>
      <p:ext uri="{BB962C8B-B14F-4D97-AF65-F5344CB8AC3E}">
        <p14:creationId xmlns:p14="http://schemas.microsoft.com/office/powerpoint/2010/main" val="34415746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ID" sz="2800" dirty="0" err="1" smtClean="0"/>
              <a:t>Satker</a:t>
            </a:r>
            <a:r>
              <a:rPr lang="en-ID" sz="2800" dirty="0" smtClean="0"/>
              <a:t> yang </a:t>
            </a:r>
            <a:r>
              <a:rPr lang="en-ID" sz="2800" dirty="0" err="1" smtClean="0">
                <a:solidFill>
                  <a:srgbClr val="FF0000"/>
                </a:solidFill>
              </a:rPr>
              <a:t>telah</a:t>
            </a:r>
            <a:r>
              <a:rPr lang="en-ID" sz="2800" dirty="0" smtClean="0"/>
              <a:t> </a:t>
            </a:r>
            <a:r>
              <a:rPr lang="en-ID" sz="2800" dirty="0" err="1" smtClean="0"/>
              <a:t>terintegrasi</a:t>
            </a:r>
            <a:r>
              <a:rPr lang="en-ID" sz="2800" dirty="0" smtClean="0"/>
              <a:t> </a:t>
            </a:r>
            <a:r>
              <a:rPr lang="en-ID" sz="2800" dirty="0" err="1" smtClean="0"/>
              <a:t>Sistem</a:t>
            </a:r>
            <a:r>
              <a:rPr lang="en-ID" sz="2800" dirty="0" smtClean="0"/>
              <a:t> </a:t>
            </a:r>
            <a:r>
              <a:rPr lang="en-ID" sz="2800" dirty="0" err="1" smtClean="0"/>
              <a:t>Kehadiran</a:t>
            </a:r>
            <a:r>
              <a:rPr lang="en-ID" sz="2800" dirty="0" smtClean="0"/>
              <a:t> </a:t>
            </a:r>
            <a:r>
              <a:rPr lang="en-ID" sz="2800" dirty="0" err="1" smtClean="0"/>
              <a:t>Terpusat</a:t>
            </a:r>
            <a:endParaRPr lang="en-ID" sz="2800" dirty="0"/>
          </a:p>
        </p:txBody>
      </p:sp>
      <p:sp>
        <p:nvSpPr>
          <p:cNvPr id="4" name="Slide Number Placeholder 3"/>
          <p:cNvSpPr>
            <a:spLocks noGrp="1"/>
          </p:cNvSpPr>
          <p:nvPr>
            <p:ph type="sldNum" sz="quarter" idx="12"/>
          </p:nvPr>
        </p:nvSpPr>
        <p:spPr/>
        <p:txBody>
          <a:bodyPr/>
          <a:lstStyle/>
          <a:p>
            <a:fld id="{DB2928E3-7018-43E4-8A0B-61B3446FFDEC}" type="slidenum">
              <a:rPr lang="en-ID" smtClean="0"/>
              <a:t>24</a:t>
            </a:fld>
            <a:endParaRPr lang="en-ID"/>
          </a:p>
        </p:txBody>
      </p:sp>
      <p:cxnSp>
        <p:nvCxnSpPr>
          <p:cNvPr id="45" name="Straight Connector 44"/>
          <p:cNvCxnSpPr/>
          <p:nvPr/>
        </p:nvCxnSpPr>
        <p:spPr>
          <a:xfrm flipH="1" flipV="1">
            <a:off x="4310456" y="1042604"/>
            <a:ext cx="7784" cy="2588428"/>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326025" y="1042604"/>
            <a:ext cx="507172" cy="1337"/>
          </a:xfrm>
          <a:prstGeom prst="line">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4818113" y="853780"/>
            <a:ext cx="3851460" cy="984885"/>
          </a:xfrm>
          <a:prstGeom prst="rect">
            <a:avLst/>
          </a:prstGeom>
        </p:spPr>
        <p:txBody>
          <a:bodyPr wrap="square">
            <a:spAutoFit/>
          </a:bodyPr>
          <a:lstStyle/>
          <a:p>
            <a:r>
              <a:rPr lang="en-US" sz="1600" b="1" dirty="0">
                <a:solidFill>
                  <a:srgbClr val="C41010"/>
                </a:solidFill>
              </a:rPr>
              <a:t>SEKRETARIAT JENDERAL</a:t>
            </a:r>
          </a:p>
          <a:p>
            <a:r>
              <a:rPr lang="en-US" sz="1400" dirty="0" smtClean="0"/>
              <a:t>Biro PKLN, </a:t>
            </a:r>
            <a:r>
              <a:rPr lang="en-US" sz="1400" dirty="0" err="1" smtClean="0"/>
              <a:t>Keuangan</a:t>
            </a:r>
            <a:r>
              <a:rPr lang="en-US" sz="1400" dirty="0" smtClean="0"/>
              <a:t>, </a:t>
            </a:r>
            <a:r>
              <a:rPr lang="en-US" sz="1400" dirty="0" err="1" smtClean="0"/>
              <a:t>Kepegawaian</a:t>
            </a:r>
            <a:r>
              <a:rPr lang="en-US" sz="1400" dirty="0" smtClean="0"/>
              <a:t>, KLM, </a:t>
            </a:r>
            <a:r>
              <a:rPr lang="en-US" sz="1400" dirty="0" err="1" smtClean="0"/>
              <a:t>Umum</a:t>
            </a:r>
            <a:r>
              <a:rPr lang="en-US" sz="1400" dirty="0" smtClean="0"/>
              <a:t>, </a:t>
            </a:r>
            <a:r>
              <a:rPr lang="en-US" sz="1400" dirty="0" err="1" smtClean="0"/>
              <a:t>Hukor</a:t>
            </a:r>
            <a:r>
              <a:rPr lang="en-US" sz="1400" dirty="0" smtClean="0"/>
              <a:t>, </a:t>
            </a:r>
            <a:r>
              <a:rPr lang="en-US" sz="1400" dirty="0" err="1" smtClean="0"/>
              <a:t>Pustekkom</a:t>
            </a:r>
            <a:r>
              <a:rPr lang="en-US" sz="1400" dirty="0" smtClean="0"/>
              <a:t>, PASKA, </a:t>
            </a:r>
            <a:r>
              <a:rPr lang="en-US" sz="1400" dirty="0" err="1" smtClean="0"/>
              <a:t>Pusdiklat</a:t>
            </a:r>
            <a:r>
              <a:rPr lang="en-US" sz="1400" dirty="0" smtClean="0"/>
              <a:t>, PDSPK, </a:t>
            </a:r>
            <a:r>
              <a:rPr lang="en-US" sz="1400" dirty="0" err="1" smtClean="0"/>
              <a:t>Pusbangfilm</a:t>
            </a:r>
            <a:r>
              <a:rPr lang="en-US" sz="1400" dirty="0" smtClean="0"/>
              <a:t>, LSF, SEAMEO</a:t>
            </a:r>
            <a:endParaRPr lang="en-US" sz="1400" dirty="0"/>
          </a:p>
        </p:txBody>
      </p:sp>
      <p:cxnSp>
        <p:nvCxnSpPr>
          <p:cNvPr id="52" name="Straight Connector 51"/>
          <p:cNvCxnSpPr/>
          <p:nvPr/>
        </p:nvCxnSpPr>
        <p:spPr>
          <a:xfrm flipV="1">
            <a:off x="4347079" y="2103861"/>
            <a:ext cx="897023" cy="1527171"/>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228532" y="2106195"/>
            <a:ext cx="499872" cy="9144"/>
          </a:xfrm>
          <a:prstGeom prst="line">
            <a:avLst/>
          </a:prstGeom>
          <a:ln w="19050">
            <a:solidFill>
              <a:schemeClr val="accent6">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5689091" y="1935682"/>
            <a:ext cx="3320438" cy="1846659"/>
          </a:xfrm>
          <a:prstGeom prst="rect">
            <a:avLst/>
          </a:prstGeom>
        </p:spPr>
        <p:txBody>
          <a:bodyPr wrap="square">
            <a:spAutoFit/>
          </a:bodyPr>
          <a:lstStyle/>
          <a:p>
            <a:r>
              <a:rPr lang="en-US" sz="1600" b="1" dirty="0" smtClean="0">
                <a:solidFill>
                  <a:srgbClr val="385723"/>
                </a:solidFill>
              </a:rPr>
              <a:t>DITJEN DIKDASMEN</a:t>
            </a:r>
            <a:endParaRPr lang="en-US" sz="1600" b="1" dirty="0">
              <a:solidFill>
                <a:srgbClr val="385723"/>
              </a:solidFill>
            </a:endParaRPr>
          </a:p>
          <a:p>
            <a:r>
              <a:rPr lang="en-US" sz="1400" dirty="0" err="1" smtClean="0"/>
              <a:t>Setditjen</a:t>
            </a:r>
            <a:r>
              <a:rPr lang="en-US" sz="1400" dirty="0" smtClean="0"/>
              <a:t>, </a:t>
            </a:r>
            <a:r>
              <a:rPr lang="en-US" sz="1400" dirty="0" err="1" smtClean="0"/>
              <a:t>Direktorat</a:t>
            </a:r>
            <a:r>
              <a:rPr lang="en-US" sz="1400" dirty="0" smtClean="0"/>
              <a:t> PKLK, SD, SMA, SMK, SMP, LPMP Aceh, Bali, </a:t>
            </a:r>
            <a:r>
              <a:rPr lang="en-US" sz="1400" dirty="0" err="1" smtClean="0"/>
              <a:t>Banten</a:t>
            </a:r>
            <a:r>
              <a:rPr lang="en-US" sz="1400" dirty="0" smtClean="0"/>
              <a:t>, Bengkulu, Yogyakarta, Jakarta, Gorontalo, Jambi, </a:t>
            </a:r>
            <a:r>
              <a:rPr lang="en-US" sz="1400" dirty="0" err="1" smtClean="0"/>
              <a:t>Jabar</a:t>
            </a:r>
            <a:r>
              <a:rPr lang="en-US" sz="1400" dirty="0" smtClean="0"/>
              <a:t>, </a:t>
            </a:r>
            <a:r>
              <a:rPr lang="en-US" sz="1400" dirty="0" err="1" smtClean="0"/>
              <a:t>Jateng</a:t>
            </a:r>
            <a:r>
              <a:rPr lang="en-US" sz="1400" dirty="0" smtClean="0"/>
              <a:t>, </a:t>
            </a:r>
            <a:r>
              <a:rPr lang="en-US" sz="1400" dirty="0" err="1" smtClean="0"/>
              <a:t>Jatim</a:t>
            </a:r>
            <a:r>
              <a:rPr lang="en-US" sz="1400" dirty="0" smtClean="0"/>
              <a:t>, </a:t>
            </a:r>
            <a:r>
              <a:rPr lang="en-US" sz="1400" dirty="0" err="1" smtClean="0"/>
              <a:t>Kalbar</a:t>
            </a:r>
            <a:r>
              <a:rPr lang="en-US" sz="1400" dirty="0" smtClean="0"/>
              <a:t>, </a:t>
            </a:r>
            <a:r>
              <a:rPr lang="en-US" sz="1400" dirty="0" err="1" smtClean="0"/>
              <a:t>Kalsel</a:t>
            </a:r>
            <a:r>
              <a:rPr lang="en-US" sz="1400" dirty="0" smtClean="0"/>
              <a:t>, </a:t>
            </a:r>
            <a:r>
              <a:rPr lang="en-US" sz="1400" dirty="0" err="1" smtClean="0"/>
              <a:t>Kaltim</a:t>
            </a:r>
            <a:r>
              <a:rPr lang="en-US" sz="1400" dirty="0" smtClean="0"/>
              <a:t>, Babel, </a:t>
            </a:r>
            <a:r>
              <a:rPr lang="en-US" sz="1400" dirty="0" err="1" smtClean="0"/>
              <a:t>Malut</a:t>
            </a:r>
            <a:r>
              <a:rPr lang="en-US" sz="1400" dirty="0" smtClean="0"/>
              <a:t>, NTB, NTT, </a:t>
            </a:r>
            <a:r>
              <a:rPr lang="en-US" sz="1400" dirty="0" err="1" smtClean="0"/>
              <a:t>Kepri</a:t>
            </a:r>
            <a:r>
              <a:rPr lang="en-US" sz="1400" dirty="0" smtClean="0"/>
              <a:t>, Papua Barat, </a:t>
            </a:r>
            <a:r>
              <a:rPr lang="en-US" sz="1400" dirty="0" err="1" smtClean="0"/>
              <a:t>Sulsel</a:t>
            </a:r>
            <a:r>
              <a:rPr lang="en-US" sz="1400" dirty="0" smtClean="0"/>
              <a:t>, </a:t>
            </a:r>
            <a:r>
              <a:rPr lang="en-US" sz="1400" dirty="0" err="1" smtClean="0"/>
              <a:t>Sulbar</a:t>
            </a:r>
            <a:r>
              <a:rPr lang="en-US" sz="1400" dirty="0" smtClean="0"/>
              <a:t>, </a:t>
            </a:r>
            <a:r>
              <a:rPr lang="en-US" sz="1400" dirty="0" err="1" smtClean="0"/>
              <a:t>Sulteng</a:t>
            </a:r>
            <a:r>
              <a:rPr lang="en-US" sz="1400" dirty="0" smtClean="0"/>
              <a:t>, </a:t>
            </a:r>
            <a:r>
              <a:rPr lang="en-US" sz="1400" dirty="0" err="1" smtClean="0"/>
              <a:t>Sultra</a:t>
            </a:r>
            <a:r>
              <a:rPr lang="en-US" sz="1400" dirty="0" smtClean="0"/>
              <a:t>, </a:t>
            </a:r>
            <a:r>
              <a:rPr lang="en-US" sz="1400" dirty="0" err="1" smtClean="0"/>
              <a:t>Sulut</a:t>
            </a:r>
            <a:r>
              <a:rPr lang="en-US" sz="1400" dirty="0" smtClean="0"/>
              <a:t>, </a:t>
            </a:r>
            <a:r>
              <a:rPr lang="en-US" sz="1400" dirty="0" err="1" smtClean="0"/>
              <a:t>Sumsel</a:t>
            </a:r>
            <a:r>
              <a:rPr lang="en-US" sz="1400" dirty="0" smtClean="0"/>
              <a:t>, </a:t>
            </a:r>
            <a:r>
              <a:rPr lang="en-US" sz="1400" dirty="0" err="1" smtClean="0"/>
              <a:t>Sumut</a:t>
            </a:r>
            <a:endParaRPr lang="en-US" sz="1400" dirty="0"/>
          </a:p>
        </p:txBody>
      </p:sp>
      <p:sp>
        <p:nvSpPr>
          <p:cNvPr id="61" name="Rectangle 60"/>
          <p:cNvSpPr/>
          <p:nvPr/>
        </p:nvSpPr>
        <p:spPr>
          <a:xfrm>
            <a:off x="6397958" y="3923072"/>
            <a:ext cx="2611571" cy="1415772"/>
          </a:xfrm>
          <a:prstGeom prst="rect">
            <a:avLst/>
          </a:prstGeom>
        </p:spPr>
        <p:txBody>
          <a:bodyPr wrap="square">
            <a:spAutoFit/>
          </a:bodyPr>
          <a:lstStyle/>
          <a:p>
            <a:r>
              <a:rPr lang="en-US" sz="1600" b="1" dirty="0" smtClean="0">
                <a:solidFill>
                  <a:schemeClr val="accent2">
                    <a:lumMod val="75000"/>
                  </a:schemeClr>
                </a:solidFill>
              </a:rPr>
              <a:t>DITJEN PAUD DAN DIKMAS</a:t>
            </a:r>
            <a:endParaRPr lang="en-US" sz="1600" b="1" dirty="0">
              <a:solidFill>
                <a:schemeClr val="accent2">
                  <a:lumMod val="75000"/>
                </a:schemeClr>
              </a:solidFill>
            </a:endParaRPr>
          </a:p>
          <a:p>
            <a:r>
              <a:rPr lang="en-US" sz="1400" dirty="0" err="1" smtClean="0"/>
              <a:t>Setditjen</a:t>
            </a:r>
            <a:r>
              <a:rPr lang="en-US" sz="1400" dirty="0" smtClean="0"/>
              <a:t>, </a:t>
            </a:r>
            <a:r>
              <a:rPr lang="en-US" sz="1400" dirty="0" err="1" smtClean="0"/>
              <a:t>Direktorat</a:t>
            </a:r>
            <a:r>
              <a:rPr lang="en-US" sz="1400" dirty="0" smtClean="0"/>
              <a:t> </a:t>
            </a:r>
            <a:r>
              <a:rPr lang="en-US" sz="1400" dirty="0" err="1" smtClean="0"/>
              <a:t>Kursus</a:t>
            </a:r>
            <a:r>
              <a:rPr lang="en-US" sz="1400" dirty="0" smtClean="0"/>
              <a:t>, PAUD, </a:t>
            </a:r>
            <a:r>
              <a:rPr lang="en-US" sz="1400" dirty="0" err="1" smtClean="0"/>
              <a:t>Keaksaraan</a:t>
            </a:r>
            <a:r>
              <a:rPr lang="en-US" sz="1400" dirty="0" smtClean="0"/>
              <a:t>, Pend. </a:t>
            </a:r>
            <a:r>
              <a:rPr lang="en-US" sz="1400" dirty="0" err="1" smtClean="0"/>
              <a:t>Keluarga</a:t>
            </a:r>
            <a:r>
              <a:rPr lang="en-US" sz="1400" dirty="0" smtClean="0"/>
              <a:t>, PPAUD </a:t>
            </a:r>
            <a:r>
              <a:rPr lang="en-US" sz="1400" dirty="0" err="1" smtClean="0"/>
              <a:t>Jabar</a:t>
            </a:r>
            <a:r>
              <a:rPr lang="en-US" sz="1400" dirty="0" smtClean="0"/>
              <a:t>, </a:t>
            </a:r>
            <a:r>
              <a:rPr lang="en-US" sz="1400" dirty="0" err="1" smtClean="0"/>
              <a:t>Jateng</a:t>
            </a:r>
            <a:r>
              <a:rPr lang="en-US" sz="1400" dirty="0" smtClean="0"/>
              <a:t>, BPPAUD </a:t>
            </a:r>
            <a:r>
              <a:rPr lang="en-US" sz="1400" dirty="0" err="1" smtClean="0"/>
              <a:t>Kalsel</a:t>
            </a:r>
            <a:r>
              <a:rPr lang="en-US" sz="1400" dirty="0" smtClean="0"/>
              <a:t>, NTB, Papua, </a:t>
            </a:r>
            <a:r>
              <a:rPr lang="en-US" sz="1400" dirty="0" err="1" smtClean="0"/>
              <a:t>Sulsel</a:t>
            </a:r>
            <a:r>
              <a:rPr lang="en-US" sz="1400" dirty="0" smtClean="0"/>
              <a:t>, Bali, Yogyakarta</a:t>
            </a:r>
            <a:endParaRPr lang="en-US" sz="1400" dirty="0"/>
          </a:p>
        </p:txBody>
      </p:sp>
      <p:cxnSp>
        <p:nvCxnSpPr>
          <p:cNvPr id="62" name="Straight Connector 61"/>
          <p:cNvCxnSpPr/>
          <p:nvPr/>
        </p:nvCxnSpPr>
        <p:spPr>
          <a:xfrm>
            <a:off x="4347079" y="3631032"/>
            <a:ext cx="1589649" cy="476840"/>
          </a:xfrm>
          <a:prstGeom prst="line">
            <a:avLst/>
          </a:prstGeom>
          <a:ln w="1905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898086" y="4098728"/>
            <a:ext cx="499872" cy="9144"/>
          </a:xfrm>
          <a:prstGeom prst="line">
            <a:avLst/>
          </a:prstGeom>
          <a:ln w="19050">
            <a:solidFill>
              <a:srgbClr val="C55A1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endCxn id="74" idx="1"/>
          </p:cNvCxnSpPr>
          <p:nvPr/>
        </p:nvCxnSpPr>
        <p:spPr>
          <a:xfrm>
            <a:off x="4347079" y="6613500"/>
            <a:ext cx="314319" cy="0"/>
          </a:xfrm>
          <a:prstGeom prst="line">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flipV="1">
            <a:off x="4318240" y="3631032"/>
            <a:ext cx="15570" cy="298246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4661398" y="6444223"/>
            <a:ext cx="2687912" cy="338554"/>
          </a:xfrm>
          <a:prstGeom prst="rect">
            <a:avLst/>
          </a:prstGeom>
        </p:spPr>
        <p:txBody>
          <a:bodyPr wrap="square">
            <a:spAutoFit/>
          </a:bodyPr>
          <a:lstStyle/>
          <a:p>
            <a:r>
              <a:rPr lang="en-US" sz="1600" b="1" dirty="0" smtClean="0">
                <a:solidFill>
                  <a:srgbClr val="FF0000"/>
                </a:solidFill>
              </a:rPr>
              <a:t>INSPEKTORAT JENDERAL</a:t>
            </a:r>
            <a:endParaRPr lang="en-US" sz="1400" dirty="0">
              <a:solidFill>
                <a:srgbClr val="FF0000"/>
              </a:solidFill>
            </a:endParaRPr>
          </a:p>
        </p:txBody>
      </p:sp>
      <p:sp>
        <p:nvSpPr>
          <p:cNvPr id="76" name="Rectangle 75"/>
          <p:cNvSpPr/>
          <p:nvPr/>
        </p:nvSpPr>
        <p:spPr>
          <a:xfrm>
            <a:off x="713264" y="1238500"/>
            <a:ext cx="2892107" cy="1200329"/>
          </a:xfrm>
          <a:prstGeom prst="rect">
            <a:avLst/>
          </a:prstGeom>
        </p:spPr>
        <p:txBody>
          <a:bodyPr wrap="square">
            <a:spAutoFit/>
          </a:bodyPr>
          <a:lstStyle/>
          <a:p>
            <a:pPr algn="r"/>
            <a:r>
              <a:rPr lang="en-US" sz="1600" b="1" dirty="0" smtClean="0">
                <a:solidFill>
                  <a:schemeClr val="accent1">
                    <a:lumMod val="75000"/>
                  </a:schemeClr>
                </a:solidFill>
              </a:rPr>
              <a:t>BADAN PP BAHASA</a:t>
            </a:r>
            <a:endParaRPr lang="en-US" sz="1600" b="1" dirty="0">
              <a:solidFill>
                <a:schemeClr val="accent1">
                  <a:lumMod val="75000"/>
                </a:schemeClr>
              </a:solidFill>
            </a:endParaRPr>
          </a:p>
          <a:p>
            <a:pPr algn="r"/>
            <a:r>
              <a:rPr lang="en-US" sz="1400" dirty="0" err="1" smtClean="0"/>
              <a:t>Sekretariat</a:t>
            </a:r>
            <a:r>
              <a:rPr lang="en-US" sz="1400" dirty="0" smtClean="0"/>
              <a:t>, </a:t>
            </a:r>
            <a:r>
              <a:rPr lang="en-US" sz="1400" dirty="0" err="1" smtClean="0"/>
              <a:t>Pusat</a:t>
            </a:r>
            <a:r>
              <a:rPr lang="en-US" sz="1400" dirty="0" smtClean="0"/>
              <a:t> </a:t>
            </a:r>
            <a:r>
              <a:rPr lang="en-US" sz="1400" dirty="0" err="1" smtClean="0"/>
              <a:t>Pembinaan</a:t>
            </a:r>
            <a:r>
              <a:rPr lang="en-US" sz="1400" dirty="0" smtClean="0"/>
              <a:t>, </a:t>
            </a:r>
            <a:r>
              <a:rPr lang="en-US" sz="1400" dirty="0" err="1" smtClean="0"/>
              <a:t>Pengembangan</a:t>
            </a:r>
            <a:r>
              <a:rPr lang="en-US" sz="1400" dirty="0" smtClean="0"/>
              <a:t> </a:t>
            </a:r>
            <a:r>
              <a:rPr lang="en-US" sz="1400" dirty="0" err="1" smtClean="0"/>
              <a:t>dan</a:t>
            </a:r>
            <a:r>
              <a:rPr lang="en-US" sz="1400" dirty="0" smtClean="0"/>
              <a:t> </a:t>
            </a:r>
            <a:r>
              <a:rPr lang="en-US" sz="1400" dirty="0" err="1" smtClean="0"/>
              <a:t>Perlindungan</a:t>
            </a:r>
            <a:r>
              <a:rPr lang="en-US" sz="1400" dirty="0" smtClean="0"/>
              <a:t>, </a:t>
            </a:r>
            <a:r>
              <a:rPr lang="en-US" sz="1400" dirty="0" err="1" smtClean="0"/>
              <a:t>Strategi</a:t>
            </a:r>
            <a:r>
              <a:rPr lang="en-US" sz="1400" dirty="0" smtClean="0"/>
              <a:t> </a:t>
            </a:r>
            <a:r>
              <a:rPr lang="en-US" sz="1400" dirty="0" err="1" smtClean="0"/>
              <a:t>dan</a:t>
            </a:r>
            <a:r>
              <a:rPr lang="en-US" sz="1400" dirty="0" smtClean="0"/>
              <a:t> </a:t>
            </a:r>
            <a:r>
              <a:rPr lang="en-US" sz="1400" dirty="0" err="1" smtClean="0"/>
              <a:t>Diplomasi</a:t>
            </a:r>
            <a:r>
              <a:rPr lang="en-US" sz="1400" dirty="0" smtClean="0"/>
              <a:t>, </a:t>
            </a:r>
            <a:r>
              <a:rPr lang="en-US" sz="1400" dirty="0" err="1" smtClean="0"/>
              <a:t>Balai</a:t>
            </a:r>
            <a:r>
              <a:rPr lang="en-US" sz="1400" dirty="0" smtClean="0"/>
              <a:t> Bahasa Banjarmasin, </a:t>
            </a:r>
            <a:r>
              <a:rPr lang="en-US" sz="1400" dirty="0" err="1" smtClean="0"/>
              <a:t>Sulteng</a:t>
            </a:r>
            <a:endParaRPr lang="en-US" sz="1400" dirty="0"/>
          </a:p>
        </p:txBody>
      </p:sp>
      <p:sp>
        <p:nvSpPr>
          <p:cNvPr id="77" name="Rectangle 76"/>
          <p:cNvSpPr/>
          <p:nvPr/>
        </p:nvSpPr>
        <p:spPr>
          <a:xfrm>
            <a:off x="5684683" y="5378875"/>
            <a:ext cx="2735560" cy="984885"/>
          </a:xfrm>
          <a:prstGeom prst="rect">
            <a:avLst/>
          </a:prstGeom>
        </p:spPr>
        <p:txBody>
          <a:bodyPr wrap="square">
            <a:spAutoFit/>
          </a:bodyPr>
          <a:lstStyle/>
          <a:p>
            <a:r>
              <a:rPr lang="en-US" sz="1600" b="1" dirty="0" smtClean="0">
                <a:solidFill>
                  <a:schemeClr val="accent2">
                    <a:lumMod val="75000"/>
                  </a:schemeClr>
                </a:solidFill>
              </a:rPr>
              <a:t>BALITBANG</a:t>
            </a:r>
            <a:endParaRPr lang="en-US" sz="1600" b="1" dirty="0">
              <a:solidFill>
                <a:schemeClr val="accent2">
                  <a:lumMod val="75000"/>
                </a:schemeClr>
              </a:solidFill>
            </a:endParaRPr>
          </a:p>
          <a:p>
            <a:r>
              <a:rPr lang="en-US" sz="1400" dirty="0" err="1" smtClean="0"/>
              <a:t>Sekretariat</a:t>
            </a:r>
            <a:r>
              <a:rPr lang="en-US" sz="1400" dirty="0" smtClean="0"/>
              <a:t>, </a:t>
            </a:r>
            <a:r>
              <a:rPr lang="en-US" sz="1400" dirty="0" err="1" smtClean="0"/>
              <a:t>Puskurbuk</a:t>
            </a:r>
            <a:r>
              <a:rPr lang="en-US" sz="1400" dirty="0" smtClean="0"/>
              <a:t>, </a:t>
            </a:r>
            <a:r>
              <a:rPr lang="en-US" sz="1400" dirty="0" err="1" smtClean="0"/>
              <a:t>Arkenas</a:t>
            </a:r>
            <a:r>
              <a:rPr lang="en-US" sz="1400" dirty="0" smtClean="0"/>
              <a:t>, </a:t>
            </a:r>
            <a:r>
              <a:rPr lang="en-US" sz="1400" dirty="0" err="1" smtClean="0"/>
              <a:t>Puslitjak</a:t>
            </a:r>
            <a:r>
              <a:rPr lang="en-US" sz="1400" dirty="0" smtClean="0"/>
              <a:t>, </a:t>
            </a:r>
            <a:r>
              <a:rPr lang="en-US" sz="1400" dirty="0" err="1" smtClean="0"/>
              <a:t>Puspendik</a:t>
            </a:r>
            <a:r>
              <a:rPr lang="en-US" sz="1400" dirty="0" smtClean="0"/>
              <a:t>, </a:t>
            </a:r>
            <a:r>
              <a:rPr lang="en-US" sz="1400" dirty="0" err="1" smtClean="0"/>
              <a:t>Balar</a:t>
            </a:r>
            <a:r>
              <a:rPr lang="en-US" sz="1400" dirty="0" smtClean="0"/>
              <a:t> Ambon, Bali, Bandung, Yogyakarta </a:t>
            </a:r>
            <a:endParaRPr lang="en-US" sz="1400" dirty="0"/>
          </a:p>
        </p:txBody>
      </p:sp>
      <p:cxnSp>
        <p:nvCxnSpPr>
          <p:cNvPr id="78" name="Straight Connector 77"/>
          <p:cNvCxnSpPr/>
          <p:nvPr/>
        </p:nvCxnSpPr>
        <p:spPr>
          <a:xfrm flipH="1" flipV="1">
            <a:off x="4049811" y="1380659"/>
            <a:ext cx="268429" cy="2250373"/>
          </a:xfrm>
          <a:prstGeom prst="line">
            <a:avLst/>
          </a:prstGeom>
          <a:ln w="19050">
            <a:solidFill>
              <a:srgbClr val="2E75B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3557016" y="1380659"/>
            <a:ext cx="499872" cy="9144"/>
          </a:xfrm>
          <a:prstGeom prst="line">
            <a:avLst/>
          </a:prstGeom>
          <a:ln w="19050">
            <a:solidFill>
              <a:srgbClr val="2E75B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35411" y="4309654"/>
            <a:ext cx="3533438" cy="2492990"/>
          </a:xfrm>
          <a:prstGeom prst="rect">
            <a:avLst/>
          </a:prstGeom>
        </p:spPr>
        <p:txBody>
          <a:bodyPr wrap="square">
            <a:spAutoFit/>
          </a:bodyPr>
          <a:lstStyle/>
          <a:p>
            <a:pPr algn="r"/>
            <a:r>
              <a:rPr lang="en-US" sz="1600" b="1" dirty="0" smtClean="0">
                <a:solidFill>
                  <a:schemeClr val="accent2">
                    <a:lumMod val="75000"/>
                  </a:schemeClr>
                </a:solidFill>
              </a:rPr>
              <a:t>DITJEN KEBUDAYAAN</a:t>
            </a:r>
            <a:endParaRPr lang="en-US" sz="1600" b="1" dirty="0">
              <a:solidFill>
                <a:schemeClr val="accent2">
                  <a:lumMod val="75000"/>
                </a:schemeClr>
              </a:solidFill>
            </a:endParaRPr>
          </a:p>
          <a:p>
            <a:pPr algn="r"/>
            <a:r>
              <a:rPr lang="en-US" sz="1400" dirty="0" err="1" smtClean="0"/>
              <a:t>Setditjen</a:t>
            </a:r>
            <a:r>
              <a:rPr lang="en-US" sz="1400" dirty="0" smtClean="0"/>
              <a:t>, </a:t>
            </a:r>
            <a:r>
              <a:rPr lang="en-US" sz="1400" dirty="0" err="1" smtClean="0"/>
              <a:t>Direktorat</a:t>
            </a:r>
            <a:r>
              <a:rPr lang="en-US" sz="1400" dirty="0" smtClean="0"/>
              <a:t> </a:t>
            </a:r>
            <a:r>
              <a:rPr lang="en-US" sz="1400" dirty="0" err="1" smtClean="0"/>
              <a:t>Kepercayaan</a:t>
            </a:r>
            <a:r>
              <a:rPr lang="en-US" sz="1400" dirty="0" smtClean="0"/>
              <a:t>, </a:t>
            </a:r>
            <a:r>
              <a:rPr lang="en-US" sz="1400" dirty="0" err="1" smtClean="0"/>
              <a:t>Kesenian</a:t>
            </a:r>
            <a:r>
              <a:rPr lang="en-US" sz="1400" dirty="0" smtClean="0"/>
              <a:t>, </a:t>
            </a:r>
            <a:r>
              <a:rPr lang="en-US" sz="1400" dirty="0" err="1" smtClean="0"/>
              <a:t>Cagar</a:t>
            </a:r>
            <a:r>
              <a:rPr lang="en-US" sz="1400" dirty="0" smtClean="0"/>
              <a:t> </a:t>
            </a:r>
            <a:r>
              <a:rPr lang="en-US" sz="1400" dirty="0" err="1" smtClean="0"/>
              <a:t>Budaya</a:t>
            </a:r>
            <a:r>
              <a:rPr lang="en-US" sz="1400" dirty="0" smtClean="0"/>
              <a:t> </a:t>
            </a:r>
            <a:r>
              <a:rPr lang="en-US" sz="1400" dirty="0" err="1" smtClean="0"/>
              <a:t>dan</a:t>
            </a:r>
            <a:r>
              <a:rPr lang="en-US" sz="1400" dirty="0" smtClean="0"/>
              <a:t> </a:t>
            </a:r>
            <a:r>
              <a:rPr lang="en-US" sz="1400" dirty="0" err="1" smtClean="0"/>
              <a:t>Permuseuman</a:t>
            </a:r>
            <a:r>
              <a:rPr lang="en-US" sz="1400" dirty="0" smtClean="0"/>
              <a:t>, </a:t>
            </a:r>
            <a:r>
              <a:rPr lang="en-US" sz="1400" dirty="0" err="1" smtClean="0"/>
              <a:t>Sejarah</a:t>
            </a:r>
            <a:r>
              <a:rPr lang="en-US" sz="1400" dirty="0" smtClean="0"/>
              <a:t>, </a:t>
            </a:r>
            <a:r>
              <a:rPr lang="en-US" sz="1400" dirty="0" err="1" smtClean="0"/>
              <a:t>Warisan</a:t>
            </a:r>
            <a:r>
              <a:rPr lang="en-US" sz="1400" dirty="0" smtClean="0"/>
              <a:t> </a:t>
            </a:r>
            <a:r>
              <a:rPr lang="en-US" sz="1400" dirty="0" err="1" smtClean="0"/>
              <a:t>dan</a:t>
            </a:r>
            <a:r>
              <a:rPr lang="en-US" sz="1400" dirty="0" smtClean="0"/>
              <a:t> </a:t>
            </a:r>
            <a:r>
              <a:rPr lang="en-US" sz="1400" dirty="0" err="1" smtClean="0"/>
              <a:t>Diplomasi</a:t>
            </a:r>
            <a:r>
              <a:rPr lang="en-US" sz="1400" dirty="0" smtClean="0"/>
              <a:t> </a:t>
            </a:r>
            <a:r>
              <a:rPr lang="en-US" sz="1400" dirty="0" err="1" smtClean="0"/>
              <a:t>Budaya</a:t>
            </a:r>
            <a:r>
              <a:rPr lang="en-US" sz="1400" dirty="0" smtClean="0"/>
              <a:t>, Museum </a:t>
            </a:r>
            <a:r>
              <a:rPr lang="en-US" sz="1400" dirty="0" err="1" smtClean="0"/>
              <a:t>Basoeki</a:t>
            </a:r>
            <a:r>
              <a:rPr lang="en-US" sz="1400" dirty="0" smtClean="0"/>
              <a:t> Abdullah, </a:t>
            </a:r>
            <a:r>
              <a:rPr lang="en-US" sz="1400" dirty="0" err="1" smtClean="0"/>
              <a:t>Benteng</a:t>
            </a:r>
            <a:r>
              <a:rPr lang="en-US" sz="1400" dirty="0" smtClean="0"/>
              <a:t> </a:t>
            </a:r>
            <a:r>
              <a:rPr lang="en-US" sz="1400" dirty="0" err="1" smtClean="0"/>
              <a:t>Vredeburg</a:t>
            </a:r>
            <a:r>
              <a:rPr lang="en-US" sz="1400" dirty="0" smtClean="0"/>
              <a:t>, </a:t>
            </a:r>
            <a:r>
              <a:rPr lang="en-US" sz="1400" dirty="0" err="1" smtClean="0"/>
              <a:t>Kebangkitan</a:t>
            </a:r>
            <a:r>
              <a:rPr lang="en-US" sz="1400" dirty="0" smtClean="0"/>
              <a:t> Nasional, Nasional, </a:t>
            </a:r>
            <a:r>
              <a:rPr lang="en-US" sz="1400" dirty="0" err="1" smtClean="0"/>
              <a:t>Perumusan</a:t>
            </a:r>
            <a:r>
              <a:rPr lang="en-US" sz="1400" dirty="0" smtClean="0"/>
              <a:t> </a:t>
            </a:r>
            <a:r>
              <a:rPr lang="en-US" sz="1400" dirty="0" err="1" smtClean="0"/>
              <a:t>Naskah</a:t>
            </a:r>
            <a:r>
              <a:rPr lang="en-US" sz="1400" dirty="0" smtClean="0"/>
              <a:t> </a:t>
            </a:r>
            <a:r>
              <a:rPr lang="en-US" sz="1400" dirty="0" err="1" smtClean="0"/>
              <a:t>Proklamasi</a:t>
            </a:r>
            <a:r>
              <a:rPr lang="en-US" sz="1400" dirty="0" smtClean="0"/>
              <a:t>, </a:t>
            </a:r>
            <a:r>
              <a:rPr lang="en-US" sz="1400" dirty="0" err="1" smtClean="0"/>
              <a:t>Sumpah</a:t>
            </a:r>
            <a:r>
              <a:rPr lang="en-US" sz="1400" dirty="0" smtClean="0"/>
              <a:t> </a:t>
            </a:r>
            <a:r>
              <a:rPr lang="en-US" sz="1400" dirty="0" err="1" smtClean="0"/>
              <a:t>Pemuda</a:t>
            </a:r>
            <a:r>
              <a:rPr lang="en-US" sz="1400" dirty="0" smtClean="0"/>
              <a:t>, </a:t>
            </a:r>
            <a:r>
              <a:rPr lang="en-US" sz="1400" dirty="0" err="1" smtClean="0"/>
              <a:t>Konservasi</a:t>
            </a:r>
            <a:r>
              <a:rPr lang="en-US" sz="1400" dirty="0" smtClean="0"/>
              <a:t> Borobudur, BPSMP </a:t>
            </a:r>
            <a:r>
              <a:rPr lang="en-US" sz="1400" dirty="0" err="1" smtClean="0"/>
              <a:t>Sangiran</a:t>
            </a:r>
            <a:r>
              <a:rPr lang="en-US" sz="1400" dirty="0" smtClean="0"/>
              <a:t>, BPCB Bali, </a:t>
            </a:r>
            <a:r>
              <a:rPr lang="en-US" sz="1400" dirty="0" err="1" smtClean="0"/>
              <a:t>Banten</a:t>
            </a:r>
            <a:r>
              <a:rPr lang="en-US" sz="1400" dirty="0" smtClean="0"/>
              <a:t>, Yogyakarta, Jambi, </a:t>
            </a:r>
            <a:r>
              <a:rPr lang="en-US" sz="1400" dirty="0" err="1" smtClean="0"/>
              <a:t>Jateng</a:t>
            </a:r>
            <a:r>
              <a:rPr lang="en-US" sz="1400" dirty="0" smtClean="0"/>
              <a:t>, </a:t>
            </a:r>
            <a:r>
              <a:rPr lang="en-US" sz="1400" dirty="0" err="1" smtClean="0"/>
              <a:t>Jatim</a:t>
            </a:r>
            <a:r>
              <a:rPr lang="en-US" sz="1400" dirty="0" smtClean="0"/>
              <a:t>, </a:t>
            </a:r>
            <a:r>
              <a:rPr lang="en-US" sz="1400" dirty="0" err="1" smtClean="0"/>
              <a:t>Kaltim</a:t>
            </a:r>
            <a:r>
              <a:rPr lang="en-US" sz="1400" dirty="0" smtClean="0"/>
              <a:t>, </a:t>
            </a:r>
            <a:r>
              <a:rPr lang="en-US" sz="1400" dirty="0" err="1" smtClean="0"/>
              <a:t>Sulsel</a:t>
            </a:r>
            <a:r>
              <a:rPr lang="en-US" sz="1400" dirty="0" smtClean="0"/>
              <a:t>, </a:t>
            </a:r>
            <a:r>
              <a:rPr lang="en-US" sz="1400" dirty="0" err="1" smtClean="0"/>
              <a:t>Sumbar</a:t>
            </a:r>
            <a:r>
              <a:rPr lang="en-US" sz="1400" dirty="0" smtClean="0"/>
              <a:t>, BPNB Aceh, Yogyakarta, </a:t>
            </a:r>
            <a:r>
              <a:rPr lang="en-US" sz="1400" dirty="0" err="1" smtClean="0"/>
              <a:t>Jabar</a:t>
            </a:r>
            <a:r>
              <a:rPr lang="en-US" sz="1400" dirty="0" smtClean="0"/>
              <a:t>, </a:t>
            </a:r>
            <a:r>
              <a:rPr lang="en-US" sz="1400" dirty="0" err="1" smtClean="0"/>
              <a:t>Kalbar</a:t>
            </a:r>
            <a:endParaRPr lang="en-US" sz="1400" dirty="0"/>
          </a:p>
        </p:txBody>
      </p:sp>
      <p:sp>
        <p:nvSpPr>
          <p:cNvPr id="88" name="Rectangle 87"/>
          <p:cNvSpPr/>
          <p:nvPr/>
        </p:nvSpPr>
        <p:spPr>
          <a:xfrm>
            <a:off x="106514" y="2507300"/>
            <a:ext cx="2597366" cy="1415772"/>
          </a:xfrm>
          <a:prstGeom prst="rect">
            <a:avLst/>
          </a:prstGeom>
        </p:spPr>
        <p:txBody>
          <a:bodyPr wrap="square">
            <a:spAutoFit/>
          </a:bodyPr>
          <a:lstStyle/>
          <a:p>
            <a:pPr algn="r"/>
            <a:r>
              <a:rPr lang="en-US" sz="1600" b="1" dirty="0" smtClean="0">
                <a:solidFill>
                  <a:schemeClr val="accent2">
                    <a:lumMod val="75000"/>
                  </a:schemeClr>
                </a:solidFill>
              </a:rPr>
              <a:t>DITJEN GTK</a:t>
            </a:r>
          </a:p>
          <a:p>
            <a:pPr algn="r"/>
            <a:r>
              <a:rPr lang="en-US" sz="1400" dirty="0" err="1" smtClean="0"/>
              <a:t>Setditjen</a:t>
            </a:r>
            <a:r>
              <a:rPr lang="en-US" sz="1400" dirty="0" smtClean="0"/>
              <a:t>, </a:t>
            </a:r>
            <a:r>
              <a:rPr lang="en-US" sz="1400" dirty="0" err="1" smtClean="0"/>
              <a:t>Direktorat</a:t>
            </a:r>
            <a:r>
              <a:rPr lang="en-US" sz="1400" dirty="0" smtClean="0"/>
              <a:t> PGTK PAUD, PG SD, PG </a:t>
            </a:r>
            <a:r>
              <a:rPr lang="en-US" sz="1400" dirty="0" err="1" smtClean="0"/>
              <a:t>Dikmen</a:t>
            </a:r>
            <a:r>
              <a:rPr lang="en-US" sz="1400" dirty="0" smtClean="0"/>
              <a:t>, PTK </a:t>
            </a:r>
            <a:r>
              <a:rPr lang="en-US" sz="1400" dirty="0" err="1" smtClean="0"/>
              <a:t>Dikdasmen</a:t>
            </a:r>
            <a:r>
              <a:rPr lang="en-US" sz="1400" dirty="0" smtClean="0"/>
              <a:t>, LP2KS, P4TK Bahasa, IPA, </a:t>
            </a:r>
            <a:r>
              <a:rPr lang="en-US" sz="1400" dirty="0" err="1" smtClean="0"/>
              <a:t>Matematika</a:t>
            </a:r>
            <a:r>
              <a:rPr lang="en-US" sz="1400" dirty="0" smtClean="0"/>
              <a:t>, </a:t>
            </a:r>
            <a:r>
              <a:rPr lang="en-US" sz="1400" dirty="0" err="1" smtClean="0"/>
              <a:t>Penjas</a:t>
            </a:r>
            <a:r>
              <a:rPr lang="en-US" sz="1400" dirty="0" smtClean="0"/>
              <a:t> </a:t>
            </a:r>
            <a:r>
              <a:rPr lang="en-US" sz="1400" dirty="0" err="1" smtClean="0"/>
              <a:t>dan</a:t>
            </a:r>
            <a:r>
              <a:rPr lang="en-US" sz="1400" dirty="0" smtClean="0"/>
              <a:t> BK, PKN </a:t>
            </a:r>
            <a:r>
              <a:rPr lang="en-US" sz="1400" dirty="0" err="1" smtClean="0"/>
              <a:t>dan</a:t>
            </a:r>
            <a:r>
              <a:rPr lang="en-US" sz="1400" dirty="0" smtClean="0"/>
              <a:t> IPS, </a:t>
            </a:r>
            <a:r>
              <a:rPr lang="en-US" sz="1400" dirty="0" err="1" smtClean="0"/>
              <a:t>Pertanian</a:t>
            </a:r>
            <a:endParaRPr lang="en-US" sz="1400" dirty="0"/>
          </a:p>
        </p:txBody>
      </p:sp>
      <p:cxnSp>
        <p:nvCxnSpPr>
          <p:cNvPr id="103" name="Straight Connector 102"/>
          <p:cNvCxnSpPr/>
          <p:nvPr/>
        </p:nvCxnSpPr>
        <p:spPr>
          <a:xfrm flipH="1" flipV="1">
            <a:off x="3459385" y="4479638"/>
            <a:ext cx="213232" cy="3571"/>
          </a:xfrm>
          <a:prstGeom prst="line">
            <a:avLst/>
          </a:prstGeom>
          <a:ln w="19050">
            <a:solidFill>
              <a:srgbClr val="2E75B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2714589" y="2648233"/>
            <a:ext cx="499872" cy="9144"/>
          </a:xfrm>
          <a:prstGeom prst="line">
            <a:avLst/>
          </a:prstGeom>
          <a:ln w="19050">
            <a:solidFill>
              <a:srgbClr val="2E75B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flipV="1">
            <a:off x="3209714" y="2648233"/>
            <a:ext cx="1116312" cy="969955"/>
          </a:xfrm>
          <a:prstGeom prst="line">
            <a:avLst/>
          </a:prstGeom>
          <a:ln w="19050">
            <a:solidFill>
              <a:srgbClr val="2E75B6"/>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H="1">
            <a:off x="3672617" y="3674022"/>
            <a:ext cx="661193" cy="805616"/>
          </a:xfrm>
          <a:prstGeom prst="line">
            <a:avLst/>
          </a:prstGeom>
          <a:ln w="19050">
            <a:solidFill>
              <a:srgbClr val="2E75B6"/>
            </a:solidFill>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3511296" y="2821788"/>
            <a:ext cx="1618488" cy="1618488"/>
          </a:xfrm>
          <a:prstGeom prst="ellipse">
            <a:avLst/>
          </a:prstGeom>
          <a:solidFill>
            <a:schemeClr val="accent5"/>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D" sz="4400" b="1" dirty="0" smtClean="0">
                <a:latin typeface="Imprint MT Shadow" panose="04020605060303030202" pitchFamily="82" charset="0"/>
              </a:rPr>
              <a:t>119</a:t>
            </a:r>
          </a:p>
          <a:p>
            <a:pPr algn="ctr"/>
            <a:r>
              <a:rPr lang="en-ID" sz="2000" b="1" dirty="0" smtClean="0">
                <a:latin typeface="Imprint MT Shadow" panose="04020605060303030202" pitchFamily="82" charset="0"/>
              </a:rPr>
              <a:t>SATKER</a:t>
            </a:r>
            <a:endParaRPr lang="en-ID" sz="2000" b="1" dirty="0">
              <a:latin typeface="Imprint MT Shadow" panose="04020605060303030202" pitchFamily="82" charset="0"/>
            </a:endParaRPr>
          </a:p>
        </p:txBody>
      </p:sp>
    </p:spTree>
    <p:extLst>
      <p:ext uri="{BB962C8B-B14F-4D97-AF65-F5344CB8AC3E}">
        <p14:creationId xmlns:p14="http://schemas.microsoft.com/office/powerpoint/2010/main" val="39155550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Sistem Informasi e-Planning</a:t>
            </a:r>
            <a:endParaRPr lang="id-ID" dirty="0"/>
          </a:p>
        </p:txBody>
      </p:sp>
      <p:sp>
        <p:nvSpPr>
          <p:cNvPr id="3" name="Content Placeholder 2"/>
          <p:cNvSpPr>
            <a:spLocks noGrp="1"/>
          </p:cNvSpPr>
          <p:nvPr>
            <p:ph idx="1"/>
          </p:nvPr>
        </p:nvSpPr>
        <p:spPr/>
        <p:txBody>
          <a:bodyPr/>
          <a:lstStyle/>
          <a:p>
            <a:pPr marL="0" indent="0">
              <a:buNone/>
            </a:pPr>
            <a:r>
              <a:rPr lang="id-ID" dirty="0" smtClean="0"/>
              <a:t>eplanning.kemdikbud.go.id</a:t>
            </a:r>
            <a:endParaRPr lang="id-ID" dirty="0"/>
          </a:p>
        </p:txBody>
      </p:sp>
      <p:sp>
        <p:nvSpPr>
          <p:cNvPr id="4" name="Slide Number Placeholder 3"/>
          <p:cNvSpPr>
            <a:spLocks noGrp="1"/>
          </p:cNvSpPr>
          <p:nvPr>
            <p:ph type="sldNum" sz="quarter" idx="12"/>
          </p:nvPr>
        </p:nvSpPr>
        <p:spPr/>
        <p:txBody>
          <a:bodyPr/>
          <a:lstStyle/>
          <a:p>
            <a:fld id="{DB2928E3-7018-43E4-8A0B-61B3446FFDEC}" type="slidenum">
              <a:rPr lang="en-ID" smtClean="0"/>
              <a:t>25</a:t>
            </a:fld>
            <a:endParaRPr lang="en-ID"/>
          </a:p>
        </p:txBody>
      </p:sp>
      <p:sp>
        <p:nvSpPr>
          <p:cNvPr id="5" name="Text Placeholder 4"/>
          <p:cNvSpPr>
            <a:spLocks noGrp="1"/>
          </p:cNvSpPr>
          <p:nvPr>
            <p:ph type="body" sz="quarter" idx="13"/>
          </p:nvPr>
        </p:nvSpPr>
        <p:spPr/>
        <p:txBody>
          <a:bodyPr anchor="ctr"/>
          <a:lstStyle/>
          <a:p>
            <a:pPr marL="0" indent="0">
              <a:buNone/>
            </a:pPr>
            <a:r>
              <a:rPr lang="en-ID" b="1" dirty="0" smtClean="0"/>
              <a:t>5</a:t>
            </a:r>
            <a:endParaRPr lang="id-ID" b="1" dirty="0"/>
          </a:p>
        </p:txBody>
      </p:sp>
      <p:sp>
        <p:nvSpPr>
          <p:cNvPr id="6" name="Rectangle 5"/>
          <p:cNvSpPr/>
          <p:nvPr/>
        </p:nvSpPr>
        <p:spPr>
          <a:xfrm>
            <a:off x="171449" y="1162190"/>
            <a:ext cx="4930903" cy="209288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ID" b="1" dirty="0" err="1" smtClean="0"/>
              <a:t>Latar</a:t>
            </a:r>
            <a:r>
              <a:rPr lang="en-ID" b="1" dirty="0" smtClean="0"/>
              <a:t> </a:t>
            </a:r>
            <a:r>
              <a:rPr lang="en-ID" b="1" dirty="0" err="1" smtClean="0"/>
              <a:t>Belakang</a:t>
            </a:r>
            <a:r>
              <a:rPr lang="en-US" b="1" dirty="0" smtClean="0"/>
              <a:t>:</a:t>
            </a:r>
            <a:endParaRPr lang="id-ID" b="1" dirty="0"/>
          </a:p>
          <a:p>
            <a:pPr marL="228600" indent="-228600">
              <a:buFont typeface="+mj-lt"/>
              <a:buAutoNum type="arabicPeriod"/>
            </a:pPr>
            <a:r>
              <a:rPr lang="en-ID" sz="1600" dirty="0" err="1" smtClean="0">
                <a:latin typeface="Century Gothic" pitchFamily="34" charset="0"/>
              </a:rPr>
              <a:t>Sulitnya</a:t>
            </a:r>
            <a:r>
              <a:rPr lang="en-ID" sz="1600" dirty="0" smtClean="0">
                <a:latin typeface="Century Gothic" pitchFamily="34" charset="0"/>
              </a:rPr>
              <a:t> </a:t>
            </a:r>
            <a:r>
              <a:rPr lang="en-ID" sz="1600" b="1" dirty="0" err="1" smtClean="0">
                <a:solidFill>
                  <a:srgbClr val="FF0000"/>
                </a:solidFill>
                <a:latin typeface="Century Gothic" pitchFamily="34" charset="0"/>
              </a:rPr>
              <a:t>memantau</a:t>
            </a:r>
            <a:r>
              <a:rPr lang="en-ID" sz="1600" dirty="0" smtClean="0">
                <a:latin typeface="Century Gothic" pitchFamily="34" charset="0"/>
              </a:rPr>
              <a:t> </a:t>
            </a:r>
            <a:r>
              <a:rPr lang="en-ID" sz="1600" dirty="0" err="1" smtClean="0">
                <a:latin typeface="Century Gothic" pitchFamily="34" charset="0"/>
              </a:rPr>
              <a:t>perkembangan</a:t>
            </a:r>
            <a:r>
              <a:rPr lang="en-ID" sz="1600" dirty="0" smtClean="0">
                <a:latin typeface="Century Gothic" pitchFamily="34" charset="0"/>
              </a:rPr>
              <a:t> </a:t>
            </a:r>
            <a:r>
              <a:rPr lang="en-ID" sz="1600" dirty="0" err="1" smtClean="0">
                <a:latin typeface="Century Gothic" pitchFamily="34" charset="0"/>
              </a:rPr>
              <a:t>perencanaan</a:t>
            </a:r>
            <a:r>
              <a:rPr lang="en-ID" sz="1600" dirty="0" smtClean="0">
                <a:latin typeface="Century Gothic" pitchFamily="34" charset="0"/>
              </a:rPr>
              <a:t> </a:t>
            </a:r>
            <a:r>
              <a:rPr lang="en-ID" sz="1600" dirty="0" err="1" smtClean="0">
                <a:latin typeface="Century Gothic" pitchFamily="34" charset="0"/>
              </a:rPr>
              <a:t>dan</a:t>
            </a:r>
            <a:r>
              <a:rPr lang="en-ID" sz="1600" dirty="0" smtClean="0">
                <a:latin typeface="Century Gothic" pitchFamily="34" charset="0"/>
              </a:rPr>
              <a:t> </a:t>
            </a:r>
            <a:r>
              <a:rPr lang="en-ID" sz="1600" dirty="0" err="1" smtClean="0">
                <a:latin typeface="Century Gothic" pitchFamily="34" charset="0"/>
              </a:rPr>
              <a:t>perubahan</a:t>
            </a:r>
            <a:r>
              <a:rPr lang="en-ID" sz="1600" dirty="0" smtClean="0">
                <a:latin typeface="Century Gothic" pitchFamily="34" charset="0"/>
              </a:rPr>
              <a:t> RKA</a:t>
            </a:r>
            <a:endParaRPr lang="id-ID" sz="1600" dirty="0">
              <a:latin typeface="Century Gothic" pitchFamily="34" charset="0"/>
            </a:endParaRPr>
          </a:p>
          <a:p>
            <a:pPr marL="228600" indent="-228600">
              <a:buFont typeface="+mj-lt"/>
              <a:buAutoNum type="arabicPeriod"/>
            </a:pPr>
            <a:r>
              <a:rPr lang="en-ID" sz="1600" dirty="0" err="1" smtClean="0">
                <a:latin typeface="Century Gothic" pitchFamily="34" charset="0"/>
              </a:rPr>
              <a:t>Sulitnya</a:t>
            </a:r>
            <a:r>
              <a:rPr lang="id-ID" sz="1600" dirty="0" smtClean="0">
                <a:latin typeface="Century Gothic" pitchFamily="34" charset="0"/>
              </a:rPr>
              <a:t> </a:t>
            </a:r>
            <a:r>
              <a:rPr lang="id-ID" sz="1600" b="1" dirty="0">
                <a:solidFill>
                  <a:srgbClr val="C00000"/>
                </a:solidFill>
                <a:latin typeface="Century Gothic" pitchFamily="34" charset="0"/>
              </a:rPr>
              <a:t>pengendalian</a:t>
            </a:r>
            <a:r>
              <a:rPr lang="id-ID" sz="1600" dirty="0">
                <a:latin typeface="Century Gothic" pitchFamily="34" charset="0"/>
              </a:rPr>
              <a:t> proses penyusunan </a:t>
            </a:r>
            <a:r>
              <a:rPr lang="en-ID" sz="1600" dirty="0" err="1" smtClean="0">
                <a:latin typeface="Century Gothic" pitchFamily="34" charset="0"/>
              </a:rPr>
              <a:t>revisi</a:t>
            </a:r>
            <a:r>
              <a:rPr lang="en-ID" sz="1600" dirty="0" smtClean="0">
                <a:latin typeface="Century Gothic" pitchFamily="34" charset="0"/>
              </a:rPr>
              <a:t> </a:t>
            </a:r>
            <a:r>
              <a:rPr lang="id-ID" sz="1600" dirty="0" smtClean="0">
                <a:latin typeface="Century Gothic" pitchFamily="34" charset="0"/>
              </a:rPr>
              <a:t>RKA</a:t>
            </a:r>
            <a:endParaRPr lang="id-ID" sz="1600" dirty="0">
              <a:latin typeface="Century Gothic" pitchFamily="34" charset="0"/>
            </a:endParaRPr>
          </a:p>
          <a:p>
            <a:pPr marL="228600" indent="-228600">
              <a:buFont typeface="+mj-lt"/>
              <a:buAutoNum type="arabicPeriod"/>
            </a:pPr>
            <a:r>
              <a:rPr lang="id-ID" sz="1600" dirty="0">
                <a:latin typeface="Century Gothic" pitchFamily="34" charset="0"/>
              </a:rPr>
              <a:t>Lemahnya </a:t>
            </a:r>
            <a:r>
              <a:rPr lang="id-ID" sz="1600" b="1" dirty="0">
                <a:solidFill>
                  <a:srgbClr val="C00000"/>
                </a:solidFill>
                <a:latin typeface="Century Gothic" pitchFamily="34" charset="0"/>
              </a:rPr>
              <a:t>sistem pendokumentasian proses </a:t>
            </a:r>
            <a:r>
              <a:rPr lang="id-ID" sz="1600" dirty="0">
                <a:latin typeface="Century Gothic" pitchFamily="34" charset="0"/>
              </a:rPr>
              <a:t>penyusunan </a:t>
            </a:r>
            <a:r>
              <a:rPr lang="id-ID" sz="1600" dirty="0" smtClean="0">
                <a:latin typeface="Century Gothic" pitchFamily="34" charset="0"/>
              </a:rPr>
              <a:t>RKA</a:t>
            </a:r>
            <a:endParaRPr lang="en-ID" sz="1600" dirty="0" smtClean="0">
              <a:latin typeface="Century Gothic" pitchFamily="34" charset="0"/>
            </a:endParaRPr>
          </a:p>
          <a:p>
            <a:pPr marL="228600" indent="-228600">
              <a:buFont typeface="+mj-lt"/>
              <a:buAutoNum type="arabicPeriod"/>
            </a:pPr>
            <a:r>
              <a:rPr lang="id-ID" sz="1600" b="1" dirty="0" smtClean="0">
                <a:solidFill>
                  <a:srgbClr val="C00000"/>
                </a:solidFill>
                <a:latin typeface="Century Gothic" pitchFamily="34" charset="0"/>
              </a:rPr>
              <a:t>Lambatnya</a:t>
            </a:r>
            <a:r>
              <a:rPr lang="id-ID" sz="1600" dirty="0" smtClean="0">
                <a:latin typeface="Century Gothic" pitchFamily="34" charset="0"/>
              </a:rPr>
              <a:t> </a:t>
            </a:r>
            <a:r>
              <a:rPr lang="id-ID" sz="1600" dirty="0">
                <a:latin typeface="Century Gothic" pitchFamily="34" charset="0"/>
              </a:rPr>
              <a:t>penyusunan </a:t>
            </a:r>
            <a:r>
              <a:rPr lang="id-ID" sz="1600" dirty="0" smtClean="0">
                <a:latin typeface="Century Gothic" pitchFamily="34" charset="0"/>
              </a:rPr>
              <a:t>RKA</a:t>
            </a:r>
            <a:endParaRPr lang="id-ID" sz="1600" dirty="0">
              <a:latin typeface="Century Gothic" pitchFamily="34" charset="0"/>
            </a:endParaRPr>
          </a:p>
        </p:txBody>
      </p:sp>
      <p:sp>
        <p:nvSpPr>
          <p:cNvPr id="7" name="TextBox 6"/>
          <p:cNvSpPr txBox="1"/>
          <p:nvPr/>
        </p:nvSpPr>
        <p:spPr>
          <a:xfrm>
            <a:off x="5143500" y="1196951"/>
            <a:ext cx="3886200" cy="1754326"/>
          </a:xfrm>
          <a:prstGeom prst="rect">
            <a:avLst/>
          </a:prstGeom>
          <a:noFill/>
        </p:spPr>
        <p:txBody>
          <a:bodyPr wrap="square" rtlCol="0">
            <a:spAutoFit/>
          </a:bodyPr>
          <a:lstStyle/>
          <a:p>
            <a:pPr algn="ctr"/>
            <a:r>
              <a:rPr lang="en-US" b="1" dirty="0" smtClean="0"/>
              <a:t>TUJUAN</a:t>
            </a:r>
          </a:p>
          <a:p>
            <a:pPr algn="ctr"/>
            <a:r>
              <a:rPr lang="en-US" dirty="0" err="1" smtClean="0">
                <a:solidFill>
                  <a:schemeClr val="accent1">
                    <a:lumMod val="75000"/>
                  </a:schemeClr>
                </a:solidFill>
              </a:rPr>
              <a:t>Meningkatkan</a:t>
            </a:r>
            <a:r>
              <a:rPr lang="en-US" dirty="0" smtClean="0">
                <a:solidFill>
                  <a:schemeClr val="accent1">
                    <a:lumMod val="75000"/>
                  </a:schemeClr>
                </a:solidFill>
              </a:rPr>
              <a:t> </a:t>
            </a:r>
            <a:r>
              <a:rPr lang="en-US" dirty="0" err="1" smtClean="0">
                <a:solidFill>
                  <a:schemeClr val="accent1">
                    <a:lumMod val="75000"/>
                  </a:schemeClr>
                </a:solidFill>
              </a:rPr>
              <a:t>kualitas</a:t>
            </a:r>
            <a:r>
              <a:rPr lang="en-US" dirty="0" smtClean="0">
                <a:solidFill>
                  <a:schemeClr val="accent1">
                    <a:lumMod val="75000"/>
                  </a:schemeClr>
                </a:solidFill>
              </a:rPr>
              <a:t> </a:t>
            </a:r>
            <a:r>
              <a:rPr lang="en-US" dirty="0" err="1" smtClean="0">
                <a:solidFill>
                  <a:schemeClr val="accent1">
                    <a:lumMod val="75000"/>
                  </a:schemeClr>
                </a:solidFill>
              </a:rPr>
              <a:t>perencanaan</a:t>
            </a:r>
            <a:r>
              <a:rPr lang="en-US" dirty="0" smtClean="0">
                <a:solidFill>
                  <a:schemeClr val="accent1">
                    <a:lumMod val="75000"/>
                  </a:schemeClr>
                </a:solidFill>
              </a:rPr>
              <a:t> yang </a:t>
            </a:r>
            <a:r>
              <a:rPr lang="en-US" dirty="0" err="1" smtClean="0">
                <a:solidFill>
                  <a:schemeClr val="accent1">
                    <a:lumMod val="75000"/>
                  </a:schemeClr>
                </a:solidFill>
              </a:rPr>
              <a:t>menuntut</a:t>
            </a:r>
            <a:r>
              <a:rPr lang="en-US" dirty="0" smtClean="0">
                <a:solidFill>
                  <a:schemeClr val="accent1">
                    <a:lumMod val="75000"/>
                  </a:schemeClr>
                </a:solidFill>
              </a:rPr>
              <a:t> </a:t>
            </a:r>
            <a:r>
              <a:rPr lang="en-US" b="1" dirty="0" err="1" smtClean="0">
                <a:solidFill>
                  <a:schemeClr val="accent1">
                    <a:lumMod val="75000"/>
                  </a:schemeClr>
                </a:solidFill>
              </a:rPr>
              <a:t>komitmen</a:t>
            </a:r>
            <a:r>
              <a:rPr lang="en-US" dirty="0" smtClean="0">
                <a:solidFill>
                  <a:schemeClr val="accent1">
                    <a:lumMod val="75000"/>
                  </a:schemeClr>
                </a:solidFill>
              </a:rPr>
              <a:t>, </a:t>
            </a:r>
            <a:r>
              <a:rPr lang="en-US" b="1" dirty="0" err="1" smtClean="0">
                <a:solidFill>
                  <a:schemeClr val="accent1">
                    <a:lumMod val="75000"/>
                  </a:schemeClr>
                </a:solidFill>
              </a:rPr>
              <a:t>perubahan</a:t>
            </a:r>
            <a:r>
              <a:rPr lang="en-US" b="1" dirty="0" smtClean="0">
                <a:solidFill>
                  <a:schemeClr val="accent1">
                    <a:lumMod val="75000"/>
                  </a:schemeClr>
                </a:solidFill>
              </a:rPr>
              <a:t> </a:t>
            </a:r>
            <a:r>
              <a:rPr lang="en-US" b="1" dirty="0" err="1" smtClean="0">
                <a:solidFill>
                  <a:schemeClr val="accent1">
                    <a:lumMod val="75000"/>
                  </a:schemeClr>
                </a:solidFill>
              </a:rPr>
              <a:t>prilaku</a:t>
            </a:r>
            <a:r>
              <a:rPr lang="en-US" dirty="0" smtClean="0">
                <a:solidFill>
                  <a:schemeClr val="accent1">
                    <a:lumMod val="75000"/>
                  </a:schemeClr>
                </a:solidFill>
              </a:rPr>
              <a:t>, </a:t>
            </a:r>
            <a:r>
              <a:rPr lang="en-US" b="1" dirty="0" err="1" smtClean="0">
                <a:solidFill>
                  <a:schemeClr val="accent1">
                    <a:lumMod val="75000"/>
                  </a:schemeClr>
                </a:solidFill>
              </a:rPr>
              <a:t>pengembangan</a:t>
            </a:r>
            <a:r>
              <a:rPr lang="en-US" b="1" dirty="0" smtClean="0">
                <a:solidFill>
                  <a:schemeClr val="accent1">
                    <a:lumMod val="75000"/>
                  </a:schemeClr>
                </a:solidFill>
              </a:rPr>
              <a:t> </a:t>
            </a:r>
            <a:r>
              <a:rPr lang="en-US" b="1" dirty="0" err="1" smtClean="0">
                <a:solidFill>
                  <a:schemeClr val="accent1">
                    <a:lumMod val="75000"/>
                  </a:schemeClr>
                </a:solidFill>
              </a:rPr>
              <a:t>kapasitas</a:t>
            </a:r>
            <a:r>
              <a:rPr lang="en-US" b="1" dirty="0" smtClean="0">
                <a:solidFill>
                  <a:schemeClr val="accent1">
                    <a:lumMod val="75000"/>
                  </a:schemeClr>
                </a:solidFill>
              </a:rPr>
              <a:t> SDM,</a:t>
            </a:r>
            <a:r>
              <a:rPr lang="en-US" dirty="0" smtClean="0">
                <a:solidFill>
                  <a:schemeClr val="accent1">
                    <a:lumMod val="75000"/>
                  </a:schemeClr>
                </a:solidFill>
              </a:rPr>
              <a:t> </a:t>
            </a:r>
            <a:r>
              <a:rPr lang="en-US" dirty="0" err="1" smtClean="0">
                <a:solidFill>
                  <a:schemeClr val="accent1">
                    <a:lumMod val="75000"/>
                  </a:schemeClr>
                </a:solidFill>
              </a:rPr>
              <a:t>dan</a:t>
            </a:r>
            <a:r>
              <a:rPr lang="en-US" dirty="0" smtClean="0">
                <a:solidFill>
                  <a:schemeClr val="accent1">
                    <a:lumMod val="75000"/>
                  </a:schemeClr>
                </a:solidFill>
              </a:rPr>
              <a:t> </a:t>
            </a:r>
            <a:r>
              <a:rPr lang="en-US" dirty="0" err="1" smtClean="0">
                <a:solidFill>
                  <a:schemeClr val="accent1">
                    <a:lumMod val="75000"/>
                  </a:schemeClr>
                </a:solidFill>
              </a:rPr>
              <a:t>didukung</a:t>
            </a:r>
            <a:r>
              <a:rPr lang="en-US" dirty="0" smtClean="0">
                <a:solidFill>
                  <a:schemeClr val="accent1">
                    <a:lumMod val="75000"/>
                  </a:schemeClr>
                </a:solidFill>
              </a:rPr>
              <a:t> </a:t>
            </a:r>
            <a:r>
              <a:rPr lang="en-US" dirty="0" err="1" smtClean="0">
                <a:solidFill>
                  <a:schemeClr val="accent1">
                    <a:lumMod val="75000"/>
                  </a:schemeClr>
                </a:solidFill>
              </a:rPr>
              <a:t>dengan</a:t>
            </a:r>
            <a:r>
              <a:rPr lang="en-US" dirty="0" smtClean="0">
                <a:solidFill>
                  <a:schemeClr val="accent1">
                    <a:lumMod val="75000"/>
                  </a:schemeClr>
                </a:solidFill>
              </a:rPr>
              <a:t> </a:t>
            </a:r>
            <a:r>
              <a:rPr lang="en-US" b="1" dirty="0" err="1" smtClean="0">
                <a:solidFill>
                  <a:schemeClr val="accent1">
                    <a:lumMod val="75000"/>
                  </a:schemeClr>
                </a:solidFill>
              </a:rPr>
              <a:t>kemajuan</a:t>
            </a:r>
            <a:r>
              <a:rPr lang="en-US" b="1" dirty="0" smtClean="0">
                <a:solidFill>
                  <a:schemeClr val="accent1">
                    <a:lumMod val="75000"/>
                  </a:schemeClr>
                </a:solidFill>
              </a:rPr>
              <a:t> </a:t>
            </a:r>
            <a:r>
              <a:rPr lang="en-US" b="1" dirty="0" err="1" smtClean="0">
                <a:solidFill>
                  <a:schemeClr val="accent1">
                    <a:lumMod val="75000"/>
                  </a:schemeClr>
                </a:solidFill>
              </a:rPr>
              <a:t>teknologi</a:t>
            </a:r>
            <a:r>
              <a:rPr lang="en-US" b="1" dirty="0" smtClean="0">
                <a:solidFill>
                  <a:schemeClr val="accent1">
                    <a:lumMod val="75000"/>
                  </a:schemeClr>
                </a:solidFill>
              </a:rPr>
              <a:t> </a:t>
            </a:r>
            <a:r>
              <a:rPr lang="en-US" dirty="0" err="1" smtClean="0">
                <a:solidFill>
                  <a:schemeClr val="accent1">
                    <a:lumMod val="75000"/>
                  </a:schemeClr>
                </a:solidFill>
              </a:rPr>
              <a:t>berbasis</a:t>
            </a:r>
            <a:r>
              <a:rPr lang="en-US" dirty="0" smtClean="0">
                <a:solidFill>
                  <a:schemeClr val="accent1">
                    <a:lumMod val="75000"/>
                  </a:schemeClr>
                </a:solidFill>
              </a:rPr>
              <a:t> TIK</a:t>
            </a:r>
            <a:endParaRPr lang="en-US" dirty="0">
              <a:solidFill>
                <a:schemeClr val="accent1">
                  <a:lumMod val="75000"/>
                </a:schemeClr>
              </a:solidFill>
            </a:endParaRPr>
          </a:p>
        </p:txBody>
      </p:sp>
      <p:pic>
        <p:nvPicPr>
          <p:cNvPr id="8" name="Picture 7"/>
          <p:cNvPicPr>
            <a:picLocks noChangeAspect="1"/>
          </p:cNvPicPr>
          <p:nvPr/>
        </p:nvPicPr>
        <p:blipFill rotWithShape="1">
          <a:blip r:embed="rId2"/>
          <a:srcRect l="10696" t="27620" r="27232" b="10324"/>
          <a:stretch/>
        </p:blipFill>
        <p:spPr>
          <a:xfrm>
            <a:off x="566929" y="3255071"/>
            <a:ext cx="7936992" cy="3412147"/>
          </a:xfrm>
          <a:prstGeom prst="rect">
            <a:avLst/>
          </a:prstGeom>
        </p:spPr>
      </p:pic>
    </p:spTree>
    <p:extLst>
      <p:ext uri="{BB962C8B-B14F-4D97-AF65-F5344CB8AC3E}">
        <p14:creationId xmlns:p14="http://schemas.microsoft.com/office/powerpoint/2010/main" val="26498957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ID" dirty="0" err="1" smtClean="0"/>
              <a:t>Digitalisasi</a:t>
            </a:r>
            <a:r>
              <a:rPr lang="en-ID" dirty="0" smtClean="0"/>
              <a:t> </a:t>
            </a:r>
            <a:r>
              <a:rPr lang="en-ID" dirty="0" err="1" smtClean="0"/>
              <a:t>Aset</a:t>
            </a:r>
            <a:r>
              <a:rPr lang="en-ID" dirty="0" smtClean="0"/>
              <a:t> (e-</a:t>
            </a:r>
            <a:r>
              <a:rPr lang="en-ID" dirty="0" err="1" smtClean="0"/>
              <a:t>Aset</a:t>
            </a:r>
            <a:r>
              <a:rPr lang="en-ID" dirty="0" smtClean="0"/>
              <a:t>)</a:t>
            </a:r>
            <a:endParaRPr lang="en-ID" dirty="0"/>
          </a:p>
        </p:txBody>
      </p:sp>
      <p:sp>
        <p:nvSpPr>
          <p:cNvPr id="3" name="Content Placeholder 2"/>
          <p:cNvSpPr>
            <a:spLocks noGrp="1"/>
          </p:cNvSpPr>
          <p:nvPr>
            <p:ph idx="1"/>
          </p:nvPr>
        </p:nvSpPr>
        <p:spPr/>
        <p:txBody>
          <a:bodyPr/>
          <a:lstStyle/>
          <a:p>
            <a:pPr marL="0" indent="0">
              <a:buNone/>
            </a:pPr>
            <a:r>
              <a:rPr lang="id-ID" dirty="0" smtClean="0"/>
              <a:t>aset.kemdikbud.go.id</a:t>
            </a:r>
            <a:endParaRPr lang="id-ID" dirty="0"/>
          </a:p>
        </p:txBody>
      </p:sp>
      <p:sp>
        <p:nvSpPr>
          <p:cNvPr id="4" name="Slide Number Placeholder 3"/>
          <p:cNvSpPr>
            <a:spLocks noGrp="1"/>
          </p:cNvSpPr>
          <p:nvPr>
            <p:ph type="sldNum" sz="quarter" idx="12"/>
          </p:nvPr>
        </p:nvSpPr>
        <p:spPr/>
        <p:txBody>
          <a:bodyPr/>
          <a:lstStyle/>
          <a:p>
            <a:fld id="{3A2F0832-F084-422D-97D1-AF848F4F2C34}" type="slidenum">
              <a:rPr lang="en-US" smtClean="0"/>
              <a:pPr/>
              <a:t>26</a:t>
            </a:fld>
            <a:endParaRPr lang="en-US"/>
          </a:p>
        </p:txBody>
      </p:sp>
      <p:sp>
        <p:nvSpPr>
          <p:cNvPr id="7" name="Text Placeholder 6"/>
          <p:cNvSpPr>
            <a:spLocks noGrp="1"/>
          </p:cNvSpPr>
          <p:nvPr>
            <p:ph type="body" sz="quarter" idx="13"/>
          </p:nvPr>
        </p:nvSpPr>
        <p:spPr/>
        <p:txBody>
          <a:bodyPr anchor="ctr"/>
          <a:lstStyle/>
          <a:p>
            <a:pPr marL="0" indent="0">
              <a:buNone/>
            </a:pPr>
            <a:r>
              <a:rPr lang="id-ID" b="1" dirty="0" smtClean="0"/>
              <a:t>6</a:t>
            </a:r>
            <a:endParaRPr lang="id-ID" b="1" dirty="0"/>
          </a:p>
        </p:txBody>
      </p:sp>
      <p:pic>
        <p:nvPicPr>
          <p:cNvPr id="2" name="Picture 1"/>
          <p:cNvPicPr>
            <a:picLocks noChangeAspect="1"/>
          </p:cNvPicPr>
          <p:nvPr/>
        </p:nvPicPr>
        <p:blipFill rotWithShape="1">
          <a:blip r:embed="rId2"/>
          <a:srcRect t="8899" r="2000" b="12201"/>
          <a:stretch/>
        </p:blipFill>
        <p:spPr>
          <a:xfrm>
            <a:off x="200297" y="2720725"/>
            <a:ext cx="4437992" cy="27643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0" name="TextBox 29">
            <a:extLst>
              <a:ext uri="{FF2B5EF4-FFF2-40B4-BE49-F238E27FC236}">
                <a16:creationId xmlns:a16="http://schemas.microsoft.com/office/drawing/2014/main" xmlns="" id="{111DE110-2CE8-480C-B6E4-0A0E4019BC7A}"/>
              </a:ext>
            </a:extLst>
          </p:cNvPr>
          <p:cNvSpPr txBox="1"/>
          <p:nvPr/>
        </p:nvSpPr>
        <p:spPr>
          <a:xfrm>
            <a:off x="274669" y="5801242"/>
            <a:ext cx="3896737" cy="646331"/>
          </a:xfrm>
          <a:prstGeom prst="rect">
            <a:avLst/>
          </a:prstGeom>
          <a:noFill/>
        </p:spPr>
        <p:txBody>
          <a:bodyPr wrap="square" rtlCol="0">
            <a:spAutoFit/>
          </a:bodyPr>
          <a:lstStyle/>
          <a:p>
            <a:r>
              <a:rPr lang="en-US" b="1" dirty="0" smtClean="0"/>
              <a:t>Target </a:t>
            </a:r>
            <a:r>
              <a:rPr lang="id-ID" b="1" dirty="0" smtClean="0"/>
              <a:t>:</a:t>
            </a:r>
            <a:endParaRPr lang="id-ID" b="1" dirty="0"/>
          </a:p>
          <a:p>
            <a:r>
              <a:rPr lang="en-US" dirty="0" err="1" smtClean="0"/>
              <a:t>Seluruh</a:t>
            </a:r>
            <a:r>
              <a:rPr lang="en-US" dirty="0" smtClean="0"/>
              <a:t> </a:t>
            </a:r>
            <a:r>
              <a:rPr lang="en-US" dirty="0" err="1" smtClean="0"/>
              <a:t>Satker</a:t>
            </a:r>
            <a:r>
              <a:rPr lang="en-US" dirty="0" smtClean="0"/>
              <a:t> </a:t>
            </a:r>
            <a:r>
              <a:rPr lang="en-US" dirty="0" err="1" smtClean="0"/>
              <a:t>Pusat</a:t>
            </a:r>
            <a:r>
              <a:rPr lang="en-US" dirty="0" smtClean="0"/>
              <a:t> </a:t>
            </a:r>
            <a:r>
              <a:rPr lang="en-US" dirty="0" err="1" smtClean="0"/>
              <a:t>dan</a:t>
            </a:r>
            <a:r>
              <a:rPr lang="en-US" dirty="0" smtClean="0"/>
              <a:t> </a:t>
            </a:r>
            <a:r>
              <a:rPr lang="en-US" dirty="0" err="1" smtClean="0"/>
              <a:t>Satker</a:t>
            </a:r>
            <a:r>
              <a:rPr lang="en-US" dirty="0" smtClean="0"/>
              <a:t> Daerah</a:t>
            </a:r>
            <a:endParaRPr lang="id-ID" dirty="0"/>
          </a:p>
        </p:txBody>
      </p:sp>
      <p:sp>
        <p:nvSpPr>
          <p:cNvPr id="8" name="Rectangle 7"/>
          <p:cNvSpPr/>
          <p:nvPr/>
        </p:nvSpPr>
        <p:spPr>
          <a:xfrm>
            <a:off x="171450" y="1287401"/>
            <a:ext cx="4466839" cy="923330"/>
          </a:xfrm>
          <a:prstGeom prst="rect">
            <a:avLst/>
          </a:prstGeom>
        </p:spPr>
        <p:txBody>
          <a:bodyPr wrap="square">
            <a:spAutoFit/>
          </a:bodyPr>
          <a:lstStyle/>
          <a:p>
            <a:r>
              <a:rPr lang="en-US" b="1" dirty="0" err="1" smtClean="0"/>
              <a:t>Latar</a:t>
            </a:r>
            <a:r>
              <a:rPr lang="en-US" b="1" dirty="0" smtClean="0"/>
              <a:t> </a:t>
            </a:r>
            <a:r>
              <a:rPr lang="en-US" b="1" dirty="0" err="1" smtClean="0"/>
              <a:t>Belakang</a:t>
            </a:r>
            <a:r>
              <a:rPr lang="en-US" b="1" dirty="0" smtClean="0"/>
              <a:t>:</a:t>
            </a:r>
            <a:endParaRPr lang="en-US" b="1" dirty="0" smtClean="0">
              <a:latin typeface="Book Antiqua" panose="02040602050305030304" pitchFamily="18" charset="0"/>
              <a:ea typeface="Verdana" panose="020B0604030504040204" pitchFamily="34" charset="0"/>
              <a:cs typeface="Arial" panose="020B0604020202020204" pitchFamily="34" charset="0"/>
            </a:endParaRPr>
          </a:p>
          <a:p>
            <a:r>
              <a:rPr lang="en-US" dirty="0" err="1" smtClean="0">
                <a:latin typeface="Book Antiqua" panose="02040602050305030304" pitchFamily="18" charset="0"/>
                <a:ea typeface="Verdana" panose="020B0604030504040204" pitchFamily="34" charset="0"/>
                <a:cs typeface="Arial" panose="020B0604020202020204" pitchFamily="34" charset="0"/>
              </a:rPr>
              <a:t>Belum</a:t>
            </a:r>
            <a:r>
              <a:rPr lang="en-US" dirty="0" smtClean="0">
                <a:latin typeface="Book Antiqua" panose="02040602050305030304" pitchFamily="18" charset="0"/>
                <a:ea typeface="Verdana" panose="020B0604030504040204" pitchFamily="34" charset="0"/>
                <a:cs typeface="Arial" panose="020B0604020202020204" pitchFamily="34" charset="0"/>
              </a:rPr>
              <a:t> </a:t>
            </a:r>
            <a:r>
              <a:rPr lang="en-US" dirty="0" err="1" smtClean="0">
                <a:latin typeface="Book Antiqua" panose="02040602050305030304" pitchFamily="18" charset="0"/>
                <a:ea typeface="Verdana" panose="020B0604030504040204" pitchFamily="34" charset="0"/>
                <a:cs typeface="Arial" panose="020B0604020202020204" pitchFamily="34" charset="0"/>
              </a:rPr>
              <a:t>tersedianya</a:t>
            </a:r>
            <a:r>
              <a:rPr lang="en-US" dirty="0">
                <a:latin typeface="Book Antiqua" panose="02040602050305030304" pitchFamily="18" charset="0"/>
                <a:ea typeface="Verdana" panose="020B0604030504040204" pitchFamily="34" charset="0"/>
                <a:cs typeface="Arial" panose="020B0604020202020204" pitchFamily="34" charset="0"/>
              </a:rPr>
              <a:t> </a:t>
            </a:r>
            <a:r>
              <a:rPr lang="en-US" dirty="0" smtClean="0">
                <a:latin typeface="Book Antiqua" panose="02040602050305030304" pitchFamily="18" charset="0"/>
                <a:ea typeface="Verdana" panose="020B0604030504040204" pitchFamily="34" charset="0"/>
                <a:cs typeface="Arial" panose="020B0604020202020204" pitchFamily="34" charset="0"/>
              </a:rPr>
              <a:t>data </a:t>
            </a:r>
            <a:r>
              <a:rPr lang="en-US" dirty="0" err="1" smtClean="0">
                <a:latin typeface="Book Antiqua" panose="02040602050305030304" pitchFamily="18" charset="0"/>
                <a:ea typeface="Verdana" panose="020B0604030504040204" pitchFamily="34" charset="0"/>
                <a:cs typeface="Arial" panose="020B0604020202020204" pitchFamily="34" charset="0"/>
              </a:rPr>
              <a:t>aset</a:t>
            </a:r>
            <a:r>
              <a:rPr lang="en-US" dirty="0" smtClean="0">
                <a:latin typeface="Book Antiqua" panose="02040602050305030304" pitchFamily="18" charset="0"/>
                <a:ea typeface="Verdana" panose="020B0604030504040204" pitchFamily="34" charset="0"/>
                <a:cs typeface="Arial" panose="020B0604020202020204" pitchFamily="34" charset="0"/>
              </a:rPr>
              <a:t> yang </a:t>
            </a:r>
            <a:r>
              <a:rPr lang="en-US" dirty="0" err="1" smtClean="0">
                <a:latin typeface="Book Antiqua" panose="02040602050305030304" pitchFamily="18" charset="0"/>
                <a:ea typeface="Verdana" panose="020B0604030504040204" pitchFamily="34" charset="0"/>
                <a:cs typeface="Arial" panose="020B0604020202020204" pitchFamily="34" charset="0"/>
              </a:rPr>
              <a:t>dapat</a:t>
            </a:r>
            <a:r>
              <a:rPr lang="en-US" dirty="0" smtClean="0">
                <a:latin typeface="Book Antiqua" panose="02040602050305030304" pitchFamily="18" charset="0"/>
                <a:ea typeface="Verdana" panose="020B0604030504040204" pitchFamily="34" charset="0"/>
                <a:cs typeface="Arial" panose="020B0604020202020204" pitchFamily="34" charset="0"/>
              </a:rPr>
              <a:t> </a:t>
            </a:r>
            <a:r>
              <a:rPr lang="en-US" dirty="0" err="1" smtClean="0">
                <a:latin typeface="Book Antiqua" panose="02040602050305030304" pitchFamily="18" charset="0"/>
                <a:ea typeface="Verdana" panose="020B0604030504040204" pitchFamily="34" charset="0"/>
                <a:cs typeface="Arial" panose="020B0604020202020204" pitchFamily="34" charset="0"/>
              </a:rPr>
              <a:t>disajikan</a:t>
            </a:r>
            <a:r>
              <a:rPr lang="en-US" dirty="0" smtClean="0">
                <a:latin typeface="Book Antiqua" panose="02040602050305030304" pitchFamily="18" charset="0"/>
                <a:ea typeface="Verdana" panose="020B0604030504040204" pitchFamily="34" charset="0"/>
                <a:cs typeface="Arial" panose="020B0604020202020204" pitchFamily="34" charset="0"/>
              </a:rPr>
              <a:t> </a:t>
            </a:r>
            <a:r>
              <a:rPr lang="en-US" dirty="0" err="1" smtClean="0">
                <a:latin typeface="Book Antiqua" panose="02040602050305030304" pitchFamily="18" charset="0"/>
                <a:ea typeface="Verdana" panose="020B0604030504040204" pitchFamily="34" charset="0"/>
                <a:cs typeface="Arial" panose="020B0604020202020204" pitchFamily="34" charset="0"/>
              </a:rPr>
              <a:t>dengan</a:t>
            </a:r>
            <a:r>
              <a:rPr lang="en-US" dirty="0" smtClean="0">
                <a:latin typeface="Book Antiqua" panose="02040602050305030304" pitchFamily="18" charset="0"/>
                <a:ea typeface="Verdana" panose="020B0604030504040204" pitchFamily="34" charset="0"/>
                <a:cs typeface="Arial" panose="020B0604020202020204" pitchFamily="34" charset="0"/>
              </a:rPr>
              <a:t> </a:t>
            </a:r>
            <a:r>
              <a:rPr lang="en-US" dirty="0" err="1">
                <a:latin typeface="Book Antiqua" panose="02040602050305030304" pitchFamily="18" charset="0"/>
                <a:ea typeface="Verdana" panose="020B0604030504040204" pitchFamily="34" charset="0"/>
                <a:cs typeface="Arial" panose="020B0604020202020204" pitchFamily="34" charset="0"/>
              </a:rPr>
              <a:t>cepat</a:t>
            </a:r>
            <a:r>
              <a:rPr lang="en-US" dirty="0">
                <a:latin typeface="Book Antiqua" panose="02040602050305030304" pitchFamily="18" charset="0"/>
                <a:ea typeface="Verdana" panose="020B0604030504040204" pitchFamily="34" charset="0"/>
                <a:cs typeface="Arial" panose="020B0604020202020204" pitchFamily="34" charset="0"/>
              </a:rPr>
              <a:t> </a:t>
            </a:r>
            <a:r>
              <a:rPr lang="en-US" dirty="0" err="1">
                <a:latin typeface="Book Antiqua" panose="02040602050305030304" pitchFamily="18" charset="0"/>
                <a:ea typeface="Verdana" panose="020B0604030504040204" pitchFamily="34" charset="0"/>
                <a:cs typeface="Arial" panose="020B0604020202020204" pitchFamily="34" charset="0"/>
              </a:rPr>
              <a:t>dan</a:t>
            </a:r>
            <a:r>
              <a:rPr lang="en-US" dirty="0">
                <a:latin typeface="Book Antiqua" panose="02040602050305030304" pitchFamily="18" charset="0"/>
                <a:ea typeface="Verdana" panose="020B0604030504040204" pitchFamily="34" charset="0"/>
                <a:cs typeface="Arial" panose="020B0604020202020204" pitchFamily="34" charset="0"/>
              </a:rPr>
              <a:t> </a:t>
            </a:r>
            <a:r>
              <a:rPr lang="en-US" dirty="0" err="1" smtClean="0">
                <a:latin typeface="Book Antiqua" panose="02040602050305030304" pitchFamily="18" charset="0"/>
                <a:ea typeface="Verdana" panose="020B0604030504040204" pitchFamily="34" charset="0"/>
                <a:cs typeface="Arial" panose="020B0604020202020204" pitchFamily="34" charset="0"/>
              </a:rPr>
              <a:t>akurat</a:t>
            </a:r>
            <a:endParaRPr lang="en-US" dirty="0"/>
          </a:p>
        </p:txBody>
      </p:sp>
      <p:cxnSp>
        <p:nvCxnSpPr>
          <p:cNvPr id="10" name="Straight Connector 9"/>
          <p:cNvCxnSpPr/>
          <p:nvPr/>
        </p:nvCxnSpPr>
        <p:spPr>
          <a:xfrm>
            <a:off x="4889935" y="863341"/>
            <a:ext cx="0" cy="5755142"/>
          </a:xfrm>
          <a:prstGeom prst="line">
            <a:avLst/>
          </a:prstGeom>
          <a:ln w="38100">
            <a:solidFill>
              <a:srgbClr val="2F5597"/>
            </a:solidFill>
            <a:prstDash val="dash"/>
          </a:ln>
        </p:spPr>
        <p:style>
          <a:lnRef idx="1">
            <a:schemeClr val="accent1"/>
          </a:lnRef>
          <a:fillRef idx="0">
            <a:schemeClr val="accent1"/>
          </a:fillRef>
          <a:effectRef idx="0">
            <a:schemeClr val="accent1"/>
          </a:effectRef>
          <a:fontRef idx="minor">
            <a:schemeClr val="tx1"/>
          </a:fontRef>
        </p:style>
      </p:cxnSp>
      <p:sp>
        <p:nvSpPr>
          <p:cNvPr id="34" name="Content Placeholder 2"/>
          <p:cNvSpPr txBox="1">
            <a:spLocks/>
          </p:cNvSpPr>
          <p:nvPr/>
        </p:nvSpPr>
        <p:spPr>
          <a:xfrm>
            <a:off x="4948755" y="728920"/>
            <a:ext cx="4082034" cy="59946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sz="1800" dirty="0" err="1" smtClean="0"/>
              <a:t>Tujuan</a:t>
            </a:r>
            <a:r>
              <a:rPr lang="en-US" sz="1800" dirty="0" smtClean="0"/>
              <a:t> </a:t>
            </a:r>
            <a:r>
              <a:rPr lang="en-US" sz="1800" b="1" dirty="0" smtClean="0"/>
              <a:t>DATA ASET KEMENDIKBUD</a:t>
            </a:r>
            <a:r>
              <a:rPr lang="en-US" sz="1800" dirty="0" smtClean="0"/>
              <a:t>:</a:t>
            </a:r>
          </a:p>
          <a:p>
            <a:pPr marL="342900" indent="-342900">
              <a:spcBef>
                <a:spcPts val="600"/>
              </a:spcBef>
              <a:buFont typeface="+mj-lt"/>
              <a:buAutoNum type="arabicPeriod"/>
            </a:pPr>
            <a:r>
              <a:rPr lang="en-US" sz="1800" dirty="0" err="1" smtClean="0"/>
              <a:t>Memudahkan</a:t>
            </a:r>
            <a:r>
              <a:rPr lang="en-US" sz="1800" dirty="0" smtClean="0"/>
              <a:t> </a:t>
            </a:r>
            <a:r>
              <a:rPr lang="en-US" sz="1800" dirty="0" err="1" smtClean="0"/>
              <a:t>dan</a:t>
            </a:r>
            <a:r>
              <a:rPr lang="en-US" sz="1800" dirty="0" smtClean="0"/>
              <a:t> </a:t>
            </a:r>
            <a:r>
              <a:rPr lang="en-US" sz="1800" dirty="0" err="1" smtClean="0"/>
              <a:t>mempercepat</a:t>
            </a:r>
            <a:r>
              <a:rPr lang="en-US" sz="1800" dirty="0" smtClean="0"/>
              <a:t> </a:t>
            </a:r>
            <a:r>
              <a:rPr lang="en-US" sz="1800" dirty="0" err="1" smtClean="0"/>
              <a:t>pencarian</a:t>
            </a:r>
            <a:r>
              <a:rPr lang="en-US" sz="1800" dirty="0" smtClean="0"/>
              <a:t> data </a:t>
            </a:r>
            <a:r>
              <a:rPr lang="en-US" sz="1800" dirty="0" err="1" smtClean="0"/>
              <a:t>aset</a:t>
            </a:r>
            <a:r>
              <a:rPr lang="en-US" sz="1800" dirty="0" smtClean="0"/>
              <a:t> </a:t>
            </a:r>
            <a:r>
              <a:rPr lang="en-US" sz="1800" dirty="0" err="1" smtClean="0"/>
              <a:t>secara</a:t>
            </a:r>
            <a:r>
              <a:rPr lang="en-US" sz="1800" dirty="0" smtClean="0"/>
              <a:t> </a:t>
            </a:r>
            <a:r>
              <a:rPr lang="en-US" sz="1800" dirty="0" err="1" smtClean="0"/>
              <a:t>rinci</a:t>
            </a:r>
            <a:r>
              <a:rPr lang="en-US" sz="1800" dirty="0" smtClean="0"/>
              <a:t>.</a:t>
            </a:r>
          </a:p>
          <a:p>
            <a:pPr marL="342900" indent="-342900">
              <a:spcBef>
                <a:spcPts val="600"/>
              </a:spcBef>
              <a:buFont typeface="+mj-lt"/>
              <a:buAutoNum type="arabicPeriod"/>
            </a:pPr>
            <a:r>
              <a:rPr lang="en-US" sz="1800" dirty="0" err="1" smtClean="0"/>
              <a:t>Menyajikan</a:t>
            </a:r>
            <a:r>
              <a:rPr lang="en-US" sz="1800" dirty="0" smtClean="0"/>
              <a:t> </a:t>
            </a:r>
            <a:r>
              <a:rPr lang="en-US" sz="1800" dirty="0" err="1" smtClean="0"/>
              <a:t>informasi</a:t>
            </a:r>
            <a:r>
              <a:rPr lang="en-US" sz="1800" dirty="0" smtClean="0"/>
              <a:t> </a:t>
            </a:r>
            <a:r>
              <a:rPr lang="en-US" sz="1800" dirty="0" err="1" smtClean="0"/>
              <a:t>dan</a:t>
            </a:r>
            <a:r>
              <a:rPr lang="en-US" sz="1800" dirty="0" smtClean="0"/>
              <a:t> </a:t>
            </a:r>
            <a:r>
              <a:rPr lang="en-US" sz="1800" dirty="0" err="1" smtClean="0"/>
              <a:t>rekapitulasi</a:t>
            </a:r>
            <a:r>
              <a:rPr lang="en-US" sz="1800" dirty="0" smtClean="0"/>
              <a:t> data </a:t>
            </a:r>
            <a:r>
              <a:rPr lang="en-US" sz="1800" dirty="0" err="1" smtClean="0"/>
              <a:t>aset</a:t>
            </a:r>
            <a:r>
              <a:rPr lang="en-US" sz="1800" dirty="0" smtClean="0"/>
              <a:t> yang </a:t>
            </a:r>
            <a:r>
              <a:rPr lang="en-US" sz="1800" dirty="0" err="1" smtClean="0"/>
              <a:t>lengkap</a:t>
            </a:r>
            <a:r>
              <a:rPr lang="en-US" sz="1800" dirty="0" smtClean="0"/>
              <a:t> </a:t>
            </a:r>
            <a:r>
              <a:rPr lang="en-US" sz="1800" dirty="0" err="1" smtClean="0"/>
              <a:t>dan</a:t>
            </a:r>
            <a:r>
              <a:rPr lang="en-US" sz="1800" dirty="0" smtClean="0"/>
              <a:t> </a:t>
            </a:r>
            <a:r>
              <a:rPr lang="en-US" sz="1800" dirty="0" err="1" smtClean="0"/>
              <a:t>akurat</a:t>
            </a:r>
            <a:r>
              <a:rPr lang="en-US" sz="1800" dirty="0" smtClean="0"/>
              <a:t> </a:t>
            </a:r>
            <a:r>
              <a:rPr lang="en-US" sz="1800" dirty="0" err="1" smtClean="0"/>
              <a:t>dalam</a:t>
            </a:r>
            <a:r>
              <a:rPr lang="en-US" sz="1800" dirty="0" smtClean="0"/>
              <a:t> </a:t>
            </a:r>
            <a:r>
              <a:rPr lang="en-US" sz="1800" dirty="0" err="1" smtClean="0"/>
              <a:t>bentuk</a:t>
            </a:r>
            <a:r>
              <a:rPr lang="en-US" sz="1800" dirty="0" smtClean="0"/>
              <a:t> digital (</a:t>
            </a:r>
            <a:r>
              <a:rPr lang="en-US" sz="1800" i="1" dirty="0" smtClean="0"/>
              <a:t>e-</a:t>
            </a:r>
            <a:r>
              <a:rPr lang="en-US" sz="1800" i="1" dirty="0" err="1" smtClean="0"/>
              <a:t>archieve</a:t>
            </a:r>
            <a:r>
              <a:rPr lang="en-US" sz="1800" dirty="0" smtClean="0"/>
              <a:t>) </a:t>
            </a:r>
            <a:r>
              <a:rPr lang="en-US" sz="1800" dirty="0" err="1" smtClean="0"/>
              <a:t>berbasis</a:t>
            </a:r>
            <a:r>
              <a:rPr lang="en-US" sz="1800" dirty="0" smtClean="0"/>
              <a:t> web </a:t>
            </a:r>
            <a:r>
              <a:rPr lang="en-US" sz="1800" dirty="0" err="1" smtClean="0"/>
              <a:t>sehingga</a:t>
            </a:r>
            <a:r>
              <a:rPr lang="en-US" sz="1800" dirty="0" smtClean="0"/>
              <a:t> </a:t>
            </a:r>
            <a:r>
              <a:rPr lang="en-US" sz="1800" dirty="0" err="1" smtClean="0"/>
              <a:t>dapat</a:t>
            </a:r>
            <a:r>
              <a:rPr lang="en-US" sz="1800" dirty="0" smtClean="0"/>
              <a:t> </a:t>
            </a:r>
            <a:r>
              <a:rPr lang="en-US" sz="1800" dirty="0" err="1" smtClean="0"/>
              <a:t>diakses</a:t>
            </a:r>
            <a:r>
              <a:rPr lang="en-US" sz="1800" dirty="0" smtClean="0"/>
              <a:t> </a:t>
            </a:r>
            <a:r>
              <a:rPr lang="en-US" sz="1800" dirty="0" err="1" smtClean="0"/>
              <a:t>kapan</a:t>
            </a:r>
            <a:r>
              <a:rPr lang="en-US" sz="1800" dirty="0" smtClean="0"/>
              <a:t> </a:t>
            </a:r>
            <a:r>
              <a:rPr lang="en-US" sz="1800" dirty="0" err="1" smtClean="0"/>
              <a:t>saja</a:t>
            </a:r>
            <a:r>
              <a:rPr lang="en-US" sz="1800" dirty="0" smtClean="0"/>
              <a:t> </a:t>
            </a:r>
            <a:r>
              <a:rPr lang="en-US" sz="1800" dirty="0" err="1" smtClean="0"/>
              <a:t>dan</a:t>
            </a:r>
            <a:r>
              <a:rPr lang="en-US" sz="1800" dirty="0" smtClean="0"/>
              <a:t> </a:t>
            </a:r>
            <a:r>
              <a:rPr lang="en-US" sz="1800" dirty="0" err="1" smtClean="0"/>
              <a:t>dimana</a:t>
            </a:r>
            <a:r>
              <a:rPr lang="en-US" sz="1800" dirty="0" smtClean="0"/>
              <a:t> </a:t>
            </a:r>
            <a:r>
              <a:rPr lang="en-US" sz="1800" dirty="0" err="1" smtClean="0"/>
              <a:t>saja</a:t>
            </a:r>
            <a:r>
              <a:rPr lang="en-US" sz="1800" dirty="0" smtClean="0"/>
              <a:t>.</a:t>
            </a:r>
          </a:p>
          <a:p>
            <a:pPr marL="342900" indent="-342900">
              <a:spcBef>
                <a:spcPts val="600"/>
              </a:spcBef>
              <a:buFont typeface="+mj-lt"/>
              <a:buAutoNum type="arabicPeriod"/>
            </a:pPr>
            <a:r>
              <a:rPr lang="en-US" sz="1800" dirty="0" err="1" smtClean="0"/>
              <a:t>Menyajikan</a:t>
            </a:r>
            <a:r>
              <a:rPr lang="en-US" sz="1800" dirty="0" smtClean="0"/>
              <a:t> data </a:t>
            </a:r>
            <a:r>
              <a:rPr lang="en-US" sz="1800" dirty="0" err="1" smtClean="0"/>
              <a:t>rekap</a:t>
            </a:r>
            <a:r>
              <a:rPr lang="en-US" sz="1800" dirty="0" smtClean="0"/>
              <a:t> </a:t>
            </a:r>
            <a:r>
              <a:rPr lang="en-US" sz="1800" dirty="0" err="1" smtClean="0"/>
              <a:t>nilai</a:t>
            </a:r>
            <a:r>
              <a:rPr lang="en-US" sz="1800" dirty="0" smtClean="0"/>
              <a:t> </a:t>
            </a:r>
            <a:r>
              <a:rPr lang="en-US" sz="1800" dirty="0" err="1" smtClean="0"/>
              <a:t>aset</a:t>
            </a:r>
            <a:r>
              <a:rPr lang="en-US" sz="1800" dirty="0" smtClean="0"/>
              <a:t> </a:t>
            </a:r>
            <a:r>
              <a:rPr lang="en-US" sz="1800" dirty="0" err="1" smtClean="0"/>
              <a:t>berdasarkan</a:t>
            </a:r>
            <a:r>
              <a:rPr lang="en-US" sz="1800" dirty="0" smtClean="0"/>
              <a:t> </a:t>
            </a:r>
            <a:r>
              <a:rPr lang="en-US" sz="1800" dirty="0" err="1" smtClean="0"/>
              <a:t>kriteria</a:t>
            </a:r>
            <a:r>
              <a:rPr lang="en-US" sz="1800" dirty="0" smtClean="0"/>
              <a:t>/</a:t>
            </a:r>
            <a:r>
              <a:rPr lang="en-US" sz="1800" dirty="0" err="1" smtClean="0"/>
              <a:t>jenis</a:t>
            </a:r>
            <a:r>
              <a:rPr lang="en-US" sz="1800" dirty="0" smtClean="0"/>
              <a:t> </a:t>
            </a:r>
            <a:r>
              <a:rPr lang="en-US" sz="1800" dirty="0" err="1" smtClean="0"/>
              <a:t>tertentu</a:t>
            </a:r>
            <a:r>
              <a:rPr lang="en-US" sz="1800" dirty="0" smtClean="0"/>
              <a:t>.</a:t>
            </a:r>
          </a:p>
          <a:p>
            <a:pPr marL="342900" indent="-342900">
              <a:spcBef>
                <a:spcPts val="600"/>
              </a:spcBef>
              <a:buFont typeface="+mj-lt"/>
              <a:buAutoNum type="arabicPeriod"/>
            </a:pPr>
            <a:r>
              <a:rPr lang="en-US" sz="1800" dirty="0" err="1" smtClean="0"/>
              <a:t>Menyajikan</a:t>
            </a:r>
            <a:r>
              <a:rPr lang="en-US" sz="1800" dirty="0" smtClean="0"/>
              <a:t> data </a:t>
            </a:r>
            <a:r>
              <a:rPr lang="en-US" sz="1800" dirty="0" err="1" smtClean="0"/>
              <a:t>rekap</a:t>
            </a:r>
            <a:r>
              <a:rPr lang="en-US" sz="1800" dirty="0" smtClean="0"/>
              <a:t> </a:t>
            </a:r>
            <a:r>
              <a:rPr lang="en-US" sz="1800" dirty="0" err="1" smtClean="0"/>
              <a:t>nilai</a:t>
            </a:r>
            <a:r>
              <a:rPr lang="en-US" sz="1800" dirty="0" smtClean="0"/>
              <a:t> </a:t>
            </a:r>
            <a:r>
              <a:rPr lang="en-US" sz="1800" dirty="0" err="1" smtClean="0"/>
              <a:t>aset</a:t>
            </a:r>
            <a:r>
              <a:rPr lang="en-US" sz="1800" dirty="0" smtClean="0"/>
              <a:t> </a:t>
            </a:r>
            <a:r>
              <a:rPr lang="en-US" sz="1800" dirty="0" err="1" smtClean="0"/>
              <a:t>berdasarkan</a:t>
            </a:r>
            <a:r>
              <a:rPr lang="en-US" sz="1800" dirty="0" smtClean="0"/>
              <a:t> Unit/</a:t>
            </a:r>
            <a:r>
              <a:rPr lang="en-US" sz="1800" dirty="0" err="1" smtClean="0"/>
              <a:t>Satuan</a:t>
            </a:r>
            <a:r>
              <a:rPr lang="en-US" sz="1800" dirty="0" smtClean="0"/>
              <a:t> </a:t>
            </a:r>
            <a:r>
              <a:rPr lang="en-US" sz="1800" dirty="0" err="1" smtClean="0"/>
              <a:t>Kerja</a:t>
            </a:r>
            <a:r>
              <a:rPr lang="en-US" sz="1800" dirty="0" smtClean="0"/>
              <a:t> </a:t>
            </a:r>
            <a:r>
              <a:rPr lang="en-US" sz="1800" dirty="0" err="1" smtClean="0"/>
              <a:t>tertentu</a:t>
            </a:r>
            <a:r>
              <a:rPr lang="en-US" sz="1800" dirty="0" smtClean="0"/>
              <a:t>.</a:t>
            </a:r>
          </a:p>
          <a:p>
            <a:pPr marL="342900" indent="-342900">
              <a:spcBef>
                <a:spcPts val="600"/>
              </a:spcBef>
              <a:buFont typeface="+mj-lt"/>
              <a:buAutoNum type="arabicPeriod"/>
            </a:pPr>
            <a:r>
              <a:rPr lang="en-US" sz="1800" dirty="0" err="1" smtClean="0"/>
              <a:t>Menampilkan</a:t>
            </a:r>
            <a:r>
              <a:rPr lang="en-US" sz="1800" dirty="0" smtClean="0"/>
              <a:t> data detail </a:t>
            </a:r>
            <a:r>
              <a:rPr lang="en-US" sz="1800" dirty="0" err="1" smtClean="0"/>
              <a:t>meliputi</a:t>
            </a:r>
            <a:r>
              <a:rPr lang="en-US" sz="1800" dirty="0" smtClean="0"/>
              <a:t> data </a:t>
            </a:r>
            <a:r>
              <a:rPr lang="en-US" sz="1800" dirty="0" err="1" smtClean="0"/>
              <a:t>gambar</a:t>
            </a:r>
            <a:r>
              <a:rPr lang="en-US" sz="1800" dirty="0" smtClean="0"/>
              <a:t>, </a:t>
            </a:r>
            <a:r>
              <a:rPr lang="en-US" sz="1800" dirty="0" err="1" smtClean="0"/>
              <a:t>riwayat</a:t>
            </a:r>
            <a:r>
              <a:rPr lang="en-US" sz="1800" dirty="0" smtClean="0"/>
              <a:t>/</a:t>
            </a:r>
            <a:r>
              <a:rPr lang="en-US" sz="1800" dirty="0" err="1" smtClean="0"/>
              <a:t>sejarah</a:t>
            </a:r>
            <a:r>
              <a:rPr lang="en-US" sz="1800" dirty="0" smtClean="0"/>
              <a:t>, </a:t>
            </a:r>
            <a:r>
              <a:rPr lang="en-US" sz="1800" dirty="0" err="1" smtClean="0"/>
              <a:t>nilai</a:t>
            </a:r>
            <a:r>
              <a:rPr lang="en-US" sz="1800" dirty="0" smtClean="0"/>
              <a:t> </a:t>
            </a:r>
            <a:r>
              <a:rPr lang="en-US" sz="1800" dirty="0" err="1" smtClean="0"/>
              <a:t>aset</a:t>
            </a:r>
            <a:r>
              <a:rPr lang="en-US" sz="1800" dirty="0" smtClean="0"/>
              <a:t> </a:t>
            </a:r>
            <a:r>
              <a:rPr lang="en-US" sz="1800" dirty="0" err="1" smtClean="0"/>
              <a:t>serta</a:t>
            </a:r>
            <a:r>
              <a:rPr lang="en-US" sz="1800" dirty="0" smtClean="0"/>
              <a:t> </a:t>
            </a:r>
            <a:r>
              <a:rPr lang="en-US" sz="1800" dirty="0" err="1" smtClean="0"/>
              <a:t>dokumen-dokumen</a:t>
            </a:r>
            <a:r>
              <a:rPr lang="en-US" sz="1800" dirty="0" smtClean="0"/>
              <a:t> </a:t>
            </a:r>
            <a:r>
              <a:rPr lang="en-US" sz="1800" dirty="0" err="1" smtClean="0"/>
              <a:t>pendukung</a:t>
            </a:r>
            <a:r>
              <a:rPr lang="en-US" sz="1800" dirty="0" smtClean="0"/>
              <a:t>/</a:t>
            </a:r>
            <a:r>
              <a:rPr lang="en-US" sz="1800" dirty="0" err="1" smtClean="0"/>
              <a:t>tambahan</a:t>
            </a:r>
            <a:r>
              <a:rPr lang="en-US" sz="1800" dirty="0" smtClean="0"/>
              <a:t> </a:t>
            </a:r>
            <a:r>
              <a:rPr lang="en-US" sz="1800" dirty="0" err="1" smtClean="0"/>
              <a:t>lainnya</a:t>
            </a:r>
            <a:r>
              <a:rPr lang="en-US" sz="1800" dirty="0" smtClean="0"/>
              <a:t>.</a:t>
            </a:r>
          </a:p>
          <a:p>
            <a:pPr marL="342900" indent="-342900">
              <a:spcBef>
                <a:spcPts val="600"/>
              </a:spcBef>
              <a:buFont typeface="+mj-lt"/>
              <a:buAutoNum type="arabicPeriod"/>
            </a:pPr>
            <a:r>
              <a:rPr lang="en-US" sz="1800" dirty="0" err="1" smtClean="0"/>
              <a:t>Untuk</a:t>
            </a:r>
            <a:r>
              <a:rPr lang="en-US" sz="1800" dirty="0" smtClean="0"/>
              <a:t> </a:t>
            </a:r>
            <a:r>
              <a:rPr lang="en-US" sz="1800" dirty="0" err="1" smtClean="0"/>
              <a:t>aset</a:t>
            </a:r>
            <a:r>
              <a:rPr lang="en-US" sz="1800" dirty="0" smtClean="0"/>
              <a:t> </a:t>
            </a:r>
            <a:r>
              <a:rPr lang="en-US" sz="1800" dirty="0" err="1" smtClean="0"/>
              <a:t>berupa</a:t>
            </a:r>
            <a:r>
              <a:rPr lang="en-US" sz="1800" dirty="0" smtClean="0"/>
              <a:t> </a:t>
            </a:r>
            <a:r>
              <a:rPr lang="en-US" sz="1800" dirty="0" err="1" smtClean="0"/>
              <a:t>tanah</a:t>
            </a:r>
            <a:r>
              <a:rPr lang="en-US" sz="1800" dirty="0" smtClean="0"/>
              <a:t> </a:t>
            </a:r>
            <a:r>
              <a:rPr lang="en-US" sz="1800" dirty="0" err="1" smtClean="0"/>
              <a:t>atau</a:t>
            </a:r>
            <a:r>
              <a:rPr lang="en-US" sz="1800" dirty="0" smtClean="0"/>
              <a:t> </a:t>
            </a:r>
            <a:r>
              <a:rPr lang="en-US" sz="1800" dirty="0" err="1" smtClean="0"/>
              <a:t>gedung</a:t>
            </a:r>
            <a:r>
              <a:rPr lang="en-US" sz="1800" dirty="0" smtClean="0"/>
              <a:t>, </a:t>
            </a:r>
            <a:r>
              <a:rPr lang="en-US" sz="1800" dirty="0" err="1" smtClean="0"/>
              <a:t>aplikasi</a:t>
            </a:r>
            <a:r>
              <a:rPr lang="en-US" sz="1800" dirty="0" smtClean="0"/>
              <a:t> juga </a:t>
            </a:r>
            <a:r>
              <a:rPr lang="en-US" sz="1800" dirty="0" err="1" smtClean="0"/>
              <a:t>dapat</a:t>
            </a:r>
            <a:r>
              <a:rPr lang="en-US" sz="1800" dirty="0" smtClean="0"/>
              <a:t> </a:t>
            </a:r>
            <a:r>
              <a:rPr lang="en-US" sz="1800" dirty="0" err="1" smtClean="0"/>
              <a:t>menampilkan</a:t>
            </a:r>
            <a:r>
              <a:rPr lang="en-US" sz="1800" dirty="0" smtClean="0"/>
              <a:t> </a:t>
            </a:r>
            <a:r>
              <a:rPr lang="en-US" sz="1800" dirty="0" err="1" smtClean="0"/>
              <a:t>peta</a:t>
            </a:r>
            <a:r>
              <a:rPr lang="en-US" sz="1800" dirty="0" smtClean="0"/>
              <a:t> </a:t>
            </a:r>
            <a:r>
              <a:rPr lang="en-US" sz="1800" dirty="0" err="1" smtClean="0"/>
              <a:t>lokasi</a:t>
            </a:r>
            <a:r>
              <a:rPr lang="en-US" sz="1800" dirty="0" smtClean="0"/>
              <a:t> </a:t>
            </a:r>
            <a:r>
              <a:rPr lang="en-US" sz="1800" dirty="0" err="1" smtClean="0"/>
              <a:t>aset</a:t>
            </a:r>
            <a:r>
              <a:rPr lang="en-US" sz="1800" dirty="0" smtClean="0"/>
              <a:t> </a:t>
            </a:r>
            <a:r>
              <a:rPr lang="en-US" sz="1800" dirty="0" err="1" smtClean="0"/>
              <a:t>tersebut</a:t>
            </a:r>
            <a:endParaRPr lang="id-ID" sz="1800" dirty="0" smtClean="0"/>
          </a:p>
          <a:p>
            <a:endParaRPr lang="en-US" sz="1800" dirty="0"/>
          </a:p>
        </p:txBody>
      </p:sp>
    </p:spTree>
    <p:extLst>
      <p:ext uri="{BB962C8B-B14F-4D97-AF65-F5344CB8AC3E}">
        <p14:creationId xmlns:p14="http://schemas.microsoft.com/office/powerpoint/2010/main" val="2432959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ID" dirty="0" err="1" smtClean="0"/>
              <a:t>Sistem</a:t>
            </a:r>
            <a:r>
              <a:rPr lang="en-ID" dirty="0" smtClean="0"/>
              <a:t> </a:t>
            </a:r>
            <a:r>
              <a:rPr lang="en-ID" dirty="0" err="1" smtClean="0"/>
              <a:t>Akuntabilitas</a:t>
            </a:r>
            <a:r>
              <a:rPr lang="en-ID" dirty="0" smtClean="0"/>
              <a:t> </a:t>
            </a:r>
            <a:r>
              <a:rPr lang="en-ID" dirty="0" err="1" smtClean="0"/>
              <a:t>Kinerja</a:t>
            </a:r>
            <a:r>
              <a:rPr lang="en-ID" dirty="0" smtClean="0"/>
              <a:t> </a:t>
            </a:r>
            <a:r>
              <a:rPr lang="en-ID" dirty="0" err="1" smtClean="0"/>
              <a:t>Instansi</a:t>
            </a:r>
            <a:r>
              <a:rPr lang="en-ID" dirty="0" smtClean="0"/>
              <a:t> </a:t>
            </a:r>
            <a:r>
              <a:rPr lang="en-ID" dirty="0" err="1" smtClean="0"/>
              <a:t>Pemerintah</a:t>
            </a:r>
            <a:endParaRPr lang="en-ID" dirty="0"/>
          </a:p>
        </p:txBody>
      </p:sp>
      <p:sp>
        <p:nvSpPr>
          <p:cNvPr id="3" name="Content Placeholder 2"/>
          <p:cNvSpPr>
            <a:spLocks noGrp="1"/>
          </p:cNvSpPr>
          <p:nvPr>
            <p:ph idx="1"/>
          </p:nvPr>
        </p:nvSpPr>
        <p:spPr/>
        <p:txBody>
          <a:bodyPr/>
          <a:lstStyle/>
          <a:p>
            <a:pPr marL="0" indent="0">
              <a:buNone/>
            </a:pPr>
            <a:r>
              <a:rPr lang="en-ID" dirty="0" err="1" smtClean="0"/>
              <a:t>eperformance</a:t>
            </a:r>
            <a:r>
              <a:rPr lang="id-ID" dirty="0" smtClean="0"/>
              <a:t>.kemdikbud.go.id</a:t>
            </a:r>
            <a:endParaRPr lang="id-ID" dirty="0"/>
          </a:p>
        </p:txBody>
      </p:sp>
      <p:sp>
        <p:nvSpPr>
          <p:cNvPr id="4" name="Slide Number Placeholder 3"/>
          <p:cNvSpPr>
            <a:spLocks noGrp="1"/>
          </p:cNvSpPr>
          <p:nvPr>
            <p:ph type="sldNum" sz="quarter" idx="12"/>
          </p:nvPr>
        </p:nvSpPr>
        <p:spPr/>
        <p:txBody>
          <a:bodyPr/>
          <a:lstStyle/>
          <a:p>
            <a:fld id="{3A2F0832-F084-422D-97D1-AF848F4F2C34}" type="slidenum">
              <a:rPr lang="en-US" smtClean="0"/>
              <a:pPr/>
              <a:t>27</a:t>
            </a:fld>
            <a:endParaRPr lang="en-US"/>
          </a:p>
        </p:txBody>
      </p:sp>
      <p:sp>
        <p:nvSpPr>
          <p:cNvPr id="7" name="Text Placeholder 6"/>
          <p:cNvSpPr>
            <a:spLocks noGrp="1"/>
          </p:cNvSpPr>
          <p:nvPr>
            <p:ph type="body" sz="quarter" idx="13"/>
          </p:nvPr>
        </p:nvSpPr>
        <p:spPr/>
        <p:txBody>
          <a:bodyPr anchor="ctr"/>
          <a:lstStyle/>
          <a:p>
            <a:pPr marL="0" indent="0">
              <a:buNone/>
            </a:pPr>
            <a:r>
              <a:rPr lang="en-ID" b="1" dirty="0" smtClean="0"/>
              <a:t>7</a:t>
            </a:r>
            <a:endParaRPr lang="id-ID" b="1" dirty="0"/>
          </a:p>
        </p:txBody>
      </p:sp>
      <p:pic>
        <p:nvPicPr>
          <p:cNvPr id="5" name="Picture 4"/>
          <p:cNvPicPr>
            <a:picLocks noChangeAspect="1"/>
          </p:cNvPicPr>
          <p:nvPr/>
        </p:nvPicPr>
        <p:blipFill rotWithShape="1">
          <a:blip r:embed="rId2"/>
          <a:srcRect l="10446" t="8562" r="12122" b="5039"/>
          <a:stretch/>
        </p:blipFill>
        <p:spPr>
          <a:xfrm>
            <a:off x="4149162" y="3434072"/>
            <a:ext cx="4860367" cy="30505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7" name="Group 46"/>
          <p:cNvGrpSpPr/>
          <p:nvPr/>
        </p:nvGrpSpPr>
        <p:grpSpPr>
          <a:xfrm>
            <a:off x="330232" y="3116380"/>
            <a:ext cx="3977712" cy="3710904"/>
            <a:chOff x="171450" y="1646123"/>
            <a:chExt cx="3977712" cy="3710904"/>
          </a:xfrm>
        </p:grpSpPr>
        <p:sp>
          <p:nvSpPr>
            <p:cNvPr id="2" name="Rectangle 1"/>
            <p:cNvSpPr/>
            <p:nvPr/>
          </p:nvSpPr>
          <p:spPr>
            <a:xfrm>
              <a:off x="171450" y="1646123"/>
              <a:ext cx="3977712" cy="398261"/>
            </a:xfrm>
            <a:prstGeom prst="rect">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ontent Placeholder 2"/>
            <p:cNvSpPr txBox="1">
              <a:spLocks/>
            </p:cNvSpPr>
            <p:nvPr/>
          </p:nvSpPr>
          <p:spPr>
            <a:xfrm>
              <a:off x="171450" y="1672263"/>
              <a:ext cx="3977712" cy="36847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sz="1800" dirty="0" err="1" smtClean="0"/>
                <a:t>Tujuan</a:t>
              </a:r>
              <a:r>
                <a:rPr lang="en-US" sz="1800" dirty="0" smtClean="0"/>
                <a:t> </a:t>
              </a:r>
              <a:r>
                <a:rPr lang="en-US" sz="2000" b="1" i="1" dirty="0" smtClean="0"/>
                <a:t>e-Performance</a:t>
              </a:r>
              <a:r>
                <a:rPr lang="en-US" sz="1800" dirty="0" smtClean="0"/>
                <a:t>:</a:t>
              </a:r>
            </a:p>
            <a:p>
              <a:pPr marL="342900" indent="-342900">
                <a:spcBef>
                  <a:spcPts val="600"/>
                </a:spcBef>
                <a:buFont typeface="+mj-lt"/>
                <a:buAutoNum type="arabicPeriod"/>
              </a:pPr>
              <a:r>
                <a:rPr lang="en-US" sz="1800" dirty="0" err="1" smtClean="0"/>
                <a:t>Memudahkan</a:t>
              </a:r>
              <a:r>
                <a:rPr lang="en-US" sz="1800" dirty="0" smtClean="0"/>
                <a:t> </a:t>
              </a:r>
              <a:r>
                <a:rPr lang="en-US" sz="1800" dirty="0" err="1" smtClean="0"/>
                <a:t>dan</a:t>
              </a:r>
              <a:r>
                <a:rPr lang="en-US" sz="1800" dirty="0" smtClean="0"/>
                <a:t> </a:t>
              </a:r>
              <a:r>
                <a:rPr lang="en-US" sz="1800" dirty="0" err="1" smtClean="0"/>
                <a:t>mempercepat</a:t>
              </a:r>
              <a:r>
                <a:rPr lang="en-US" sz="1800" dirty="0" smtClean="0"/>
                <a:t> </a:t>
              </a:r>
              <a:r>
                <a:rPr lang="en-US" sz="1800" dirty="0" err="1" smtClean="0"/>
                <a:t>penyusunan</a:t>
              </a:r>
              <a:r>
                <a:rPr lang="en-US" sz="1800" dirty="0" smtClean="0"/>
                <a:t> </a:t>
              </a:r>
              <a:r>
                <a:rPr lang="en-US" sz="2000" b="1" dirty="0" smtClean="0"/>
                <a:t>LAKIP</a:t>
              </a:r>
              <a:endParaRPr lang="en-US" sz="1800" b="1" dirty="0" smtClean="0"/>
            </a:p>
            <a:p>
              <a:pPr marL="342900" indent="-342900">
                <a:spcBef>
                  <a:spcPts val="600"/>
                </a:spcBef>
                <a:buFont typeface="+mj-lt"/>
                <a:buAutoNum type="arabicPeriod"/>
              </a:pPr>
              <a:r>
                <a:rPr lang="en-US" sz="2000" b="1" dirty="0" err="1" smtClean="0">
                  <a:solidFill>
                    <a:srgbClr val="00B050"/>
                  </a:solidFill>
                </a:rPr>
                <a:t>Memantau</a:t>
              </a:r>
              <a:r>
                <a:rPr lang="en-US" sz="2000" b="1" dirty="0" smtClean="0">
                  <a:solidFill>
                    <a:srgbClr val="00B050"/>
                  </a:solidFill>
                </a:rPr>
                <a:t> </a:t>
              </a:r>
              <a:r>
                <a:rPr lang="en-US" sz="2000" b="1" dirty="0" err="1" smtClean="0">
                  <a:solidFill>
                    <a:srgbClr val="00B050"/>
                  </a:solidFill>
                </a:rPr>
                <a:t>capaian</a:t>
              </a:r>
              <a:r>
                <a:rPr lang="en-US" sz="2000" b="1" dirty="0" smtClean="0">
                  <a:solidFill>
                    <a:srgbClr val="00B050"/>
                  </a:solidFill>
                </a:rPr>
                <a:t> </a:t>
              </a:r>
              <a:r>
                <a:rPr lang="en-US" sz="2000" b="1" dirty="0" err="1" smtClean="0">
                  <a:solidFill>
                    <a:srgbClr val="00B050"/>
                  </a:solidFill>
                </a:rPr>
                <a:t>kinerja</a:t>
              </a:r>
              <a:r>
                <a:rPr lang="en-US" sz="2000" b="1" dirty="0" smtClean="0">
                  <a:solidFill>
                    <a:srgbClr val="00B050"/>
                  </a:solidFill>
                </a:rPr>
                <a:t> </a:t>
              </a:r>
              <a:r>
                <a:rPr lang="en-US" sz="1800" dirty="0" err="1" smtClean="0"/>
                <a:t>secara</a:t>
              </a:r>
              <a:r>
                <a:rPr lang="en-US" sz="1800" dirty="0" smtClean="0"/>
                <a:t> </a:t>
              </a:r>
              <a:r>
                <a:rPr lang="en-US" sz="1800" dirty="0" err="1" smtClean="0"/>
                <a:t>berkala</a:t>
              </a:r>
              <a:endParaRPr lang="en-US" sz="1800" dirty="0" smtClean="0"/>
            </a:p>
            <a:p>
              <a:pPr marL="342900" indent="-342900">
                <a:spcBef>
                  <a:spcPts val="600"/>
                </a:spcBef>
                <a:buFont typeface="+mj-lt"/>
                <a:buAutoNum type="arabicPeriod"/>
              </a:pPr>
              <a:r>
                <a:rPr lang="en-US" sz="2000" b="1" dirty="0" err="1" smtClean="0"/>
                <a:t>Mengidentifikasi</a:t>
              </a:r>
              <a:r>
                <a:rPr lang="en-US" sz="2000" b="1" dirty="0" smtClean="0"/>
                <a:t> </a:t>
              </a:r>
              <a:r>
                <a:rPr lang="en-US" sz="2000" b="1" dirty="0" err="1" smtClean="0"/>
                <a:t>kendala</a:t>
              </a:r>
              <a:r>
                <a:rPr lang="en-US" sz="2000" b="1" dirty="0" smtClean="0"/>
                <a:t> </a:t>
              </a:r>
              <a:r>
                <a:rPr lang="en-US" sz="1800" dirty="0" err="1" smtClean="0"/>
                <a:t>ketidaktercapaian</a:t>
              </a:r>
              <a:r>
                <a:rPr lang="en-US" sz="1800" dirty="0" smtClean="0"/>
                <a:t> target </a:t>
              </a:r>
              <a:r>
                <a:rPr lang="en-US" sz="1800" dirty="0" err="1" smtClean="0"/>
                <a:t>kinerja</a:t>
              </a:r>
              <a:endParaRPr lang="en-US" sz="1800" dirty="0" smtClean="0"/>
            </a:p>
            <a:p>
              <a:pPr marL="342900" indent="-342900">
                <a:spcBef>
                  <a:spcPts val="600"/>
                </a:spcBef>
                <a:buFont typeface="+mj-lt"/>
                <a:buAutoNum type="arabicPeriod"/>
              </a:pPr>
              <a:r>
                <a:rPr lang="en-US" sz="2000" b="1" dirty="0" err="1" smtClean="0">
                  <a:solidFill>
                    <a:schemeClr val="accent2">
                      <a:lumMod val="75000"/>
                    </a:schemeClr>
                  </a:solidFill>
                </a:rPr>
                <a:t>Sumber</a:t>
              </a:r>
              <a:r>
                <a:rPr lang="en-US" sz="2000" b="1" dirty="0" smtClean="0">
                  <a:solidFill>
                    <a:schemeClr val="accent2">
                      <a:lumMod val="75000"/>
                    </a:schemeClr>
                  </a:solidFill>
                </a:rPr>
                <a:t> </a:t>
              </a:r>
              <a:r>
                <a:rPr lang="en-US" sz="2000" b="1" dirty="0" err="1" smtClean="0">
                  <a:solidFill>
                    <a:schemeClr val="accent2">
                      <a:lumMod val="75000"/>
                    </a:schemeClr>
                  </a:solidFill>
                </a:rPr>
                <a:t>informasi</a:t>
              </a:r>
              <a:r>
                <a:rPr lang="en-US" sz="2000" b="1" dirty="0" smtClean="0">
                  <a:solidFill>
                    <a:schemeClr val="accent2">
                      <a:lumMod val="75000"/>
                    </a:schemeClr>
                  </a:solidFill>
                </a:rPr>
                <a:t> </a:t>
              </a:r>
              <a:r>
                <a:rPr lang="en-US" sz="2000" b="1" dirty="0" err="1" smtClean="0">
                  <a:solidFill>
                    <a:schemeClr val="accent2">
                      <a:lumMod val="75000"/>
                    </a:schemeClr>
                  </a:solidFill>
                </a:rPr>
                <a:t>kinerja</a:t>
              </a:r>
              <a:r>
                <a:rPr lang="en-US" sz="2000" b="1" dirty="0" smtClean="0">
                  <a:solidFill>
                    <a:schemeClr val="accent2">
                      <a:lumMod val="75000"/>
                    </a:schemeClr>
                  </a:solidFill>
                </a:rPr>
                <a:t> </a:t>
              </a:r>
              <a:r>
                <a:rPr lang="en-US" sz="1800" dirty="0" err="1" smtClean="0"/>
                <a:t>bagi</a:t>
              </a:r>
              <a:r>
                <a:rPr lang="en-US" sz="1800" dirty="0" smtClean="0"/>
                <a:t> </a:t>
              </a:r>
              <a:r>
                <a:rPr lang="en-US" sz="1800" dirty="0" err="1" smtClean="0"/>
                <a:t>pimpinan</a:t>
              </a:r>
              <a:r>
                <a:rPr lang="en-US" sz="1800" dirty="0" smtClean="0"/>
                <a:t> </a:t>
              </a:r>
              <a:r>
                <a:rPr lang="en-US" sz="1800" dirty="0" err="1" smtClean="0"/>
                <a:t>dan</a:t>
              </a:r>
              <a:r>
                <a:rPr lang="en-US" sz="1800" dirty="0" smtClean="0"/>
                <a:t> stakeholders</a:t>
              </a:r>
            </a:p>
            <a:p>
              <a:pPr marL="342900" indent="-342900">
                <a:spcBef>
                  <a:spcPts val="600"/>
                </a:spcBef>
                <a:buFont typeface="+mj-lt"/>
                <a:buAutoNum type="arabicPeriod"/>
              </a:pPr>
              <a:r>
                <a:rPr lang="en-US" sz="1800" dirty="0" err="1" smtClean="0"/>
                <a:t>Mewujudkan</a:t>
              </a:r>
              <a:r>
                <a:rPr lang="en-US" sz="1800" dirty="0" smtClean="0"/>
                <a:t> </a:t>
              </a:r>
              <a:r>
                <a:rPr lang="en-US" sz="1800" dirty="0" err="1" smtClean="0"/>
                <a:t>tata</a:t>
              </a:r>
              <a:r>
                <a:rPr lang="en-US" sz="1800" dirty="0" smtClean="0"/>
                <a:t> </a:t>
              </a:r>
              <a:r>
                <a:rPr lang="en-US" sz="1800" dirty="0" err="1" smtClean="0"/>
                <a:t>kelola</a:t>
              </a:r>
              <a:r>
                <a:rPr lang="en-US" sz="1800" dirty="0" smtClean="0"/>
                <a:t> </a:t>
              </a:r>
              <a:r>
                <a:rPr lang="en-US" sz="1800" dirty="0" err="1" smtClean="0"/>
                <a:t>pemerintahan</a:t>
              </a:r>
              <a:r>
                <a:rPr lang="en-US" sz="1800" dirty="0" smtClean="0"/>
                <a:t> </a:t>
              </a:r>
              <a:r>
                <a:rPr lang="en-US" sz="2000" b="1" dirty="0" err="1" smtClean="0"/>
                <a:t>transparan</a:t>
              </a:r>
              <a:r>
                <a:rPr lang="en-US" sz="2000" b="1" dirty="0" smtClean="0"/>
                <a:t> </a:t>
              </a:r>
              <a:r>
                <a:rPr lang="en-US" sz="2000" b="1" dirty="0" err="1" smtClean="0"/>
                <a:t>dan</a:t>
              </a:r>
              <a:r>
                <a:rPr lang="en-US" sz="2000" b="1" dirty="0" smtClean="0"/>
                <a:t> </a:t>
              </a:r>
              <a:r>
                <a:rPr lang="en-US" sz="2000" b="1" dirty="0" err="1" smtClean="0"/>
                <a:t>akuntabel</a:t>
              </a:r>
              <a:endParaRPr lang="en-US" sz="2000" b="1" dirty="0" smtClean="0"/>
            </a:p>
            <a:p>
              <a:pPr marL="342900" indent="-342900">
                <a:spcBef>
                  <a:spcPts val="600"/>
                </a:spcBef>
                <a:buFont typeface="+mj-lt"/>
                <a:buAutoNum type="arabicPeriod"/>
              </a:pPr>
              <a:endParaRPr lang="id-ID" sz="1800" dirty="0" smtClean="0"/>
            </a:p>
            <a:p>
              <a:endParaRPr lang="en-US" sz="1800" dirty="0"/>
            </a:p>
          </p:txBody>
        </p:sp>
      </p:grpSp>
      <p:sp>
        <p:nvSpPr>
          <p:cNvPr id="48" name="Rectangle 3"/>
          <p:cNvSpPr txBox="1">
            <a:spLocks/>
          </p:cNvSpPr>
          <p:nvPr/>
        </p:nvSpPr>
        <p:spPr bwMode="auto">
          <a:xfrm>
            <a:off x="262465" y="1322107"/>
            <a:ext cx="4318002" cy="159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9875" eaLnBrk="0" hangingPunct="0">
              <a:defRPr>
                <a:solidFill>
                  <a:schemeClr val="tx1"/>
                </a:solidFill>
                <a:latin typeface="Arial" charset="0"/>
              </a:defRPr>
            </a:lvl1pPr>
            <a:lvl2pPr marL="2730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72000" eaLnBrk="1" hangingPunct="1">
              <a:spcBef>
                <a:spcPct val="20000"/>
              </a:spcBef>
              <a:buClr>
                <a:schemeClr val="accent1"/>
              </a:buClr>
              <a:buSzPct val="85000"/>
              <a:buFont typeface="Wingdings 2" pitchFamily="18" charset="2"/>
              <a:buNone/>
            </a:pPr>
            <a:r>
              <a:rPr lang="en-US" sz="2000" b="1" i="1" u="sng" dirty="0" smtClean="0">
                <a:solidFill>
                  <a:schemeClr val="accent2">
                    <a:lumMod val="75000"/>
                  </a:schemeClr>
                </a:solidFill>
                <a:latin typeface="Browallia New" panose="020B0604020202020204" pitchFamily="34" charset="-34"/>
                <a:cs typeface="Browallia New" panose="020B0604020202020204" pitchFamily="34" charset="-34"/>
              </a:rPr>
              <a:t>e-Performance</a:t>
            </a:r>
            <a:r>
              <a:rPr lang="en-US" dirty="0" smtClean="0">
                <a:latin typeface="Browallia New" panose="020B0604020202020204" pitchFamily="34" charset="-34"/>
                <a:cs typeface="Browallia New" panose="020B0604020202020204" pitchFamily="34" charset="-34"/>
              </a:rPr>
              <a:t> </a:t>
            </a:r>
            <a:r>
              <a:rPr lang="en-US" dirty="0" err="1" smtClean="0">
                <a:latin typeface="Calibri" panose="020F0502020204030204" pitchFamily="34" charset="0"/>
                <a:cs typeface="Calibri" panose="020F0502020204030204" pitchFamily="34" charset="0"/>
              </a:rPr>
              <a:t>adalah</a:t>
            </a:r>
            <a:r>
              <a:rPr lang="en-US" dirty="0" smtClean="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aplikasi sistem akuntabilitas </a:t>
            </a:r>
            <a:r>
              <a:rPr lang="en-US" dirty="0" smtClean="0">
                <a:latin typeface="Calibri" panose="020F0502020204030204" pitchFamily="34" charset="0"/>
                <a:cs typeface="Calibri" panose="020F0502020204030204" pitchFamily="34" charset="0"/>
              </a:rPr>
              <a:t>kinerja </a:t>
            </a:r>
            <a:r>
              <a:rPr lang="en-US" dirty="0">
                <a:latin typeface="Calibri" panose="020F0502020204030204" pitchFamily="34" charset="0"/>
                <a:cs typeface="Calibri" panose="020F0502020204030204" pitchFamily="34" charset="0"/>
              </a:rPr>
              <a:t>untuk memudahkan proses </a:t>
            </a:r>
            <a:r>
              <a:rPr lang="en-US" b="1" dirty="0">
                <a:solidFill>
                  <a:srgbClr val="FF0000"/>
                </a:solidFill>
                <a:latin typeface="Calibri" panose="020F0502020204030204" pitchFamily="34" charset="0"/>
                <a:cs typeface="Calibri" panose="020F0502020204030204" pitchFamily="34" charset="0"/>
              </a:rPr>
              <a:t>pemantauan dan pengendalian kinerja</a:t>
            </a: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dalam rangka meningkatkan akuntabilitas dan kinerja unit </a:t>
            </a:r>
            <a:r>
              <a:rPr lang="en-US" dirty="0" smtClean="0">
                <a:latin typeface="Calibri" panose="020F0502020204030204" pitchFamily="34" charset="0"/>
                <a:cs typeface="Calibri" panose="020F0502020204030204" pitchFamily="34" charset="0"/>
              </a:rPr>
              <a:t>kerja.</a:t>
            </a:r>
            <a:endParaRPr lang="id-ID" dirty="0" smtClean="0">
              <a:latin typeface="Calibri" panose="020F0502020204030204" pitchFamily="34" charset="0"/>
              <a:cs typeface="Calibri" panose="020F0502020204030204" pitchFamily="34" charset="0"/>
            </a:endParaRPr>
          </a:p>
        </p:txBody>
      </p:sp>
      <p:sp>
        <p:nvSpPr>
          <p:cNvPr id="49" name="Rectangle 3"/>
          <p:cNvSpPr txBox="1">
            <a:spLocks/>
          </p:cNvSpPr>
          <p:nvPr/>
        </p:nvSpPr>
        <p:spPr bwMode="auto">
          <a:xfrm>
            <a:off x="5029199" y="1222199"/>
            <a:ext cx="3980330" cy="209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9875" eaLnBrk="0" hangingPunct="0">
              <a:defRPr>
                <a:solidFill>
                  <a:schemeClr val="tx1"/>
                </a:solidFill>
                <a:latin typeface="Arial" charset="0"/>
              </a:defRPr>
            </a:lvl1pPr>
            <a:lvl2pPr marL="2730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98463" indent="-279400" algn="just" eaLnBrk="1" hangingPunct="1">
              <a:buClr>
                <a:schemeClr val="accent1"/>
              </a:buClr>
              <a:buSzPct val="85000"/>
              <a:buFont typeface="Wingdings 2" pitchFamily="18" charset="2"/>
              <a:buNone/>
            </a:pPr>
            <a:r>
              <a:rPr lang="en-US" b="1" dirty="0" smtClean="0">
                <a:latin typeface="+mn-lt"/>
                <a:cs typeface="Browallia New" panose="020B0604020202020204" pitchFamily="34" charset="-34"/>
              </a:rPr>
              <a:t>Aplikasi menampilkan</a:t>
            </a:r>
            <a:r>
              <a:rPr lang="id-ID" b="1" dirty="0" smtClean="0">
                <a:latin typeface="+mn-lt"/>
                <a:cs typeface="Browallia New" panose="020B0604020202020204" pitchFamily="34" charset="-34"/>
              </a:rPr>
              <a:t> :</a:t>
            </a:r>
          </a:p>
          <a:p>
            <a:pPr marL="398463" indent="-279400" eaLnBrk="1" hangingPunct="1">
              <a:buClr>
                <a:schemeClr val="accent1"/>
              </a:buClr>
              <a:buSzPct val="85000"/>
              <a:buFont typeface="+mj-lt"/>
              <a:buAutoNum type="arabicPeriod"/>
            </a:pPr>
            <a:r>
              <a:rPr lang="en-US" dirty="0" smtClean="0">
                <a:latin typeface="+mn-lt"/>
                <a:cs typeface="Browallia New" panose="020B0604020202020204" pitchFamily="34" charset="-34"/>
              </a:rPr>
              <a:t>perencanaan kinerja</a:t>
            </a:r>
            <a:r>
              <a:rPr lang="id-ID" dirty="0" smtClean="0">
                <a:latin typeface="+mn-lt"/>
                <a:cs typeface="Browallia New" panose="020B0604020202020204" pitchFamily="34" charset="-34"/>
              </a:rPr>
              <a:t>;</a:t>
            </a:r>
          </a:p>
          <a:p>
            <a:pPr marL="398463" indent="-279400" eaLnBrk="1" hangingPunct="1">
              <a:buClr>
                <a:schemeClr val="accent1"/>
              </a:buClr>
              <a:buSzPct val="85000"/>
              <a:buFont typeface="+mj-lt"/>
              <a:buAutoNum type="arabicPeriod"/>
            </a:pPr>
            <a:r>
              <a:rPr lang="en-US" dirty="0" smtClean="0">
                <a:latin typeface="+mn-lt"/>
                <a:cs typeface="Browallia New" panose="020B0604020202020204" pitchFamily="34" charset="-34"/>
              </a:rPr>
              <a:t>penganggaran </a:t>
            </a:r>
            <a:r>
              <a:rPr lang="en-US" dirty="0">
                <a:latin typeface="+mn-lt"/>
                <a:cs typeface="Browallia New" panose="020B0604020202020204" pitchFamily="34" charset="-34"/>
              </a:rPr>
              <a:t>kinerja</a:t>
            </a:r>
            <a:r>
              <a:rPr lang="en-US" dirty="0" smtClean="0">
                <a:latin typeface="+mn-lt"/>
                <a:cs typeface="Browallia New" panose="020B0604020202020204" pitchFamily="34" charset="-34"/>
              </a:rPr>
              <a:t>,</a:t>
            </a:r>
            <a:endParaRPr lang="id-ID" dirty="0" smtClean="0">
              <a:latin typeface="+mn-lt"/>
              <a:cs typeface="Browallia New" panose="020B0604020202020204" pitchFamily="34" charset="-34"/>
            </a:endParaRPr>
          </a:p>
          <a:p>
            <a:pPr marL="398463" indent="-279400" eaLnBrk="1" hangingPunct="1">
              <a:buClr>
                <a:schemeClr val="accent1"/>
              </a:buClr>
              <a:buSzPct val="85000"/>
              <a:buFont typeface="+mj-lt"/>
              <a:buAutoNum type="arabicPeriod"/>
            </a:pPr>
            <a:r>
              <a:rPr lang="en-US" dirty="0" smtClean="0">
                <a:latin typeface="+mn-lt"/>
                <a:cs typeface="Browallia New" panose="020B0604020202020204" pitchFamily="34" charset="-34"/>
              </a:rPr>
              <a:t>keterkaitan kegiatan/</a:t>
            </a:r>
            <a:r>
              <a:rPr lang="en-US" dirty="0" err="1" smtClean="0">
                <a:latin typeface="+mn-lt"/>
                <a:cs typeface="Browallia New" panose="020B0604020202020204" pitchFamily="34" charset="-34"/>
              </a:rPr>
              <a:t>subkegiatan</a:t>
            </a:r>
            <a:r>
              <a:rPr lang="en-US" dirty="0" smtClean="0">
                <a:latin typeface="+mn-lt"/>
                <a:cs typeface="Browallia New" panose="020B0604020202020204" pitchFamily="34" charset="-34"/>
              </a:rPr>
              <a:t> </a:t>
            </a:r>
            <a:r>
              <a:rPr lang="id-ID" dirty="0" smtClean="0">
                <a:latin typeface="+mn-lt"/>
                <a:cs typeface="Browallia New" panose="020B0604020202020204" pitchFamily="34" charset="-34"/>
              </a:rPr>
              <a:t>dengan</a:t>
            </a:r>
            <a:r>
              <a:rPr lang="en-US" dirty="0" smtClean="0">
                <a:latin typeface="+mn-lt"/>
                <a:cs typeface="Browallia New" panose="020B0604020202020204" pitchFamily="34" charset="-34"/>
              </a:rPr>
              <a:t> </a:t>
            </a:r>
            <a:r>
              <a:rPr lang="en-US" dirty="0">
                <a:latin typeface="+mn-lt"/>
                <a:cs typeface="Browallia New" panose="020B0604020202020204" pitchFamily="34" charset="-34"/>
              </a:rPr>
              <a:t>pencapaian target </a:t>
            </a:r>
            <a:r>
              <a:rPr lang="en-US" dirty="0" smtClean="0">
                <a:latin typeface="+mn-lt"/>
                <a:cs typeface="Browallia New" panose="020B0604020202020204" pitchFamily="34" charset="-34"/>
              </a:rPr>
              <a:t>kinerja</a:t>
            </a:r>
            <a:r>
              <a:rPr lang="id-ID" dirty="0" smtClean="0">
                <a:latin typeface="+mn-lt"/>
                <a:cs typeface="Browallia New" panose="020B0604020202020204" pitchFamily="34" charset="-34"/>
              </a:rPr>
              <a:t>;</a:t>
            </a:r>
            <a:r>
              <a:rPr lang="en-US" dirty="0" smtClean="0">
                <a:latin typeface="+mn-lt"/>
                <a:cs typeface="Browallia New" panose="020B0604020202020204" pitchFamily="34" charset="-34"/>
              </a:rPr>
              <a:t> </a:t>
            </a:r>
            <a:endParaRPr lang="id-ID" dirty="0" smtClean="0">
              <a:latin typeface="+mn-lt"/>
              <a:cs typeface="Browallia New" panose="020B0604020202020204" pitchFamily="34" charset="-34"/>
            </a:endParaRPr>
          </a:p>
          <a:p>
            <a:pPr marL="398463" indent="-279400" eaLnBrk="1" hangingPunct="1">
              <a:buClr>
                <a:schemeClr val="accent1"/>
              </a:buClr>
              <a:buSzPct val="85000"/>
              <a:buFont typeface="+mj-lt"/>
              <a:buAutoNum type="arabicPeriod"/>
            </a:pPr>
            <a:r>
              <a:rPr lang="en-US" dirty="0" smtClean="0">
                <a:latin typeface="+mn-lt"/>
                <a:cs typeface="Browallia New" panose="020B0604020202020204" pitchFamily="34" charset="-34"/>
              </a:rPr>
              <a:t>Monitoring </a:t>
            </a:r>
            <a:r>
              <a:rPr lang="en-US" dirty="0" err="1" smtClean="0">
                <a:latin typeface="+mn-lt"/>
                <a:cs typeface="Browallia New" panose="020B0604020202020204" pitchFamily="34" charset="-34"/>
              </a:rPr>
              <a:t>Evaluasi</a:t>
            </a:r>
            <a:r>
              <a:rPr lang="en-US" dirty="0" smtClean="0">
                <a:latin typeface="+mn-lt"/>
                <a:cs typeface="Browallia New" panose="020B0604020202020204" pitchFamily="34" charset="-34"/>
              </a:rPr>
              <a:t> </a:t>
            </a:r>
            <a:r>
              <a:rPr lang="en-US" dirty="0" err="1" smtClean="0">
                <a:latin typeface="+mn-lt"/>
                <a:cs typeface="Browallia New" panose="020B0604020202020204" pitchFamily="34" charset="-34"/>
              </a:rPr>
              <a:t>capaian</a:t>
            </a:r>
            <a:r>
              <a:rPr lang="en-US" dirty="0" smtClean="0">
                <a:latin typeface="+mn-lt"/>
                <a:cs typeface="Browallia New" panose="020B0604020202020204" pitchFamily="34" charset="-34"/>
              </a:rPr>
              <a:t> </a:t>
            </a:r>
            <a:r>
              <a:rPr lang="en-US" dirty="0">
                <a:latin typeface="+mn-lt"/>
                <a:cs typeface="Browallia New" panose="020B0604020202020204" pitchFamily="34" charset="-34"/>
              </a:rPr>
              <a:t>kinerja dan keuangan</a:t>
            </a:r>
            <a:r>
              <a:rPr lang="en-US" dirty="0" smtClean="0">
                <a:latin typeface="+mn-lt"/>
                <a:cs typeface="Browallia New" panose="020B0604020202020204" pitchFamily="34" charset="-34"/>
              </a:rPr>
              <a:t>.</a:t>
            </a:r>
            <a:endParaRPr lang="en-US" dirty="0">
              <a:latin typeface="+mn-lt"/>
              <a:cs typeface="Browallia New" panose="020B0604020202020204" pitchFamily="34" charset="-34"/>
            </a:endParaRPr>
          </a:p>
        </p:txBody>
      </p:sp>
    </p:spTree>
    <p:extLst>
      <p:ext uri="{BB962C8B-B14F-4D97-AF65-F5344CB8AC3E}">
        <p14:creationId xmlns:p14="http://schemas.microsoft.com/office/powerpoint/2010/main" val="3318586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B2928E3-7018-43E4-8A0B-61B3446FFDEC}" type="slidenum">
              <a:rPr lang="en-ID" smtClean="0"/>
              <a:t>28</a:t>
            </a:fld>
            <a:endParaRPr lang="en-ID"/>
          </a:p>
        </p:txBody>
      </p:sp>
      <p:graphicFrame>
        <p:nvGraphicFramePr>
          <p:cNvPr id="5" name="Chart 4"/>
          <p:cNvGraphicFramePr/>
          <p:nvPr>
            <p:extLst>
              <p:ext uri="{D42A27DB-BD31-4B8C-83A1-F6EECF244321}">
                <p14:modId xmlns:p14="http://schemas.microsoft.com/office/powerpoint/2010/main" val="2550819345"/>
              </p:ext>
            </p:extLst>
          </p:nvPr>
        </p:nvGraphicFramePr>
        <p:xfrm>
          <a:off x="179294" y="1515869"/>
          <a:ext cx="8830235" cy="530029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p:cNvSpPr>
            <a:spLocks noGrp="1"/>
          </p:cNvSpPr>
          <p:nvPr>
            <p:ph type="title"/>
          </p:nvPr>
        </p:nvSpPr>
        <p:spPr>
          <a:xfrm>
            <a:off x="179294" y="185737"/>
            <a:ext cx="8830235" cy="591671"/>
          </a:xfrm>
        </p:spPr>
        <p:txBody>
          <a:bodyPr>
            <a:normAutofit/>
          </a:bodyPr>
          <a:lstStyle/>
          <a:p>
            <a:r>
              <a:rPr lang="en-US" sz="2800" dirty="0" err="1" smtClean="0"/>
              <a:t>Rekapitulasi</a:t>
            </a:r>
            <a:r>
              <a:rPr lang="en-US" sz="2800" dirty="0" smtClean="0"/>
              <a:t> </a:t>
            </a:r>
            <a:r>
              <a:rPr lang="en-US" sz="2800" dirty="0" err="1" smtClean="0"/>
              <a:t>Penggunaan</a:t>
            </a:r>
            <a:r>
              <a:rPr lang="en-US" sz="2800" dirty="0" smtClean="0"/>
              <a:t> </a:t>
            </a:r>
            <a:r>
              <a:rPr lang="en-US" sz="2800" i="1" dirty="0" smtClean="0"/>
              <a:t>e-Performance</a:t>
            </a:r>
            <a:endParaRPr lang="en-US" sz="2800" i="1" dirty="0"/>
          </a:p>
        </p:txBody>
      </p:sp>
      <p:sp>
        <p:nvSpPr>
          <p:cNvPr id="7" name="TextBox 6">
            <a:extLst>
              <a:ext uri="{FF2B5EF4-FFF2-40B4-BE49-F238E27FC236}">
                <a16:creationId xmlns:a16="http://schemas.microsoft.com/office/drawing/2014/main" xmlns="" id="{111DE110-2CE8-480C-B6E4-0A0E4019BC7A}"/>
              </a:ext>
            </a:extLst>
          </p:cNvPr>
          <p:cNvSpPr txBox="1"/>
          <p:nvPr/>
        </p:nvSpPr>
        <p:spPr>
          <a:xfrm>
            <a:off x="283136" y="571175"/>
            <a:ext cx="3896737" cy="276999"/>
          </a:xfrm>
          <a:prstGeom prst="rect">
            <a:avLst/>
          </a:prstGeom>
          <a:noFill/>
        </p:spPr>
        <p:txBody>
          <a:bodyPr wrap="square" rtlCol="0">
            <a:spAutoFit/>
          </a:bodyPr>
          <a:lstStyle/>
          <a:p>
            <a:r>
              <a:rPr lang="en-US" sz="1200" dirty="0" smtClean="0"/>
              <a:t>Data per 13 September 2017</a:t>
            </a:r>
            <a:endParaRPr lang="id-ID" sz="1200" dirty="0"/>
          </a:p>
        </p:txBody>
      </p:sp>
      <p:sp>
        <p:nvSpPr>
          <p:cNvPr id="8" name="Oval 7"/>
          <p:cNvSpPr/>
          <p:nvPr/>
        </p:nvSpPr>
        <p:spPr>
          <a:xfrm>
            <a:off x="1476375" y="939431"/>
            <a:ext cx="914400" cy="731520"/>
          </a:xfrm>
          <a:prstGeom prst="ellipse">
            <a:avLst/>
          </a:prstGeom>
          <a:solidFill>
            <a:srgbClr val="FF0000"/>
          </a:solidFill>
        </p:spPr>
        <p:style>
          <a:lnRef idx="1">
            <a:schemeClr val="accent4"/>
          </a:lnRef>
          <a:fillRef idx="3">
            <a:schemeClr val="accent4"/>
          </a:fillRef>
          <a:effectRef idx="2">
            <a:schemeClr val="accent4"/>
          </a:effectRef>
          <a:fontRef idx="minor">
            <a:schemeClr val="lt1"/>
          </a:fontRef>
        </p:style>
        <p:txBody>
          <a:bodyPr lIns="0" tIns="0" rIns="0" bIns="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6</a:t>
            </a:r>
          </a:p>
          <a:p>
            <a:pPr algn="ctr"/>
            <a:r>
              <a:rPr lang="id-ID" sz="1800" b="1" dirty="0" smtClean="0"/>
              <a:t>Satker</a:t>
            </a:r>
            <a:endParaRPr lang="id-ID" sz="1800" b="1" dirty="0"/>
          </a:p>
        </p:txBody>
      </p:sp>
      <p:sp>
        <p:nvSpPr>
          <p:cNvPr id="9" name="Oval 8"/>
          <p:cNvSpPr/>
          <p:nvPr/>
        </p:nvSpPr>
        <p:spPr>
          <a:xfrm>
            <a:off x="2525246" y="939431"/>
            <a:ext cx="914400" cy="731520"/>
          </a:xfrm>
          <a:prstGeom prst="ellipse">
            <a:avLst/>
          </a:prstGeom>
        </p:spPr>
        <p:style>
          <a:lnRef idx="1">
            <a:schemeClr val="accent2"/>
          </a:lnRef>
          <a:fillRef idx="3">
            <a:schemeClr val="accent2"/>
          </a:fillRef>
          <a:effectRef idx="2">
            <a:schemeClr val="accent2"/>
          </a:effectRef>
          <a:fontRef idx="minor">
            <a:schemeClr val="lt1"/>
          </a:fontRef>
        </p:style>
        <p:txBody>
          <a:bodyPr lIns="0" tIns="0" rIns="0" bIns="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20</a:t>
            </a:r>
          </a:p>
          <a:p>
            <a:pPr algn="ctr"/>
            <a:r>
              <a:rPr lang="id-ID" sz="1800" b="1" dirty="0" smtClean="0"/>
              <a:t>Satker</a:t>
            </a:r>
            <a:endParaRPr lang="id-ID" sz="1800" b="1" dirty="0"/>
          </a:p>
        </p:txBody>
      </p:sp>
      <p:sp>
        <p:nvSpPr>
          <p:cNvPr id="11" name="Oval 10"/>
          <p:cNvSpPr/>
          <p:nvPr/>
        </p:nvSpPr>
        <p:spPr>
          <a:xfrm>
            <a:off x="3606656" y="939431"/>
            <a:ext cx="914400" cy="731520"/>
          </a:xfrm>
          <a:prstGeom prst="ellipse">
            <a:avLst/>
          </a:prstGeom>
          <a:solidFill>
            <a:srgbClr val="C00000"/>
          </a:solidFill>
          <a:ln>
            <a:noFill/>
          </a:ln>
        </p:spPr>
        <p:style>
          <a:lnRef idx="1">
            <a:schemeClr val="accent6"/>
          </a:lnRef>
          <a:fillRef idx="3">
            <a:schemeClr val="accent6"/>
          </a:fillRef>
          <a:effectRef idx="2">
            <a:schemeClr val="accent6"/>
          </a:effectRef>
          <a:fontRef idx="minor">
            <a:schemeClr val="lt1"/>
          </a:fontRef>
        </p:style>
        <p:txBody>
          <a:bodyPr lIns="0" tIns="0" rIns="0" bIns="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35</a:t>
            </a:r>
          </a:p>
          <a:p>
            <a:pPr algn="ctr"/>
            <a:r>
              <a:rPr lang="id-ID" sz="1800" b="1" dirty="0" smtClean="0"/>
              <a:t>Satker</a:t>
            </a:r>
            <a:endParaRPr lang="id-ID" sz="1800" b="1" dirty="0"/>
          </a:p>
        </p:txBody>
      </p:sp>
      <p:sp>
        <p:nvSpPr>
          <p:cNvPr id="12" name="Oval 11"/>
          <p:cNvSpPr/>
          <p:nvPr/>
        </p:nvSpPr>
        <p:spPr>
          <a:xfrm>
            <a:off x="4672945" y="939431"/>
            <a:ext cx="914400" cy="731520"/>
          </a:xfrm>
          <a:prstGeom prst="ellipse">
            <a:avLst/>
          </a:prstGeom>
          <a:solidFill>
            <a:schemeClr val="accent2">
              <a:lumMod val="50000"/>
            </a:schemeClr>
          </a:solidFill>
        </p:spPr>
        <p:style>
          <a:lnRef idx="1">
            <a:schemeClr val="accent2"/>
          </a:lnRef>
          <a:fillRef idx="3">
            <a:schemeClr val="accent2"/>
          </a:fillRef>
          <a:effectRef idx="2">
            <a:schemeClr val="accent2"/>
          </a:effectRef>
          <a:fontRef idx="minor">
            <a:schemeClr val="lt1"/>
          </a:fontRef>
        </p:style>
        <p:txBody>
          <a:bodyPr lIns="0" tIns="0" rIns="0" bIns="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40</a:t>
            </a:r>
          </a:p>
          <a:p>
            <a:pPr algn="ctr"/>
            <a:r>
              <a:rPr lang="id-ID" sz="1800" b="1" dirty="0" smtClean="0"/>
              <a:t>Satker</a:t>
            </a:r>
            <a:endParaRPr lang="id-ID" sz="1800" b="1" dirty="0"/>
          </a:p>
        </p:txBody>
      </p:sp>
      <p:sp>
        <p:nvSpPr>
          <p:cNvPr id="13" name="Oval 12"/>
          <p:cNvSpPr/>
          <p:nvPr/>
        </p:nvSpPr>
        <p:spPr>
          <a:xfrm>
            <a:off x="5739032" y="939431"/>
            <a:ext cx="914400" cy="731520"/>
          </a:xfrm>
          <a:prstGeom prst="ellipse">
            <a:avLst/>
          </a:prstGeom>
        </p:spPr>
        <p:style>
          <a:lnRef idx="1">
            <a:schemeClr val="accent3"/>
          </a:lnRef>
          <a:fillRef idx="3">
            <a:schemeClr val="accent3"/>
          </a:fillRef>
          <a:effectRef idx="2">
            <a:schemeClr val="accent3"/>
          </a:effectRef>
          <a:fontRef idx="minor">
            <a:schemeClr val="lt1"/>
          </a:fontRef>
        </p:style>
        <p:txBody>
          <a:bodyPr lIns="0" tIns="0" rIns="0" bIns="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16</a:t>
            </a:r>
          </a:p>
          <a:p>
            <a:pPr algn="ctr"/>
            <a:r>
              <a:rPr lang="id-ID" sz="1800" b="1" dirty="0" smtClean="0"/>
              <a:t>Satker</a:t>
            </a:r>
            <a:endParaRPr lang="id-ID" sz="1800" b="1" dirty="0"/>
          </a:p>
        </p:txBody>
      </p:sp>
      <p:sp>
        <p:nvSpPr>
          <p:cNvPr id="14" name="Oval 13"/>
          <p:cNvSpPr/>
          <p:nvPr/>
        </p:nvSpPr>
        <p:spPr>
          <a:xfrm>
            <a:off x="6787903" y="939431"/>
            <a:ext cx="914400" cy="731520"/>
          </a:xfrm>
          <a:prstGeom prst="ellipse">
            <a:avLst/>
          </a:prstGeom>
          <a:solidFill>
            <a:schemeClr val="accent6">
              <a:lumMod val="50000"/>
            </a:schemeClr>
          </a:solidFill>
          <a:ln>
            <a:solidFill>
              <a:schemeClr val="accent4">
                <a:lumMod val="40000"/>
                <a:lumOff val="60000"/>
              </a:schemeClr>
            </a:solidFill>
          </a:ln>
        </p:spPr>
        <p:style>
          <a:lnRef idx="1">
            <a:schemeClr val="accent2"/>
          </a:lnRef>
          <a:fillRef idx="3">
            <a:schemeClr val="accent2"/>
          </a:fillRef>
          <a:effectRef idx="2">
            <a:schemeClr val="accent2"/>
          </a:effectRef>
          <a:fontRef idx="minor">
            <a:schemeClr val="lt1"/>
          </a:fontRef>
        </p:style>
        <p:txBody>
          <a:bodyPr lIns="0" tIns="0" rIns="0" bIns="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35</a:t>
            </a:r>
          </a:p>
          <a:p>
            <a:pPr algn="ctr"/>
            <a:r>
              <a:rPr lang="id-ID" sz="1800" b="1" dirty="0" smtClean="0"/>
              <a:t>Satker</a:t>
            </a:r>
            <a:endParaRPr lang="id-ID" sz="1800" b="1" dirty="0"/>
          </a:p>
        </p:txBody>
      </p:sp>
      <p:sp>
        <p:nvSpPr>
          <p:cNvPr id="15" name="Oval 14"/>
          <p:cNvSpPr/>
          <p:nvPr/>
        </p:nvSpPr>
        <p:spPr>
          <a:xfrm>
            <a:off x="7869724" y="939431"/>
            <a:ext cx="914400" cy="731520"/>
          </a:xfrm>
          <a:prstGeom prst="ellipse">
            <a:avLst/>
          </a:prstGeom>
          <a:ln/>
        </p:spPr>
        <p:style>
          <a:lnRef idx="1">
            <a:schemeClr val="accent6"/>
          </a:lnRef>
          <a:fillRef idx="3">
            <a:schemeClr val="accent6"/>
          </a:fillRef>
          <a:effectRef idx="2">
            <a:schemeClr val="accent6"/>
          </a:effectRef>
          <a:fontRef idx="minor">
            <a:schemeClr val="lt1"/>
          </a:fontRef>
        </p:style>
        <p:txBody>
          <a:bodyPr lIns="0" tIns="0" rIns="0" bIns="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40</a:t>
            </a:r>
          </a:p>
          <a:p>
            <a:pPr algn="ctr"/>
            <a:r>
              <a:rPr lang="id-ID" sz="1800" b="1" dirty="0" smtClean="0"/>
              <a:t>Satker</a:t>
            </a:r>
            <a:endParaRPr lang="id-ID" sz="1800" b="1" dirty="0"/>
          </a:p>
        </p:txBody>
      </p:sp>
      <p:sp>
        <p:nvSpPr>
          <p:cNvPr id="16" name="Oval 15"/>
          <p:cNvSpPr/>
          <p:nvPr/>
        </p:nvSpPr>
        <p:spPr>
          <a:xfrm>
            <a:off x="410086" y="939431"/>
            <a:ext cx="914400" cy="731520"/>
          </a:xfrm>
          <a:prstGeom prst="ellipse">
            <a:avLst/>
          </a:prstGeom>
        </p:spPr>
        <p:style>
          <a:lnRef idx="1">
            <a:schemeClr val="accent4"/>
          </a:lnRef>
          <a:fillRef idx="3">
            <a:schemeClr val="accent4"/>
          </a:fillRef>
          <a:effectRef idx="2">
            <a:schemeClr val="accent4"/>
          </a:effectRef>
          <a:fontRef idx="minor">
            <a:schemeClr val="lt1"/>
          </a:fontRef>
        </p:style>
        <p:txBody>
          <a:bodyPr lIns="0" tIns="0" rIns="0" bIns="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solidFill>
                  <a:schemeClr val="tx1"/>
                </a:solidFill>
              </a:rPr>
              <a:t>17</a:t>
            </a:r>
          </a:p>
          <a:p>
            <a:pPr algn="ctr"/>
            <a:r>
              <a:rPr lang="en-US" sz="1800" b="1" dirty="0" err="1" smtClean="0">
                <a:solidFill>
                  <a:schemeClr val="tx1"/>
                </a:solidFill>
              </a:rPr>
              <a:t>Satker</a:t>
            </a:r>
            <a:endParaRPr lang="id-ID" sz="1800" b="1" dirty="0">
              <a:solidFill>
                <a:schemeClr val="tx1"/>
              </a:solidFill>
            </a:endParaRPr>
          </a:p>
        </p:txBody>
      </p:sp>
    </p:spTree>
    <p:extLst>
      <p:ext uri="{BB962C8B-B14F-4D97-AF65-F5344CB8AC3E}">
        <p14:creationId xmlns:p14="http://schemas.microsoft.com/office/powerpoint/2010/main" val="41684687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ID" sz="2800" dirty="0" err="1" smtClean="0"/>
              <a:t>Sistem</a:t>
            </a:r>
            <a:r>
              <a:rPr lang="en-ID" sz="2800" dirty="0" smtClean="0"/>
              <a:t> </a:t>
            </a:r>
            <a:r>
              <a:rPr lang="en-ID" sz="2800" dirty="0" err="1" smtClean="0"/>
              <a:t>Informasi</a:t>
            </a:r>
            <a:r>
              <a:rPr lang="en-ID" sz="2800" dirty="0" smtClean="0"/>
              <a:t> </a:t>
            </a:r>
            <a:r>
              <a:rPr lang="en-ID" sz="2800" dirty="0" err="1" smtClean="0"/>
              <a:t>Pemantauan</a:t>
            </a:r>
            <a:r>
              <a:rPr lang="en-ID" sz="2800" dirty="0" smtClean="0"/>
              <a:t> </a:t>
            </a:r>
            <a:r>
              <a:rPr lang="en-ID" sz="2800" dirty="0" err="1" smtClean="0"/>
              <a:t>Pengendalian</a:t>
            </a:r>
            <a:r>
              <a:rPr lang="en-ID" sz="2800" dirty="0" smtClean="0"/>
              <a:t> </a:t>
            </a:r>
            <a:br>
              <a:rPr lang="en-ID" sz="2800" dirty="0" smtClean="0"/>
            </a:br>
            <a:r>
              <a:rPr lang="en-ID" sz="2800" dirty="0" err="1" smtClean="0"/>
              <a:t>dan</a:t>
            </a:r>
            <a:r>
              <a:rPr lang="en-ID" sz="2800" dirty="0" smtClean="0"/>
              <a:t> </a:t>
            </a:r>
            <a:r>
              <a:rPr lang="en-ID" sz="2800" dirty="0" err="1" smtClean="0"/>
              <a:t>Penyusunan</a:t>
            </a:r>
            <a:r>
              <a:rPr lang="en-ID" sz="2800" dirty="0" smtClean="0"/>
              <a:t> </a:t>
            </a:r>
            <a:r>
              <a:rPr lang="en-ID" sz="2800" dirty="0" err="1" smtClean="0"/>
              <a:t>Peraturan</a:t>
            </a:r>
            <a:r>
              <a:rPr lang="en-ID" sz="2800" dirty="0" smtClean="0"/>
              <a:t> Per-UU-an</a:t>
            </a:r>
            <a:endParaRPr lang="en-ID" sz="2800" dirty="0"/>
          </a:p>
        </p:txBody>
      </p:sp>
      <p:sp>
        <p:nvSpPr>
          <p:cNvPr id="3" name="Content Placeholder 2"/>
          <p:cNvSpPr>
            <a:spLocks noGrp="1"/>
          </p:cNvSpPr>
          <p:nvPr>
            <p:ph idx="1"/>
          </p:nvPr>
        </p:nvSpPr>
        <p:spPr>
          <a:xfrm>
            <a:off x="871369" y="750548"/>
            <a:ext cx="7886700" cy="344563"/>
          </a:xfrm>
        </p:spPr>
        <p:txBody>
          <a:bodyPr/>
          <a:lstStyle/>
          <a:p>
            <a:pPr marL="0" indent="0">
              <a:buNone/>
            </a:pPr>
            <a:r>
              <a:rPr lang="en-ID" dirty="0" err="1" smtClean="0"/>
              <a:t>siperpu</a:t>
            </a:r>
            <a:r>
              <a:rPr lang="id-ID" dirty="0" smtClean="0"/>
              <a:t>.kemdikbud.go.id</a:t>
            </a:r>
            <a:endParaRPr lang="id-ID" dirty="0"/>
          </a:p>
        </p:txBody>
      </p:sp>
      <p:sp>
        <p:nvSpPr>
          <p:cNvPr id="4" name="Slide Number Placeholder 3"/>
          <p:cNvSpPr>
            <a:spLocks noGrp="1"/>
          </p:cNvSpPr>
          <p:nvPr>
            <p:ph type="sldNum" sz="quarter" idx="12"/>
          </p:nvPr>
        </p:nvSpPr>
        <p:spPr/>
        <p:txBody>
          <a:bodyPr/>
          <a:lstStyle/>
          <a:p>
            <a:fld id="{3A2F0832-F084-422D-97D1-AF848F4F2C34}" type="slidenum">
              <a:rPr lang="en-US" smtClean="0"/>
              <a:pPr/>
              <a:t>29</a:t>
            </a:fld>
            <a:endParaRPr lang="en-US"/>
          </a:p>
        </p:txBody>
      </p:sp>
      <p:sp>
        <p:nvSpPr>
          <p:cNvPr id="7" name="Text Placeholder 6"/>
          <p:cNvSpPr>
            <a:spLocks noGrp="1"/>
          </p:cNvSpPr>
          <p:nvPr>
            <p:ph type="body" sz="quarter" idx="13"/>
          </p:nvPr>
        </p:nvSpPr>
        <p:spPr/>
        <p:txBody>
          <a:bodyPr anchor="ctr"/>
          <a:lstStyle/>
          <a:p>
            <a:pPr marL="0" indent="0">
              <a:buNone/>
            </a:pPr>
            <a:r>
              <a:rPr lang="en-ID" b="1" dirty="0" smtClean="0"/>
              <a:t>8</a:t>
            </a:r>
            <a:endParaRPr lang="id-ID" b="1" dirty="0"/>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1130" y="1305403"/>
            <a:ext cx="4084805" cy="2123598"/>
          </a:xfrm>
          <a:prstGeom prst="rect">
            <a:avLst/>
          </a:prstGeom>
          <a:ln>
            <a:noFill/>
          </a:ln>
          <a:effectLst>
            <a:outerShdw blurRad="190500" algn="tl" rotWithShape="0">
              <a:srgbClr val="000000">
                <a:alpha val="70000"/>
              </a:srgbClr>
            </a:outerShdw>
          </a:effectLst>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4263" y="3616326"/>
            <a:ext cx="4084805" cy="3055407"/>
          </a:xfrm>
          <a:prstGeom prst="rect">
            <a:avLst/>
          </a:prstGeom>
          <a:ln>
            <a:noFill/>
          </a:ln>
          <a:effectLst>
            <a:outerShdw blurRad="190500" algn="tl" rotWithShape="0">
              <a:srgbClr val="000000">
                <a:alpha val="70000"/>
              </a:srgbClr>
            </a:outerShdw>
          </a:effectLst>
        </p:spPr>
      </p:pic>
      <p:sp>
        <p:nvSpPr>
          <p:cNvPr id="8" name="Rectangle 7"/>
          <p:cNvSpPr/>
          <p:nvPr/>
        </p:nvSpPr>
        <p:spPr>
          <a:xfrm>
            <a:off x="304800" y="1316595"/>
            <a:ext cx="3826932" cy="2112406"/>
          </a:xfrm>
          <a:prstGeom prst="rect">
            <a:avLst/>
          </a:prstGeom>
          <a:noFill/>
          <a:ln w="19050">
            <a:prstDash val="lgDashDotDot"/>
          </a:ln>
        </p:spPr>
        <p:style>
          <a:lnRef idx="2">
            <a:schemeClr val="accent1">
              <a:shade val="50000"/>
            </a:schemeClr>
          </a:lnRef>
          <a:fillRef idx="1">
            <a:schemeClr val="accent1"/>
          </a:fillRef>
          <a:effectRef idx="0">
            <a:schemeClr val="accent1"/>
          </a:effectRef>
          <a:fontRef idx="minor">
            <a:schemeClr val="lt1"/>
          </a:fontRef>
        </p:style>
        <p:txBody>
          <a:bodyPr lIns="91440" tIns="731520" bIns="91440" rtlCol="0" anchor="ctr"/>
          <a:lstStyle/>
          <a:p>
            <a:r>
              <a:rPr lang="id-ID" b="1" noProof="1">
                <a:solidFill>
                  <a:schemeClr val="tx1"/>
                </a:solidFill>
              </a:rPr>
              <a:t>SIPERPU</a:t>
            </a:r>
            <a:r>
              <a:rPr lang="id-ID" noProof="1">
                <a:solidFill>
                  <a:schemeClr val="tx1"/>
                </a:solidFill>
              </a:rPr>
              <a:t> adalah aplikasi berbasis web </a:t>
            </a:r>
            <a:r>
              <a:rPr lang="id-ID" noProof="1" smtClean="0">
                <a:solidFill>
                  <a:schemeClr val="tx1"/>
                </a:solidFill>
              </a:rPr>
              <a:t>dikembangkan untuk </a:t>
            </a:r>
            <a:r>
              <a:rPr lang="en-US" noProof="1" smtClean="0">
                <a:solidFill>
                  <a:schemeClr val="tx1"/>
                </a:solidFill>
              </a:rPr>
              <a:t>pemantauan </a:t>
            </a:r>
            <a:r>
              <a:rPr lang="en-US" noProof="1">
                <a:solidFill>
                  <a:schemeClr val="tx1"/>
                </a:solidFill>
              </a:rPr>
              <a:t>dan pengendalian proses penyusunan peraturan perundang-undangan di lingkungan </a:t>
            </a:r>
            <a:r>
              <a:rPr lang="en-US" noProof="1" smtClean="0">
                <a:solidFill>
                  <a:schemeClr val="tx1"/>
                </a:solidFill>
              </a:rPr>
              <a:t>Kemendikbud</a:t>
            </a:r>
            <a:endParaRPr lang="id-ID" noProof="1">
              <a:solidFill>
                <a:schemeClr val="tx1"/>
              </a:solidFill>
            </a:endParaRPr>
          </a:p>
        </p:txBody>
      </p:sp>
      <p:sp>
        <p:nvSpPr>
          <p:cNvPr id="9" name="Rectangle 8"/>
          <p:cNvSpPr/>
          <p:nvPr/>
        </p:nvSpPr>
        <p:spPr>
          <a:xfrm rot="5400000">
            <a:off x="1919830" y="-298436"/>
            <a:ext cx="596872" cy="38269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dirty="0" smtClean="0"/>
              <a:t>PENGERTIAN</a:t>
            </a:r>
            <a:endParaRPr lang="en-US" sz="2400" b="1" dirty="0"/>
          </a:p>
        </p:txBody>
      </p:sp>
      <p:sp>
        <p:nvSpPr>
          <p:cNvPr id="16" name="Rectangle 15"/>
          <p:cNvSpPr/>
          <p:nvPr/>
        </p:nvSpPr>
        <p:spPr>
          <a:xfrm>
            <a:off x="304799" y="3616326"/>
            <a:ext cx="3826933" cy="3055407"/>
          </a:xfrm>
          <a:prstGeom prst="rect">
            <a:avLst/>
          </a:prstGeom>
          <a:noFill/>
          <a:ln w="19050">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640080" bIns="91440" rtlCol="0" anchor="ctr"/>
          <a:lstStyle/>
          <a:p>
            <a:pPr marL="228600" lvl="0" indent="-228600">
              <a:buFont typeface="+mj-lt"/>
              <a:buAutoNum type="arabicPeriod"/>
            </a:pPr>
            <a:r>
              <a:rPr lang="id-ID" sz="1600" noProof="1">
                <a:solidFill>
                  <a:schemeClr val="tx1"/>
                </a:solidFill>
                <a:latin typeface="Arial Narrow" panose="020B0606020202030204" pitchFamily="34" charset="0"/>
              </a:rPr>
              <a:t>Mempermudah dalam melakukan </a:t>
            </a:r>
            <a:r>
              <a:rPr lang="id-ID" sz="1600" noProof="1" smtClean="0">
                <a:solidFill>
                  <a:schemeClr val="tx1"/>
                </a:solidFill>
                <a:latin typeface="Arial Narrow" panose="020B0606020202030204" pitchFamily="34" charset="0"/>
              </a:rPr>
              <a:t>pemantauan </a:t>
            </a:r>
            <a:r>
              <a:rPr lang="id-ID" sz="1600" noProof="1">
                <a:solidFill>
                  <a:schemeClr val="tx1"/>
                </a:solidFill>
                <a:latin typeface="Arial Narrow" panose="020B0606020202030204" pitchFamily="34" charset="0"/>
              </a:rPr>
              <a:t>dan pengendalian proses penyusunan peraturan perundang-undangan bidang pendidikan dan </a:t>
            </a:r>
            <a:r>
              <a:rPr lang="id-ID" sz="1600" noProof="1" smtClean="0">
                <a:solidFill>
                  <a:schemeClr val="tx1"/>
                </a:solidFill>
                <a:latin typeface="Arial Narrow" panose="020B0606020202030204" pitchFamily="34" charset="0"/>
              </a:rPr>
              <a:t>kebudayaan</a:t>
            </a:r>
            <a:endParaRPr lang="id-ID" sz="1600" i="1" noProof="1">
              <a:solidFill>
                <a:schemeClr val="tx1"/>
              </a:solidFill>
              <a:latin typeface="Arial Narrow" panose="020B0606020202030204" pitchFamily="34" charset="0"/>
            </a:endParaRPr>
          </a:p>
          <a:p>
            <a:pPr marL="228600" lvl="0" indent="-228600">
              <a:buFont typeface="+mj-lt"/>
              <a:buAutoNum type="arabicPeriod"/>
            </a:pPr>
            <a:r>
              <a:rPr lang="id-ID" sz="1600" noProof="1">
                <a:solidFill>
                  <a:schemeClr val="tx1"/>
                </a:solidFill>
                <a:latin typeface="Arial Narrow" panose="020B0606020202030204" pitchFamily="34" charset="0"/>
              </a:rPr>
              <a:t>Pemanfaatan Teknologi Informasi dan Komunikasi dalam pelaksanaan tugas dan </a:t>
            </a:r>
            <a:r>
              <a:rPr lang="id-ID" sz="1600" noProof="1" smtClean="0">
                <a:solidFill>
                  <a:schemeClr val="tx1"/>
                </a:solidFill>
                <a:latin typeface="Arial Narrow" panose="020B0606020202030204" pitchFamily="34" charset="0"/>
              </a:rPr>
              <a:t>fungsi</a:t>
            </a:r>
            <a:endParaRPr lang="id-ID" sz="1600" i="1" noProof="1">
              <a:solidFill>
                <a:schemeClr val="tx1"/>
              </a:solidFill>
              <a:latin typeface="Arial Narrow" panose="020B0606020202030204" pitchFamily="34" charset="0"/>
            </a:endParaRPr>
          </a:p>
          <a:p>
            <a:pPr marL="228600" indent="-228600">
              <a:buFont typeface="+mj-lt"/>
              <a:buAutoNum type="arabicPeriod"/>
            </a:pPr>
            <a:r>
              <a:rPr lang="id-ID" sz="1600" noProof="1">
                <a:solidFill>
                  <a:schemeClr val="tx1"/>
                </a:solidFill>
                <a:latin typeface="Arial Narrow" panose="020B0606020202030204" pitchFamily="34" charset="0"/>
              </a:rPr>
              <a:t>Sumber informasi bagi para pemangku kepentingan dan stakeholder dalam membuat kebijakan.</a:t>
            </a:r>
          </a:p>
        </p:txBody>
      </p:sp>
      <p:sp>
        <p:nvSpPr>
          <p:cNvPr id="17" name="Rectangle 16"/>
          <p:cNvSpPr/>
          <p:nvPr/>
        </p:nvSpPr>
        <p:spPr>
          <a:xfrm rot="5400000">
            <a:off x="1971205" y="1949919"/>
            <a:ext cx="494120" cy="382693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dirty="0" smtClean="0"/>
              <a:t>TUJUAN</a:t>
            </a:r>
            <a:endParaRPr lang="en-US" sz="2400" b="1" dirty="0"/>
          </a:p>
        </p:txBody>
      </p:sp>
    </p:spTree>
    <p:extLst>
      <p:ext uri="{BB962C8B-B14F-4D97-AF65-F5344CB8AC3E}">
        <p14:creationId xmlns:p14="http://schemas.microsoft.com/office/powerpoint/2010/main" val="18706820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D" dirty="0" err="1" smtClean="0"/>
              <a:t>Sistem</a:t>
            </a:r>
            <a:r>
              <a:rPr lang="en-ID" dirty="0" smtClean="0"/>
              <a:t> Monitoring </a:t>
            </a:r>
            <a:r>
              <a:rPr lang="en-ID" dirty="0" err="1" smtClean="0"/>
              <a:t>Pengadaan</a:t>
            </a:r>
            <a:r>
              <a:rPr lang="en-ID" dirty="0" smtClean="0"/>
              <a:t> </a:t>
            </a:r>
            <a:r>
              <a:rPr lang="en-ID" dirty="0" err="1" smtClean="0"/>
              <a:t>Langsung</a:t>
            </a:r>
            <a:r>
              <a:rPr lang="en-ID" dirty="0" smtClean="0"/>
              <a:t> (</a:t>
            </a:r>
            <a:r>
              <a:rPr lang="en-ID" dirty="0" err="1" smtClean="0"/>
              <a:t>Simpel</a:t>
            </a:r>
            <a:r>
              <a:rPr lang="en-ID" dirty="0" smtClean="0"/>
              <a:t>)</a:t>
            </a:r>
            <a:endParaRPr lang="en-ID" dirty="0"/>
          </a:p>
        </p:txBody>
      </p:sp>
      <p:sp>
        <p:nvSpPr>
          <p:cNvPr id="4" name="Slide Number Placeholder 3"/>
          <p:cNvSpPr>
            <a:spLocks noGrp="1"/>
          </p:cNvSpPr>
          <p:nvPr>
            <p:ph type="sldNum" sz="quarter" idx="12"/>
          </p:nvPr>
        </p:nvSpPr>
        <p:spPr/>
        <p:txBody>
          <a:bodyPr/>
          <a:lstStyle/>
          <a:p>
            <a:fld id="{3A2F0832-F084-422D-97D1-AF848F4F2C34}" type="slidenum">
              <a:rPr lang="en-US" smtClean="0"/>
              <a:pPr/>
              <a:t>30</a:t>
            </a:fld>
            <a:endParaRPr lang="en-US"/>
          </a:p>
        </p:txBody>
      </p:sp>
      <p:sp>
        <p:nvSpPr>
          <p:cNvPr id="7" name="Text Placeholder 6"/>
          <p:cNvSpPr>
            <a:spLocks noGrp="1"/>
          </p:cNvSpPr>
          <p:nvPr>
            <p:ph type="body" sz="quarter" idx="13"/>
          </p:nvPr>
        </p:nvSpPr>
        <p:spPr/>
        <p:txBody>
          <a:bodyPr anchor="ctr"/>
          <a:lstStyle/>
          <a:p>
            <a:pPr marL="0" indent="0">
              <a:buNone/>
            </a:pPr>
            <a:r>
              <a:rPr lang="en-US" b="1" dirty="0" smtClean="0"/>
              <a:t>9</a:t>
            </a:r>
            <a:endParaRPr lang="id-ID" b="1" dirty="0"/>
          </a:p>
        </p:txBody>
      </p:sp>
      <p:sp>
        <p:nvSpPr>
          <p:cNvPr id="35" name="Rectangle 34"/>
          <p:cNvSpPr/>
          <p:nvPr/>
        </p:nvSpPr>
        <p:spPr>
          <a:xfrm>
            <a:off x="442637" y="1071889"/>
            <a:ext cx="8096591" cy="95315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6" name="Rectangle 35"/>
          <p:cNvSpPr/>
          <p:nvPr/>
        </p:nvSpPr>
        <p:spPr>
          <a:xfrm>
            <a:off x="435849" y="2209252"/>
            <a:ext cx="8096591" cy="23225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38" name="Group 37"/>
          <p:cNvGrpSpPr/>
          <p:nvPr/>
        </p:nvGrpSpPr>
        <p:grpSpPr>
          <a:xfrm>
            <a:off x="333704" y="976588"/>
            <a:ext cx="8061507" cy="953155"/>
            <a:chOff x="3925455" y="1191491"/>
            <a:chExt cx="8202446" cy="969818"/>
          </a:xfrm>
        </p:grpSpPr>
        <p:sp>
          <p:nvSpPr>
            <p:cNvPr id="39" name="Rectangle 38"/>
            <p:cNvSpPr/>
            <p:nvPr/>
          </p:nvSpPr>
          <p:spPr>
            <a:xfrm>
              <a:off x="4895270" y="1191491"/>
              <a:ext cx="7232631" cy="969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40" name="Group 39"/>
            <p:cNvGrpSpPr/>
            <p:nvPr/>
          </p:nvGrpSpPr>
          <p:grpSpPr>
            <a:xfrm>
              <a:off x="3925455" y="1191491"/>
              <a:ext cx="1178646" cy="969818"/>
              <a:chOff x="3925455" y="1191491"/>
              <a:chExt cx="1178646" cy="969818"/>
            </a:xfrm>
          </p:grpSpPr>
          <p:sp>
            <p:nvSpPr>
              <p:cNvPr id="41" name="Rectangle 40"/>
              <p:cNvSpPr/>
              <p:nvPr/>
            </p:nvSpPr>
            <p:spPr>
              <a:xfrm>
                <a:off x="3925455" y="1191491"/>
                <a:ext cx="969818" cy="969818"/>
              </a:xfrm>
              <a:prstGeom prst="rect">
                <a:avLst/>
              </a:prstGeom>
              <a:solidFill>
                <a:srgbClr val="00B0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b="1" dirty="0" err="1" smtClean="0">
                    <a:effectLst>
                      <a:outerShdw blurRad="38100" dist="38100" dir="2700000" algn="tl">
                        <a:srgbClr val="000000">
                          <a:alpha val="43137"/>
                        </a:srgbClr>
                      </a:outerShdw>
                    </a:effectLst>
                  </a:rPr>
                  <a:t>Latar</a:t>
                </a:r>
                <a:endParaRPr lang="en-US" sz="1400" b="1" dirty="0">
                  <a:effectLst>
                    <a:outerShdw blurRad="38100" dist="38100" dir="2700000" algn="tl">
                      <a:srgbClr val="000000">
                        <a:alpha val="43137"/>
                      </a:srgbClr>
                    </a:outerShdw>
                  </a:effectLst>
                </a:endParaRPr>
              </a:p>
              <a:p>
                <a:pPr algn="ctr"/>
                <a:r>
                  <a:rPr lang="en-US" sz="1400" b="1" dirty="0" err="1" smtClean="0">
                    <a:effectLst>
                      <a:outerShdw blurRad="38100" dist="38100" dir="2700000" algn="tl">
                        <a:srgbClr val="000000">
                          <a:alpha val="43137"/>
                        </a:srgbClr>
                      </a:outerShdw>
                    </a:effectLst>
                  </a:rPr>
                  <a:t>Belakang</a:t>
                </a:r>
                <a:endParaRPr lang="en-US" sz="1400" b="1" dirty="0">
                  <a:effectLst>
                    <a:outerShdw blurRad="38100" dist="38100" dir="2700000" algn="tl">
                      <a:srgbClr val="000000">
                        <a:alpha val="43137"/>
                      </a:srgbClr>
                    </a:outerShdw>
                  </a:effectLst>
                </a:endParaRPr>
              </a:p>
            </p:txBody>
          </p:sp>
          <p:sp>
            <p:nvSpPr>
              <p:cNvPr id="42" name="Isosceles Triangle 41"/>
              <p:cNvSpPr/>
              <p:nvPr/>
            </p:nvSpPr>
            <p:spPr>
              <a:xfrm rot="5400000">
                <a:off x="4803124" y="1537059"/>
                <a:ext cx="323272" cy="278683"/>
              </a:xfrm>
              <a:prstGeom prst="triangle">
                <a:avLst/>
              </a:prstGeom>
              <a:solidFill>
                <a:srgbClr val="00B0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grpSp>
        <p:nvGrpSpPr>
          <p:cNvPr id="43" name="Group 42"/>
          <p:cNvGrpSpPr/>
          <p:nvPr/>
        </p:nvGrpSpPr>
        <p:grpSpPr>
          <a:xfrm>
            <a:off x="326917" y="2127985"/>
            <a:ext cx="8061506" cy="2308325"/>
            <a:chOff x="3925455" y="1191491"/>
            <a:chExt cx="8202446" cy="969818"/>
          </a:xfrm>
        </p:grpSpPr>
        <p:sp>
          <p:nvSpPr>
            <p:cNvPr id="44" name="Rectangle 43"/>
            <p:cNvSpPr/>
            <p:nvPr/>
          </p:nvSpPr>
          <p:spPr>
            <a:xfrm>
              <a:off x="4895270" y="1191491"/>
              <a:ext cx="7232631" cy="969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45" name="Group 44"/>
            <p:cNvGrpSpPr/>
            <p:nvPr/>
          </p:nvGrpSpPr>
          <p:grpSpPr>
            <a:xfrm>
              <a:off x="3925455" y="1191491"/>
              <a:ext cx="1178646" cy="969818"/>
              <a:chOff x="3925455" y="1191491"/>
              <a:chExt cx="1178646" cy="969818"/>
            </a:xfrm>
          </p:grpSpPr>
          <p:sp>
            <p:nvSpPr>
              <p:cNvPr id="46" name="Rectangle 45"/>
              <p:cNvSpPr/>
              <p:nvPr/>
            </p:nvSpPr>
            <p:spPr>
              <a:xfrm>
                <a:off x="3925455" y="1191491"/>
                <a:ext cx="969818" cy="969818"/>
              </a:xfrm>
              <a:prstGeom prst="rect">
                <a:avLst/>
              </a:prstGeom>
              <a:solidFill>
                <a:srgbClr val="0D95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000" b="1" dirty="0" err="1" smtClean="0">
                    <a:effectLst>
                      <a:outerShdw blurRad="38100" dist="38100" dir="2700000" algn="tl">
                        <a:srgbClr val="000000">
                          <a:alpha val="43137"/>
                        </a:srgbClr>
                      </a:outerShdw>
                    </a:effectLst>
                  </a:rPr>
                  <a:t>Tujuan</a:t>
                </a:r>
                <a:endParaRPr lang="en-US" sz="2000" b="1" dirty="0">
                  <a:effectLst>
                    <a:outerShdw blurRad="38100" dist="38100" dir="2700000" algn="tl">
                      <a:srgbClr val="000000">
                        <a:alpha val="43137"/>
                      </a:srgbClr>
                    </a:outerShdw>
                  </a:effectLst>
                </a:endParaRPr>
              </a:p>
            </p:txBody>
          </p:sp>
          <p:sp>
            <p:nvSpPr>
              <p:cNvPr id="47" name="Isosceles Triangle 46"/>
              <p:cNvSpPr/>
              <p:nvPr/>
            </p:nvSpPr>
            <p:spPr>
              <a:xfrm rot="5400000">
                <a:off x="4803124" y="1537059"/>
                <a:ext cx="323272" cy="278683"/>
              </a:xfrm>
              <a:prstGeom prst="triangle">
                <a:avLst/>
              </a:prstGeom>
              <a:solidFill>
                <a:srgbClr val="0D95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sp>
        <p:nvSpPr>
          <p:cNvPr id="55" name="TextBox 54"/>
          <p:cNvSpPr txBox="1"/>
          <p:nvPr/>
        </p:nvSpPr>
        <p:spPr>
          <a:xfrm>
            <a:off x="1558262" y="887754"/>
            <a:ext cx="6945882" cy="1077218"/>
          </a:xfrm>
          <a:prstGeom prst="rect">
            <a:avLst/>
          </a:prstGeom>
          <a:noFill/>
        </p:spPr>
        <p:txBody>
          <a:bodyPr wrap="square" lIns="0" rIns="0" rtlCol="0" anchor="t">
            <a:spAutoFit/>
          </a:bodyPr>
          <a:lstStyle/>
          <a:p>
            <a:pPr marL="227013" indent="-227013">
              <a:buFontTx/>
              <a:buAutoNum type="arabicPeriod"/>
              <a:tabLst>
                <a:tab pos="227013" algn="l"/>
              </a:tabLst>
            </a:pPr>
            <a:r>
              <a:rPr lang="en-US" sz="1600" dirty="0">
                <a:latin typeface="Arial Narrow" panose="020B0606020202030204" pitchFamily="34" charset="0"/>
                <a:cs typeface="Calibri" panose="020F0502020204030204" pitchFamily="34" charset="0"/>
              </a:rPr>
              <a:t>Proses </a:t>
            </a:r>
            <a:r>
              <a:rPr lang="en-US" sz="1600" dirty="0" err="1">
                <a:latin typeface="Arial Narrow" panose="020B0606020202030204" pitchFamily="34" charset="0"/>
                <a:cs typeface="Calibri" panose="020F0502020204030204" pitchFamily="34" charset="0"/>
              </a:rPr>
              <a:t>Pengadaan</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Langsung</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masih</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secara</a:t>
            </a:r>
            <a:r>
              <a:rPr lang="en-US" sz="1600" dirty="0">
                <a:latin typeface="Arial Narrow" panose="020B0606020202030204" pitchFamily="34" charset="0"/>
                <a:cs typeface="Calibri" panose="020F0502020204030204" pitchFamily="34" charset="0"/>
              </a:rPr>
              <a:t> manual</a:t>
            </a:r>
          </a:p>
          <a:p>
            <a:pPr marL="227013" indent="-227013">
              <a:buFontTx/>
              <a:buAutoNum type="arabicPeriod"/>
              <a:tabLst>
                <a:tab pos="227013" algn="l"/>
              </a:tabLst>
            </a:pPr>
            <a:r>
              <a:rPr lang="en-US" sz="1600" dirty="0" err="1">
                <a:latin typeface="Arial Narrow" panose="020B0606020202030204" pitchFamily="34" charset="0"/>
                <a:cs typeface="Calibri" panose="020F0502020204030204" pitchFamily="34" charset="0"/>
              </a:rPr>
              <a:t>Kesulitan</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pemantauan</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pelaksanaan</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baik</a:t>
            </a:r>
            <a:r>
              <a:rPr lang="en-US" sz="1600" dirty="0">
                <a:latin typeface="Arial Narrow" panose="020B0606020202030204" pitchFamily="34" charset="0"/>
                <a:cs typeface="Calibri" panose="020F0502020204030204" pitchFamily="34" charset="0"/>
              </a:rPr>
              <a:t> </a:t>
            </a:r>
            <a:r>
              <a:rPr lang="en-US" sz="1600" i="1" dirty="0">
                <a:latin typeface="Arial Narrow" panose="020B0606020202030204" pitchFamily="34" charset="0"/>
                <a:cs typeface="Calibri" panose="020F0502020204030204" pitchFamily="34" charset="0"/>
              </a:rPr>
              <a:t>monitoring</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maupun</a:t>
            </a:r>
            <a:r>
              <a:rPr lang="en-US" sz="1600" dirty="0">
                <a:latin typeface="Arial Narrow" panose="020B0606020202030204" pitchFamily="34" charset="0"/>
                <a:cs typeface="Calibri" panose="020F0502020204030204" pitchFamily="34" charset="0"/>
              </a:rPr>
              <a:t> </a:t>
            </a:r>
            <a:r>
              <a:rPr lang="en-US" sz="1600" i="1" dirty="0">
                <a:latin typeface="Arial Narrow" panose="020B0606020202030204" pitchFamily="34" charset="0"/>
                <a:cs typeface="Calibri" panose="020F0502020204030204" pitchFamily="34" charset="0"/>
              </a:rPr>
              <a:t>reporting </a:t>
            </a:r>
          </a:p>
          <a:p>
            <a:pPr marL="227013" indent="-227013">
              <a:buFontTx/>
              <a:buAutoNum type="arabicPeriod"/>
              <a:tabLst>
                <a:tab pos="227013" algn="l"/>
              </a:tabLst>
            </a:pPr>
            <a:r>
              <a:rPr lang="en-US" sz="1600" dirty="0" err="1">
                <a:latin typeface="Arial Narrow" panose="020B0606020202030204" pitchFamily="34" charset="0"/>
                <a:cs typeface="Calibri" panose="020F0502020204030204" pitchFamily="34" charset="0"/>
              </a:rPr>
              <a:t>Kurangnya</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transparansi</a:t>
            </a:r>
            <a:endParaRPr lang="en-US" sz="1600" dirty="0">
              <a:latin typeface="Arial Narrow" panose="020B0606020202030204" pitchFamily="34" charset="0"/>
              <a:cs typeface="Calibri" panose="020F0502020204030204" pitchFamily="34" charset="0"/>
            </a:endParaRPr>
          </a:p>
          <a:p>
            <a:pPr marL="227013" indent="-227013">
              <a:buFontTx/>
              <a:buAutoNum type="arabicPeriod"/>
              <a:tabLst>
                <a:tab pos="227013" algn="l"/>
              </a:tabLst>
            </a:pPr>
            <a:r>
              <a:rPr lang="en-US" sz="1600" dirty="0" err="1">
                <a:latin typeface="Arial Narrow" panose="020B0606020202030204" pitchFamily="34" charset="0"/>
                <a:cs typeface="Calibri" panose="020F0502020204030204" pitchFamily="34" charset="0"/>
              </a:rPr>
              <a:t>Belum</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adanya</a:t>
            </a:r>
            <a:r>
              <a:rPr lang="en-US" sz="1600" dirty="0">
                <a:latin typeface="Arial Narrow" panose="020B0606020202030204" pitchFamily="34" charset="0"/>
                <a:cs typeface="Calibri" panose="020F0502020204030204" pitchFamily="34" charset="0"/>
              </a:rPr>
              <a:t> </a:t>
            </a:r>
            <a:r>
              <a:rPr lang="en-US" sz="1600" dirty="0" err="1">
                <a:latin typeface="Arial Narrow" panose="020B0606020202030204" pitchFamily="34" charset="0"/>
                <a:cs typeface="Calibri" panose="020F0502020204030204" pitchFamily="34" charset="0"/>
              </a:rPr>
              <a:t>referensi</a:t>
            </a:r>
            <a:r>
              <a:rPr lang="en-US" sz="1600" dirty="0">
                <a:latin typeface="Arial Narrow" panose="020B0606020202030204" pitchFamily="34" charset="0"/>
                <a:cs typeface="Calibri" panose="020F0502020204030204" pitchFamily="34" charset="0"/>
              </a:rPr>
              <a:t> data</a:t>
            </a:r>
          </a:p>
        </p:txBody>
      </p:sp>
      <p:sp>
        <p:nvSpPr>
          <p:cNvPr id="58" name="TextBox 57"/>
          <p:cNvSpPr txBox="1"/>
          <p:nvPr/>
        </p:nvSpPr>
        <p:spPr>
          <a:xfrm>
            <a:off x="1541878" y="2127986"/>
            <a:ext cx="6789979" cy="2308324"/>
          </a:xfrm>
          <a:prstGeom prst="rect">
            <a:avLst/>
          </a:prstGeom>
          <a:noFill/>
        </p:spPr>
        <p:txBody>
          <a:bodyPr wrap="square" lIns="0" rIns="0" rtlCol="0" anchor="t">
            <a:spAutoFit/>
          </a:bodyPr>
          <a:lstStyle/>
          <a:p>
            <a:pPr marL="342900" indent="-342900">
              <a:buAutoNum type="arabicPeriod"/>
            </a:pPr>
            <a:r>
              <a:rPr lang="en-US" sz="1600" b="1" dirty="0" err="1">
                <a:solidFill>
                  <a:schemeClr val="accent6">
                    <a:lumMod val="75000"/>
                  </a:schemeClr>
                </a:solidFill>
                <a:latin typeface="Calibri" panose="020F0502020204030204" pitchFamily="34" charset="0"/>
                <a:cs typeface="Calibri" panose="020F0502020204030204" pitchFamily="34" charset="0"/>
              </a:rPr>
              <a:t>Transparansi</a:t>
            </a:r>
            <a:r>
              <a:rPr lang="en-US" sz="1600" dirty="0">
                <a:solidFill>
                  <a:schemeClr val="accent6">
                    <a:lumMod val="75000"/>
                  </a:schemeClr>
                </a:solidFill>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akuntabilitas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pengadaan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langsung</a:t>
            </a:r>
            <a:r>
              <a:rPr lang="en-US" sz="1600" dirty="0">
                <a:latin typeface="Calibri" panose="020F0502020204030204" pitchFamily="34" charset="0"/>
                <a:cs typeface="Calibri" panose="020F0502020204030204" pitchFamily="34" charset="0"/>
              </a:rPr>
              <a:t> (PL)</a:t>
            </a:r>
          </a:p>
          <a:p>
            <a:pPr marL="342900" indent="-342900">
              <a:buFontTx/>
              <a:buAutoNum type="arabicPeriod"/>
            </a:pPr>
            <a:r>
              <a:rPr lang="en-US" sz="1600" dirty="0" err="1" smtClean="0">
                <a:latin typeface="Calibri" panose="020F0502020204030204" pitchFamily="34" charset="0"/>
                <a:cs typeface="Calibri" panose="020F0502020204030204" pitchFamily="34" charset="0"/>
              </a:rPr>
              <a:t>Pembentukan</a:t>
            </a:r>
            <a:r>
              <a:rPr lang="en-US" sz="1600" dirty="0" smtClean="0">
                <a:latin typeface="Calibri" panose="020F0502020204030204" pitchFamily="34" charset="0"/>
                <a:cs typeface="Calibri" panose="020F0502020204030204" pitchFamily="34" charset="0"/>
              </a:rPr>
              <a:t> </a:t>
            </a:r>
            <a:r>
              <a:rPr lang="en-US" sz="1600" i="1" dirty="0">
                <a:latin typeface="Calibri" panose="020F0502020204030204" pitchFamily="34" charset="0"/>
                <a:cs typeface="Calibri" panose="020F0502020204030204" pitchFamily="34" charset="0"/>
              </a:rPr>
              <a:t>database</a:t>
            </a:r>
            <a:r>
              <a:rPr lang="en-US" sz="1600" dirty="0">
                <a:latin typeface="Calibri" panose="020F0502020204030204" pitchFamily="34" charset="0"/>
                <a:cs typeface="Calibri" panose="020F0502020204030204" pitchFamily="34" charset="0"/>
              </a:rPr>
              <a:t> per </a:t>
            </a:r>
            <a:r>
              <a:rPr lang="en-US" sz="1600" dirty="0" err="1">
                <a:latin typeface="Calibri" panose="020F0502020204030204" pitchFamily="34" charset="0"/>
                <a:cs typeface="Calibri" panose="020F0502020204030204" pitchFamily="34" charset="0"/>
              </a:rPr>
              <a:t>jenis</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barang</a:t>
            </a:r>
            <a:r>
              <a:rPr lang="en-US" sz="1600" dirty="0">
                <a:latin typeface="Calibri" panose="020F0502020204030204" pitchFamily="34" charset="0"/>
                <a:cs typeface="Calibri" panose="020F0502020204030204" pitchFamily="34" charset="0"/>
              </a:rPr>
              <a:t>/</a:t>
            </a:r>
            <a:r>
              <a:rPr lang="en-US" sz="1600" dirty="0" err="1">
                <a:latin typeface="Calibri" panose="020F0502020204030204" pitchFamily="34" charset="0"/>
                <a:cs typeface="Calibri" panose="020F0502020204030204" pitchFamily="34" charset="0"/>
              </a:rPr>
              <a:t>pekerjaan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hasil</a:t>
            </a:r>
            <a:r>
              <a:rPr lang="en-US" sz="1600" dirty="0">
                <a:latin typeface="Calibri" panose="020F0502020204030204" pitchFamily="34" charset="0"/>
                <a:cs typeface="Calibri" panose="020F0502020204030204" pitchFamily="34" charset="0"/>
              </a:rPr>
              <a:t> PL</a:t>
            </a:r>
          </a:p>
          <a:p>
            <a:pPr marL="342900" indent="-342900">
              <a:buFontTx/>
              <a:buAutoNum type="arabicPeriod"/>
            </a:pPr>
            <a:r>
              <a:rPr lang="en-US" sz="1600" b="1" dirty="0" err="1" smtClean="0">
                <a:solidFill>
                  <a:srgbClr val="C00000"/>
                </a:solidFill>
                <a:latin typeface="Calibri" panose="020F0502020204030204" pitchFamily="34" charset="0"/>
                <a:cs typeface="Calibri" panose="020F0502020204030204" pitchFamily="34" charset="0"/>
              </a:rPr>
              <a:t>Memudahkan</a:t>
            </a:r>
            <a:r>
              <a:rPr lang="en-US" sz="1600" dirty="0" smtClean="0">
                <a:solidFill>
                  <a:srgbClr val="C00000"/>
                </a:solidFill>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dalam</a:t>
            </a:r>
            <a:r>
              <a:rPr lang="en-US" sz="1600" dirty="0">
                <a:latin typeface="Calibri" panose="020F0502020204030204" pitchFamily="34" charset="0"/>
                <a:cs typeface="Calibri" panose="020F0502020204030204" pitchFamily="34" charset="0"/>
              </a:rPr>
              <a:t> monitoring &amp; </a:t>
            </a:r>
            <a:r>
              <a:rPr lang="en-US" sz="1600" dirty="0" err="1">
                <a:latin typeface="Calibri" panose="020F0502020204030204" pitchFamily="34" charset="0"/>
                <a:cs typeface="Calibri" panose="020F0502020204030204" pitchFamily="34" charset="0"/>
              </a:rPr>
              <a:t>pelaporan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pelaksanaan</a:t>
            </a:r>
            <a:r>
              <a:rPr lang="en-US" sz="1600" dirty="0">
                <a:latin typeface="Calibri" panose="020F0502020204030204" pitchFamily="34" charset="0"/>
                <a:cs typeface="Calibri" panose="020F0502020204030204" pitchFamily="34" charset="0"/>
              </a:rPr>
              <a:t> PL </a:t>
            </a:r>
          </a:p>
          <a:p>
            <a:pPr marL="342900" indent="-342900">
              <a:buFontTx/>
              <a:buAutoNum type="arabicPeriod"/>
            </a:pPr>
            <a:r>
              <a:rPr lang="en-US" sz="1600" dirty="0" err="1">
                <a:latin typeface="Calibri" panose="020F0502020204030204" pitchFamily="34" charset="0"/>
                <a:cs typeface="Calibri" panose="020F0502020204030204" pitchFamily="34" charset="0"/>
              </a:rPr>
              <a:t>Memudahkan</a:t>
            </a:r>
            <a:r>
              <a:rPr lang="en-US" sz="1600" dirty="0">
                <a:latin typeface="Calibri" panose="020F0502020204030204" pitchFamily="34" charset="0"/>
                <a:cs typeface="Calibri" panose="020F0502020204030204" pitchFamily="34" charset="0"/>
              </a:rPr>
              <a:t> APIP </a:t>
            </a:r>
            <a:r>
              <a:rPr lang="en-US" sz="1600" dirty="0" err="1">
                <a:latin typeface="Calibri" panose="020F0502020204030204" pitchFamily="34" charset="0"/>
                <a:cs typeface="Calibri" panose="020F0502020204030204" pitchFamily="34" charset="0"/>
              </a:rPr>
              <a:t>dalam</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melakukan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pengawasan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pelaksanaan</a:t>
            </a:r>
            <a:r>
              <a:rPr lang="en-US" sz="1600" dirty="0">
                <a:latin typeface="Calibri" panose="020F0502020204030204" pitchFamily="34" charset="0"/>
                <a:cs typeface="Calibri" panose="020F0502020204030204" pitchFamily="34" charset="0"/>
              </a:rPr>
              <a:t> </a:t>
            </a:r>
            <a:r>
              <a:rPr lang="en-US" sz="1600" dirty="0" smtClean="0">
                <a:latin typeface="Calibri" panose="020F0502020204030204" pitchFamily="34" charset="0"/>
                <a:cs typeface="Calibri" panose="020F0502020204030204" pitchFamily="34" charset="0"/>
              </a:rPr>
              <a:t>PL</a:t>
            </a:r>
            <a:endParaRPr lang="en-US" sz="1600" dirty="0">
              <a:latin typeface="Calibri" panose="020F0502020204030204" pitchFamily="34" charset="0"/>
              <a:cs typeface="Calibri" panose="020F0502020204030204" pitchFamily="34" charset="0"/>
            </a:endParaRPr>
          </a:p>
          <a:p>
            <a:pPr marL="342900" indent="-342900">
              <a:buFontTx/>
              <a:buAutoNum type="arabicPeriod"/>
            </a:pPr>
            <a:r>
              <a:rPr lang="en-US" sz="1600" dirty="0" err="1">
                <a:latin typeface="Calibri" panose="020F0502020204030204" pitchFamily="34" charset="0"/>
                <a:cs typeface="Calibri" panose="020F0502020204030204" pitchFamily="34" charset="0"/>
              </a:rPr>
              <a:t>Standarisasi</a:t>
            </a:r>
            <a:r>
              <a:rPr lang="en-US" sz="1600" dirty="0">
                <a:latin typeface="Calibri" panose="020F0502020204030204" pitchFamily="34" charset="0"/>
                <a:cs typeface="Calibri" panose="020F0502020204030204" pitchFamily="34" charset="0"/>
              </a:rPr>
              <a:t> proses </a:t>
            </a:r>
            <a:r>
              <a:rPr lang="en-US" sz="1600" dirty="0" err="1">
                <a:latin typeface="Calibri" panose="020F0502020204030204" pitchFamily="34" charset="0"/>
                <a:cs typeface="Calibri" panose="020F0502020204030204" pitchFamily="34" charset="0"/>
              </a:rPr>
              <a:t>dan</a:t>
            </a:r>
            <a:r>
              <a:rPr lang="en-US" sz="1600" dirty="0">
                <a:latin typeface="Calibri" panose="020F0502020204030204" pitchFamily="34" charset="0"/>
                <a:cs typeface="Calibri" panose="020F0502020204030204" pitchFamily="34" charset="0"/>
              </a:rPr>
              <a:t> </a:t>
            </a:r>
            <a:endParaRPr lang="en-US" sz="1600" dirty="0" smtClean="0">
              <a:latin typeface="Calibri" panose="020F0502020204030204" pitchFamily="34" charset="0"/>
              <a:cs typeface="Calibri" panose="020F0502020204030204" pitchFamily="34" charset="0"/>
            </a:endParaRPr>
          </a:p>
          <a:p>
            <a:pPr marL="344488"/>
            <a:r>
              <a:rPr lang="en-US" sz="1600" dirty="0" err="1" smtClean="0">
                <a:latin typeface="Calibri" panose="020F0502020204030204" pitchFamily="34" charset="0"/>
                <a:cs typeface="Calibri" panose="020F0502020204030204" pitchFamily="34" charset="0"/>
              </a:rPr>
              <a:t>dokumen</a:t>
            </a:r>
            <a:r>
              <a:rPr lang="en-US" sz="1600" dirty="0" smtClean="0">
                <a:latin typeface="Calibri" panose="020F0502020204030204" pitchFamily="34" charset="0"/>
                <a:cs typeface="Calibri" panose="020F0502020204030204" pitchFamily="34" charset="0"/>
              </a:rPr>
              <a:t> PL</a:t>
            </a:r>
          </a:p>
          <a:p>
            <a:pPr marL="342900" indent="-342900">
              <a:buFont typeface="+mj-lt"/>
              <a:buAutoNum type="arabicPeriod" startAt="6"/>
            </a:pPr>
            <a:r>
              <a:rPr lang="en-US" sz="1600" dirty="0" err="1" smtClean="0">
                <a:latin typeface="Calibri" panose="020F0502020204030204" pitchFamily="34" charset="0"/>
                <a:cs typeface="Calibri" panose="020F0502020204030204" pitchFamily="34" charset="0"/>
              </a:rPr>
              <a:t>Pembentukan</a:t>
            </a:r>
            <a:r>
              <a:rPr lang="en-US" sz="1600" dirty="0" smtClean="0">
                <a:latin typeface="Calibri" panose="020F0502020204030204" pitchFamily="34" charset="0"/>
                <a:cs typeface="Calibri" panose="020F0502020204030204" pitchFamily="34" charset="0"/>
              </a:rPr>
              <a:t> </a:t>
            </a:r>
            <a:r>
              <a:rPr lang="en-US" sz="1600" i="1" dirty="0">
                <a:latin typeface="Calibri" panose="020F0502020204030204" pitchFamily="34" charset="0"/>
                <a:cs typeface="Calibri" panose="020F0502020204030204" pitchFamily="34" charset="0"/>
              </a:rPr>
              <a:t>database</a:t>
            </a:r>
            <a:r>
              <a:rPr lang="en-US" sz="1600" dirty="0">
                <a:latin typeface="Calibri" panose="020F0502020204030204" pitchFamily="34" charset="0"/>
                <a:cs typeface="Calibri" panose="020F0502020204030204" pitchFamily="34" charset="0"/>
              </a:rPr>
              <a:t> </a:t>
            </a:r>
            <a:endParaRPr lang="en-US" sz="1600" dirty="0" smtClean="0">
              <a:latin typeface="Calibri" panose="020F0502020204030204" pitchFamily="34" charset="0"/>
              <a:cs typeface="Calibri" panose="020F0502020204030204" pitchFamily="34" charset="0"/>
            </a:endParaRPr>
          </a:p>
          <a:p>
            <a:pPr marL="344488"/>
            <a:r>
              <a:rPr lang="en-US" sz="1600" dirty="0" err="1" smtClean="0">
                <a:latin typeface="Calibri" panose="020F0502020204030204" pitchFamily="34" charset="0"/>
                <a:cs typeface="Calibri" panose="020F0502020204030204" pitchFamily="34" charset="0"/>
              </a:rPr>
              <a:t>penyedia</a:t>
            </a:r>
            <a:r>
              <a:rPr lang="en-US" sz="1600" dirty="0" smtClean="0">
                <a:latin typeface="Calibri" panose="020F0502020204030204" pitchFamily="34" charset="0"/>
                <a:cs typeface="Calibri" panose="020F0502020204030204" pitchFamily="34" charset="0"/>
              </a:rPr>
              <a:t> PL</a:t>
            </a:r>
          </a:p>
          <a:p>
            <a:pPr marL="342900" indent="-342900">
              <a:buFont typeface="+mj-lt"/>
              <a:buAutoNum type="arabicPeriod" startAt="7"/>
            </a:pPr>
            <a:r>
              <a:rPr lang="en-US" sz="1600" b="1" dirty="0" err="1" smtClean="0">
                <a:solidFill>
                  <a:srgbClr val="0070C0"/>
                </a:solidFill>
                <a:latin typeface="Calibri" panose="020F0502020204030204" pitchFamily="34" charset="0"/>
                <a:cs typeface="Calibri" panose="020F0502020204030204" pitchFamily="34" charset="0"/>
              </a:rPr>
              <a:t>Sentralisasi</a:t>
            </a:r>
            <a:r>
              <a:rPr lang="en-US" sz="1600" b="1" dirty="0" smtClean="0">
                <a:solidFill>
                  <a:srgbClr val="0070C0"/>
                </a:solidFill>
                <a:latin typeface="Calibri" panose="020F0502020204030204" pitchFamily="34" charset="0"/>
                <a:cs typeface="Calibri" panose="020F0502020204030204" pitchFamily="34" charset="0"/>
              </a:rPr>
              <a:t> </a:t>
            </a:r>
            <a:r>
              <a:rPr lang="en-US" sz="1600" b="1" dirty="0">
                <a:solidFill>
                  <a:srgbClr val="0070C0"/>
                </a:solidFill>
                <a:latin typeface="Calibri" panose="020F0502020204030204" pitchFamily="34" charset="0"/>
                <a:cs typeface="Calibri" panose="020F0502020204030204" pitchFamily="34" charset="0"/>
              </a:rPr>
              <a:t>data</a:t>
            </a:r>
            <a:r>
              <a:rPr lang="en-US" sz="1600" dirty="0">
                <a:latin typeface="Calibri" panose="020F0502020204030204" pitchFamily="34" charset="0"/>
                <a:cs typeface="Calibri" panose="020F0502020204030204" pitchFamily="34" charset="0"/>
              </a:rPr>
              <a:t> </a:t>
            </a:r>
            <a:r>
              <a:rPr lang="en-US" sz="1600" dirty="0" smtClean="0">
                <a:latin typeface="Calibri" panose="020F0502020204030204" pitchFamily="34" charset="0"/>
                <a:cs typeface="Calibri" panose="020F0502020204030204" pitchFamily="34" charset="0"/>
              </a:rPr>
              <a:t>PL</a:t>
            </a:r>
            <a:endParaRPr lang="en-US" sz="1600" dirty="0">
              <a:latin typeface="Calibri" panose="020F0502020204030204" pitchFamily="34" charset="0"/>
              <a:cs typeface="Calibri" panose="020F0502020204030204" pitchFamily="34" charset="0"/>
            </a:endParaRPr>
          </a:p>
        </p:txBody>
      </p:sp>
      <p:grpSp>
        <p:nvGrpSpPr>
          <p:cNvPr id="6" name="Group 5"/>
          <p:cNvGrpSpPr/>
          <p:nvPr/>
        </p:nvGrpSpPr>
        <p:grpSpPr>
          <a:xfrm>
            <a:off x="333704" y="4943887"/>
            <a:ext cx="3734240" cy="1048606"/>
            <a:chOff x="326917" y="3940795"/>
            <a:chExt cx="3734240" cy="1048606"/>
          </a:xfrm>
        </p:grpSpPr>
        <p:sp>
          <p:nvSpPr>
            <p:cNvPr id="37" name="Rectangle 36"/>
            <p:cNvSpPr/>
            <p:nvPr/>
          </p:nvSpPr>
          <p:spPr>
            <a:xfrm>
              <a:off x="435850" y="4036246"/>
              <a:ext cx="3625307" cy="95315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3" name="Group 2"/>
            <p:cNvGrpSpPr/>
            <p:nvPr/>
          </p:nvGrpSpPr>
          <p:grpSpPr>
            <a:xfrm>
              <a:off x="326917" y="3940795"/>
              <a:ext cx="3656293" cy="953155"/>
              <a:chOff x="326917" y="3940795"/>
              <a:chExt cx="3656293" cy="953155"/>
            </a:xfrm>
          </p:grpSpPr>
          <p:grpSp>
            <p:nvGrpSpPr>
              <p:cNvPr id="48" name="Group 47"/>
              <p:cNvGrpSpPr/>
              <p:nvPr/>
            </p:nvGrpSpPr>
            <p:grpSpPr>
              <a:xfrm>
                <a:off x="326917" y="3940795"/>
                <a:ext cx="3656293" cy="953155"/>
                <a:chOff x="3925455" y="1191491"/>
                <a:chExt cx="6400799" cy="969818"/>
              </a:xfrm>
            </p:grpSpPr>
            <p:sp>
              <p:nvSpPr>
                <p:cNvPr id="49" name="Rectangle 48"/>
                <p:cNvSpPr/>
                <p:nvPr/>
              </p:nvSpPr>
              <p:spPr>
                <a:xfrm>
                  <a:off x="4895271" y="1191491"/>
                  <a:ext cx="5430983" cy="969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50" name="Group 49"/>
                <p:cNvGrpSpPr/>
                <p:nvPr/>
              </p:nvGrpSpPr>
              <p:grpSpPr>
                <a:xfrm>
                  <a:off x="3925455" y="1191491"/>
                  <a:ext cx="2027912" cy="969818"/>
                  <a:chOff x="3925455" y="1191491"/>
                  <a:chExt cx="2027912" cy="969818"/>
                </a:xfrm>
              </p:grpSpPr>
              <p:sp>
                <p:nvSpPr>
                  <p:cNvPr id="51" name="Rectangle 50"/>
                  <p:cNvSpPr/>
                  <p:nvPr/>
                </p:nvSpPr>
                <p:spPr>
                  <a:xfrm>
                    <a:off x="3925455" y="1191491"/>
                    <a:ext cx="1668610" cy="969818"/>
                  </a:xfrm>
                  <a:prstGeom prst="rect">
                    <a:avLst/>
                  </a:prstGeom>
                  <a:solidFill>
                    <a:srgbClr val="EBCB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000" b="1" dirty="0" smtClean="0">
                        <a:effectLst>
                          <a:outerShdw blurRad="38100" dist="38100" dir="2700000" algn="tl">
                            <a:srgbClr val="000000">
                              <a:alpha val="43137"/>
                            </a:srgbClr>
                          </a:outerShdw>
                        </a:effectLst>
                      </a:rPr>
                      <a:t>Target</a:t>
                    </a:r>
                    <a:endParaRPr lang="en-US" sz="3600" b="1" dirty="0">
                      <a:effectLst>
                        <a:outerShdw blurRad="38100" dist="38100" dir="2700000" algn="tl">
                          <a:srgbClr val="000000">
                            <a:alpha val="43137"/>
                          </a:srgbClr>
                        </a:outerShdw>
                      </a:effectLst>
                    </a:endParaRPr>
                  </a:p>
                </p:txBody>
              </p:sp>
              <p:sp>
                <p:nvSpPr>
                  <p:cNvPr id="52" name="Isosceles Triangle 51"/>
                  <p:cNvSpPr/>
                  <p:nvPr/>
                </p:nvSpPr>
                <p:spPr>
                  <a:xfrm rot="5400000">
                    <a:off x="5612079" y="1496747"/>
                    <a:ext cx="323272" cy="359305"/>
                  </a:xfrm>
                  <a:prstGeom prst="triangle">
                    <a:avLst/>
                  </a:prstGeom>
                  <a:solidFill>
                    <a:srgbClr val="EBCB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sp>
            <p:nvSpPr>
              <p:cNvPr id="66" name="TextBox 65"/>
              <p:cNvSpPr txBox="1"/>
              <p:nvPr/>
            </p:nvSpPr>
            <p:spPr>
              <a:xfrm>
                <a:off x="1528273" y="3992013"/>
                <a:ext cx="2323648" cy="830997"/>
              </a:xfrm>
              <a:prstGeom prst="rect">
                <a:avLst/>
              </a:prstGeom>
              <a:noFill/>
            </p:spPr>
            <p:txBody>
              <a:bodyPr wrap="square" lIns="0" rIns="0" rtlCol="0" anchor="t">
                <a:spAutoFit/>
              </a:bodyPr>
              <a:lstStyle/>
              <a:p>
                <a:r>
                  <a:rPr lang="en-US" sz="1600" dirty="0" err="1" smtClean="0">
                    <a:latin typeface="Calibri" panose="020F0502020204030204" pitchFamily="34" charset="0"/>
                    <a:cs typeface="Calibri" panose="020F0502020204030204" pitchFamily="34" charset="0"/>
                  </a:rPr>
                  <a:t>Kegiatan</a:t>
                </a:r>
                <a:r>
                  <a:rPr lang="en-US" sz="1600" dirty="0" smtClean="0">
                    <a:latin typeface="Calibri" panose="020F0502020204030204" pitchFamily="34" charset="0"/>
                    <a:cs typeface="Calibri" panose="020F0502020204030204" pitchFamily="34" charset="0"/>
                  </a:rPr>
                  <a:t> </a:t>
                </a:r>
                <a:r>
                  <a:rPr lang="en-US" sz="1600" dirty="0" err="1" smtClean="0">
                    <a:latin typeface="Calibri" panose="020F0502020204030204" pitchFamily="34" charset="0"/>
                    <a:cs typeface="Calibri" panose="020F0502020204030204" pitchFamily="34" charset="0"/>
                  </a:rPr>
                  <a:t>Pengadaan</a:t>
                </a:r>
                <a:r>
                  <a:rPr lang="en-US" sz="1600" dirty="0" smtClean="0">
                    <a:latin typeface="Calibri" panose="020F0502020204030204" pitchFamily="34" charset="0"/>
                    <a:cs typeface="Calibri" panose="020F0502020204030204" pitchFamily="34" charset="0"/>
                  </a:rPr>
                  <a:t> </a:t>
                </a:r>
              </a:p>
              <a:p>
                <a:r>
                  <a:rPr lang="en-US" sz="1600" dirty="0" err="1" smtClean="0">
                    <a:latin typeface="Calibri" panose="020F0502020204030204" pitchFamily="34" charset="0"/>
                    <a:cs typeface="Calibri" panose="020F0502020204030204" pitchFamily="34" charset="0"/>
                  </a:rPr>
                  <a:t>Langsung</a:t>
                </a:r>
                <a:r>
                  <a:rPr lang="en-US" sz="1600" dirty="0" smtClean="0">
                    <a:latin typeface="Calibri" panose="020F0502020204030204" pitchFamily="34" charset="0"/>
                    <a:cs typeface="Calibri" panose="020F0502020204030204" pitchFamily="34" charset="0"/>
                  </a:rPr>
                  <a:t>  </a:t>
                </a:r>
                <a:r>
                  <a:rPr lang="en-US" sz="1600" dirty="0" err="1" smtClean="0">
                    <a:latin typeface="Calibri" panose="020F0502020204030204" pitchFamily="34" charset="0"/>
                    <a:cs typeface="Calibri" panose="020F0502020204030204" pitchFamily="34" charset="0"/>
                  </a:rPr>
                  <a:t>seluruh</a:t>
                </a:r>
                <a:r>
                  <a:rPr lang="en-US" sz="1600" dirty="0" smtClean="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Satker</a:t>
                </a:r>
                <a:r>
                  <a:rPr lang="en-US" sz="1600" dirty="0">
                    <a:latin typeface="Calibri" panose="020F0502020204030204" pitchFamily="34" charset="0"/>
                    <a:cs typeface="Calibri" panose="020F0502020204030204" pitchFamily="34" charset="0"/>
                  </a:rPr>
                  <a:t> </a:t>
                </a:r>
                <a:endParaRPr lang="en-US" sz="1600" dirty="0" smtClean="0">
                  <a:latin typeface="Calibri" panose="020F0502020204030204" pitchFamily="34" charset="0"/>
                  <a:cs typeface="Calibri" panose="020F0502020204030204" pitchFamily="34" charset="0"/>
                </a:endParaRPr>
              </a:p>
              <a:p>
                <a:r>
                  <a:rPr lang="en-US" sz="1600" dirty="0" err="1" smtClean="0">
                    <a:latin typeface="Calibri" panose="020F0502020204030204" pitchFamily="34" charset="0"/>
                    <a:cs typeface="Calibri" panose="020F0502020204030204" pitchFamily="34" charset="0"/>
                  </a:rPr>
                  <a:t>terdata</a:t>
                </a:r>
                <a:endParaRPr lang="en-US" sz="1600" dirty="0"/>
              </a:p>
            </p:txBody>
          </p:sp>
        </p:grpSp>
      </p:grpSp>
      <p:pic>
        <p:nvPicPr>
          <p:cNvPr id="65" name="Picture 64"/>
          <p:cNvPicPr>
            <a:picLocks noChangeAspect="1"/>
          </p:cNvPicPr>
          <p:nvPr/>
        </p:nvPicPr>
        <p:blipFill rotWithShape="1">
          <a:blip r:embed="rId2"/>
          <a:srcRect t="9401" b="5201"/>
          <a:stretch/>
        </p:blipFill>
        <p:spPr>
          <a:xfrm>
            <a:off x="4067944" y="3212976"/>
            <a:ext cx="4752528" cy="3561825"/>
          </a:xfrm>
          <a:prstGeom prst="rect">
            <a:avLst/>
          </a:prstGeom>
        </p:spPr>
      </p:pic>
    </p:spTree>
    <p:extLst>
      <p:ext uri="{BB962C8B-B14F-4D97-AF65-F5344CB8AC3E}">
        <p14:creationId xmlns:p14="http://schemas.microsoft.com/office/powerpoint/2010/main" val="13216357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231857688"/>
              </p:ext>
            </p:extLst>
          </p:nvPr>
        </p:nvGraphicFramePr>
        <p:xfrm>
          <a:off x="331603" y="951390"/>
          <a:ext cx="8712970" cy="4100252"/>
        </p:xfrm>
        <a:graphic>
          <a:graphicData uri="http://schemas.openxmlformats.org/drawingml/2006/table">
            <a:tbl>
              <a:tblPr firstRow="1" bandRow="1">
                <a:tableStyleId>{7E9639D4-E3E2-4D34-9284-5A2195B3D0D7}</a:tableStyleId>
              </a:tblPr>
              <a:tblGrid>
                <a:gridCol w="547696">
                  <a:extLst>
                    <a:ext uri="{9D8B030D-6E8A-4147-A177-3AD203B41FA5}">
                      <a16:colId xmlns:a16="http://schemas.microsoft.com/office/drawing/2014/main" xmlns="" val="2100718729"/>
                    </a:ext>
                  </a:extLst>
                </a:gridCol>
                <a:gridCol w="4696635">
                  <a:extLst>
                    <a:ext uri="{9D8B030D-6E8A-4147-A177-3AD203B41FA5}">
                      <a16:colId xmlns:a16="http://schemas.microsoft.com/office/drawing/2014/main" xmlns="" val="686995483"/>
                    </a:ext>
                  </a:extLst>
                </a:gridCol>
                <a:gridCol w="1196521">
                  <a:extLst>
                    <a:ext uri="{9D8B030D-6E8A-4147-A177-3AD203B41FA5}">
                      <a16:colId xmlns:a16="http://schemas.microsoft.com/office/drawing/2014/main" xmlns="" val="60656245"/>
                    </a:ext>
                  </a:extLst>
                </a:gridCol>
                <a:gridCol w="1136059">
                  <a:extLst>
                    <a:ext uri="{9D8B030D-6E8A-4147-A177-3AD203B41FA5}">
                      <a16:colId xmlns:a16="http://schemas.microsoft.com/office/drawing/2014/main" xmlns="" val="3914144201"/>
                    </a:ext>
                  </a:extLst>
                </a:gridCol>
                <a:gridCol w="1136059">
                  <a:extLst>
                    <a:ext uri="{9D8B030D-6E8A-4147-A177-3AD203B41FA5}">
                      <a16:colId xmlns:a16="http://schemas.microsoft.com/office/drawing/2014/main" xmlns="" val="20004"/>
                    </a:ext>
                  </a:extLst>
                </a:gridCol>
              </a:tblGrid>
              <a:tr h="544981">
                <a:tc rowSpan="2">
                  <a:txBody>
                    <a:bodyPr/>
                    <a:lstStyle/>
                    <a:p>
                      <a:pPr algn="ctr" fontAlgn="ctr"/>
                      <a:r>
                        <a:rPr lang="id-ID" sz="1500" u="none" strike="noStrike" dirty="0">
                          <a:solidFill>
                            <a:schemeClr val="bg1"/>
                          </a:solidFill>
                          <a:effectLst/>
                        </a:rPr>
                        <a:t>No.</a:t>
                      </a:r>
                      <a:endParaRPr lang="id-ID" sz="1500" b="1" i="0" u="none" strike="noStrike" dirty="0">
                        <a:solidFill>
                          <a:schemeClr val="bg1"/>
                        </a:solidFill>
                        <a:effectLst/>
                        <a:latin typeface="Cambria"/>
                      </a:endParaRPr>
                    </a:p>
                  </a:txBody>
                  <a:tcPr marL="8086" marR="8086" marT="808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rowSpan="2">
                  <a:txBody>
                    <a:bodyPr/>
                    <a:lstStyle/>
                    <a:p>
                      <a:pPr algn="ctr" fontAlgn="ctr"/>
                      <a:r>
                        <a:rPr lang="id-ID" sz="1500" u="none" strike="noStrike" dirty="0">
                          <a:solidFill>
                            <a:schemeClr val="bg1"/>
                          </a:solidFill>
                          <a:effectLst/>
                        </a:rPr>
                        <a:t>Unit Utama</a:t>
                      </a:r>
                      <a:endParaRPr lang="id-ID" sz="1500" b="1" i="0" u="none" strike="noStrike" dirty="0">
                        <a:solidFill>
                          <a:schemeClr val="bg1"/>
                        </a:solidFill>
                        <a:effectLst/>
                        <a:latin typeface="Cambria"/>
                      </a:endParaRPr>
                    </a:p>
                  </a:txBody>
                  <a:tcPr marL="8086" marR="8086" marT="808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gridSpan="2">
                  <a:txBody>
                    <a:bodyPr/>
                    <a:lstStyle/>
                    <a:p>
                      <a:pPr algn="ctr" fontAlgn="ctr"/>
                      <a:r>
                        <a:rPr lang="fi-FI" sz="1500" u="none" strike="noStrike" dirty="0">
                          <a:solidFill>
                            <a:schemeClr val="bg1"/>
                          </a:solidFill>
                          <a:effectLst/>
                        </a:rPr>
                        <a:t>Satuan Kerja Pengusul </a:t>
                      </a:r>
                      <a:endParaRPr lang="fi-FI" sz="1500" u="none" strike="noStrike" dirty="0" smtClean="0">
                        <a:solidFill>
                          <a:schemeClr val="bg1"/>
                        </a:solidFill>
                        <a:effectLst/>
                      </a:endParaRPr>
                    </a:p>
                    <a:p>
                      <a:pPr algn="ctr" fontAlgn="ctr"/>
                      <a:r>
                        <a:rPr lang="fi-FI" sz="1500" u="none" strike="noStrike" dirty="0" smtClean="0">
                          <a:solidFill>
                            <a:schemeClr val="bg1"/>
                          </a:solidFill>
                          <a:effectLst/>
                        </a:rPr>
                        <a:t>Penghapusan </a:t>
                      </a:r>
                      <a:r>
                        <a:rPr lang="fi-FI" sz="1500" u="none" strike="noStrike" dirty="0">
                          <a:solidFill>
                            <a:schemeClr val="bg1"/>
                          </a:solidFill>
                          <a:effectLst/>
                        </a:rPr>
                        <a:t>BMN</a:t>
                      </a:r>
                      <a:endParaRPr lang="fi-FI" sz="1500" b="1" i="0" u="none" strike="noStrike" dirty="0">
                        <a:solidFill>
                          <a:schemeClr val="bg1"/>
                        </a:solidFill>
                        <a:effectLst/>
                        <a:latin typeface="Cambria"/>
                      </a:endParaRPr>
                    </a:p>
                  </a:txBody>
                  <a:tcPr marL="8086" marR="8086" marT="808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id-ID"/>
                    </a:p>
                  </a:txBody>
                  <a:tcPr/>
                </a:tc>
                <a:tc rowSpan="2">
                  <a:txBody>
                    <a:bodyPr/>
                    <a:lstStyle/>
                    <a:p>
                      <a:pPr algn="ctr" fontAlgn="ctr"/>
                      <a:r>
                        <a:rPr lang="fi-FI" sz="1500" b="1" i="0" u="none" strike="noStrike" dirty="0" smtClean="0">
                          <a:solidFill>
                            <a:schemeClr val="bg1"/>
                          </a:solidFill>
                          <a:effectLst/>
                          <a:latin typeface="Cambria"/>
                        </a:rPr>
                        <a:t>Jumlah</a:t>
                      </a:r>
                      <a:endParaRPr lang="fi-FI" sz="1500" b="1" i="0" u="none" strike="noStrike" dirty="0">
                        <a:solidFill>
                          <a:schemeClr val="bg1"/>
                        </a:solidFill>
                        <a:effectLst/>
                        <a:latin typeface="Cambria"/>
                      </a:endParaRPr>
                    </a:p>
                  </a:txBody>
                  <a:tcPr marL="8086" marR="8086" marT="808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extLst>
                  <a:ext uri="{0D108BD9-81ED-4DB2-BD59-A6C34878D82A}">
                    <a16:rowId xmlns:a16="http://schemas.microsoft.com/office/drawing/2014/main" xmlns="" val="3665212775"/>
                  </a:ext>
                </a:extLst>
              </a:tr>
              <a:tr h="274320">
                <a:tc vMerge="1">
                  <a:txBody>
                    <a:bodyPr/>
                    <a:lstStyle/>
                    <a:p>
                      <a:endParaRPr lang="id-ID"/>
                    </a:p>
                  </a:txBody>
                  <a:tcPr/>
                </a:tc>
                <a:tc vMerge="1">
                  <a:txBody>
                    <a:bodyPr/>
                    <a:lstStyle/>
                    <a:p>
                      <a:endParaRPr lang="id-ID"/>
                    </a:p>
                  </a:txBody>
                  <a:tcPr/>
                </a:tc>
                <a:tc>
                  <a:txBody>
                    <a:bodyPr/>
                    <a:lstStyle/>
                    <a:p>
                      <a:pPr algn="ctr" fontAlgn="ctr"/>
                      <a:r>
                        <a:rPr lang="id-ID" sz="1500" u="none" strike="noStrike" dirty="0">
                          <a:solidFill>
                            <a:schemeClr val="bg1"/>
                          </a:solidFill>
                          <a:effectLst/>
                        </a:rPr>
                        <a:t>Sudah</a:t>
                      </a:r>
                      <a:endParaRPr lang="id-ID" sz="1500" b="1" i="0" u="none" strike="noStrike" dirty="0">
                        <a:solidFill>
                          <a:schemeClr val="bg1"/>
                        </a:solidFill>
                        <a:effectLst/>
                        <a:latin typeface="Cambria"/>
                      </a:endParaRPr>
                    </a:p>
                  </a:txBody>
                  <a:tcPr marL="8086" marR="8086" marT="808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050"/>
                    </a:solidFill>
                  </a:tcPr>
                </a:tc>
                <a:tc>
                  <a:txBody>
                    <a:bodyPr/>
                    <a:lstStyle/>
                    <a:p>
                      <a:pPr algn="ctr" fontAlgn="ctr"/>
                      <a:r>
                        <a:rPr lang="id-ID" sz="1500" u="none" strike="noStrike" dirty="0">
                          <a:solidFill>
                            <a:schemeClr val="bg1"/>
                          </a:solidFill>
                          <a:effectLst/>
                        </a:rPr>
                        <a:t>Belum</a:t>
                      </a:r>
                      <a:endParaRPr lang="id-ID" sz="1500" b="1" i="0" u="none" strike="noStrike" dirty="0">
                        <a:solidFill>
                          <a:schemeClr val="bg1"/>
                        </a:solidFill>
                        <a:effectLst/>
                        <a:latin typeface="Cambria"/>
                      </a:endParaRPr>
                    </a:p>
                  </a:txBody>
                  <a:tcPr marL="8086" marR="8086" marT="808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0000"/>
                    </a:solidFill>
                  </a:tcPr>
                </a:tc>
                <a:tc vMerge="1">
                  <a:txBody>
                    <a:bodyPr/>
                    <a:lstStyle/>
                    <a:p>
                      <a:pPr algn="ctr" fontAlgn="ctr"/>
                      <a:endParaRPr lang="id-ID" sz="1500" b="1" i="0" u="none" strike="noStrike" dirty="0">
                        <a:solidFill>
                          <a:schemeClr val="bg1"/>
                        </a:solidFill>
                        <a:effectLst/>
                        <a:latin typeface="Cambria"/>
                      </a:endParaRPr>
                    </a:p>
                  </a:txBody>
                  <a:tcPr marL="8086" marR="8086" marT="808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extLst>
                  <a:ext uri="{0D108BD9-81ED-4DB2-BD59-A6C34878D82A}">
                    <a16:rowId xmlns:a16="http://schemas.microsoft.com/office/drawing/2014/main" xmlns="" val="2092485874"/>
                  </a:ext>
                </a:extLst>
              </a:tr>
              <a:tr h="365760">
                <a:tc>
                  <a:txBody>
                    <a:bodyPr/>
                    <a:lstStyle/>
                    <a:p>
                      <a:pPr algn="ctr" fontAlgn="t"/>
                      <a:r>
                        <a:rPr lang="id-ID" sz="1500" u="none" strike="noStrike" dirty="0">
                          <a:effectLst/>
                        </a:rPr>
                        <a:t>1</a:t>
                      </a:r>
                      <a:endParaRPr lang="id-ID" sz="1500" b="0" i="0" u="none" strike="noStrike" dirty="0">
                        <a:solidFill>
                          <a:schemeClr val="bg1"/>
                        </a:solidFill>
                        <a:effectLst/>
                        <a:latin typeface="Cambria"/>
                      </a:endParaRPr>
                    </a:p>
                  </a:txBody>
                  <a:tcPr marL="8086" marR="8086" marT="8086" marB="0" anchor="ctr">
                    <a:lnT w="12700" cap="flat" cmpd="sng" algn="ctr">
                      <a:solidFill>
                        <a:schemeClr val="bg1"/>
                      </a:solidFill>
                      <a:prstDash val="solid"/>
                      <a:round/>
                      <a:headEnd type="none" w="med" len="med"/>
                      <a:tailEnd type="none" w="med" len="med"/>
                    </a:lnT>
                  </a:tcPr>
                </a:tc>
                <a:tc>
                  <a:txBody>
                    <a:bodyPr/>
                    <a:lstStyle/>
                    <a:p>
                      <a:pPr algn="l" fontAlgn="t"/>
                      <a:r>
                        <a:rPr lang="id-ID" sz="1500" u="none" strike="noStrike" dirty="0">
                          <a:effectLst/>
                        </a:rPr>
                        <a:t>Sekretariat Jenderal</a:t>
                      </a:r>
                      <a:endParaRPr lang="id-ID" sz="1500" b="0" i="0" u="none" strike="noStrike" dirty="0">
                        <a:solidFill>
                          <a:schemeClr val="bg1"/>
                        </a:solidFill>
                        <a:effectLst/>
                        <a:latin typeface="Cambria"/>
                      </a:endParaRPr>
                    </a:p>
                  </a:txBody>
                  <a:tcPr marL="8086" marR="8086" marT="8086" marB="0" anchor="ctr">
                    <a:lnT w="12700" cap="flat" cmpd="sng" algn="ctr">
                      <a:solidFill>
                        <a:schemeClr val="bg1"/>
                      </a:solidFill>
                      <a:prstDash val="solid"/>
                      <a:round/>
                      <a:headEnd type="none" w="med" len="med"/>
                      <a:tailEnd type="none" w="med" len="med"/>
                    </a:lnT>
                  </a:tcPr>
                </a:tc>
                <a:tc>
                  <a:txBody>
                    <a:bodyPr/>
                    <a:lstStyle/>
                    <a:p>
                      <a:pPr algn="ctr" fontAlgn="t"/>
                      <a:r>
                        <a:rPr lang="id-ID" sz="1500" b="0" i="0" u="none" strike="noStrike" dirty="0" smtClean="0">
                          <a:solidFill>
                            <a:schemeClr val="tx1"/>
                          </a:solidFill>
                          <a:effectLst/>
                          <a:latin typeface="+mj-lt"/>
                        </a:rPr>
                        <a:t>22</a:t>
                      </a:r>
                      <a:endParaRPr lang="id-ID" sz="1500" b="0" i="0" u="none" strike="noStrike" dirty="0">
                        <a:solidFill>
                          <a:schemeClr val="bg1"/>
                        </a:solidFill>
                        <a:effectLst/>
                        <a:latin typeface="+mj-lt"/>
                      </a:endParaRPr>
                    </a:p>
                  </a:txBody>
                  <a:tcPr marL="8086" marR="8086" marT="8086" marB="0" anchor="ctr">
                    <a:lnT w="12700" cap="flat" cmpd="sng" algn="ctr">
                      <a:solidFill>
                        <a:schemeClr val="bg1"/>
                      </a:solidFill>
                      <a:prstDash val="solid"/>
                      <a:round/>
                      <a:headEnd type="none" w="med" len="med"/>
                      <a:tailEnd type="none" w="med" len="med"/>
                    </a:lnT>
                  </a:tcPr>
                </a:tc>
                <a:tc>
                  <a:txBody>
                    <a:bodyPr/>
                    <a:lstStyle/>
                    <a:p>
                      <a:pPr algn="ctr" fontAlgn="t"/>
                      <a:r>
                        <a:rPr lang="id-ID" sz="1500" b="0" i="0" u="none" strike="noStrike" dirty="0" smtClean="0">
                          <a:solidFill>
                            <a:schemeClr val="tx1"/>
                          </a:solidFill>
                          <a:effectLst/>
                          <a:latin typeface="+mj-lt"/>
                        </a:rPr>
                        <a:t>13</a:t>
                      </a:r>
                      <a:endParaRPr lang="id-ID" sz="1500" b="0" i="0" u="none" strike="noStrike" dirty="0">
                        <a:solidFill>
                          <a:schemeClr val="bg1"/>
                        </a:solidFill>
                        <a:effectLst/>
                        <a:latin typeface="+mj-lt"/>
                      </a:endParaRPr>
                    </a:p>
                  </a:txBody>
                  <a:tcPr marL="8086" marR="8086" marT="8086" marB="0" anchor="ctr">
                    <a:lnT w="12700" cap="flat" cmpd="sng" algn="ctr">
                      <a:solidFill>
                        <a:schemeClr val="bg1"/>
                      </a:solidFill>
                      <a:prstDash val="solid"/>
                      <a:round/>
                      <a:headEnd type="none" w="med" len="med"/>
                      <a:tailEnd type="none" w="med" len="med"/>
                    </a:lnT>
                  </a:tcPr>
                </a:tc>
                <a:tc>
                  <a:txBody>
                    <a:bodyPr/>
                    <a:lstStyle/>
                    <a:p>
                      <a:pPr algn="ctr" fontAlgn="t"/>
                      <a:r>
                        <a:rPr lang="en-US" sz="1500" b="0" i="0" u="none" strike="noStrike" dirty="0" smtClean="0">
                          <a:solidFill>
                            <a:schemeClr val="tx1"/>
                          </a:solidFill>
                          <a:effectLst/>
                          <a:latin typeface="+mj-lt"/>
                        </a:rPr>
                        <a:t>35</a:t>
                      </a:r>
                      <a:endParaRPr lang="id-ID" sz="1500" b="0" i="0" u="none" strike="noStrike" dirty="0">
                        <a:solidFill>
                          <a:schemeClr val="tx1"/>
                        </a:solidFill>
                        <a:effectLst/>
                        <a:latin typeface="+mj-lt"/>
                      </a:endParaRPr>
                    </a:p>
                  </a:txBody>
                  <a:tcPr marL="8086" marR="8086" marT="8086" marB="0"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xmlns="" val="1873509193"/>
                  </a:ext>
                </a:extLst>
              </a:tr>
              <a:tr h="365760">
                <a:tc>
                  <a:txBody>
                    <a:bodyPr/>
                    <a:lstStyle/>
                    <a:p>
                      <a:pPr algn="ctr" fontAlgn="t"/>
                      <a:r>
                        <a:rPr lang="id-ID" sz="1500" u="none" strike="noStrike" dirty="0">
                          <a:effectLst/>
                        </a:rPr>
                        <a:t>2</a:t>
                      </a:r>
                      <a:endParaRPr lang="id-ID" sz="1500" b="0" i="0" u="none" strike="noStrike" dirty="0">
                        <a:solidFill>
                          <a:schemeClr val="bg1"/>
                        </a:solidFill>
                        <a:effectLst/>
                        <a:latin typeface="Cambria"/>
                      </a:endParaRPr>
                    </a:p>
                  </a:txBody>
                  <a:tcPr marL="8086" marR="8086" marT="8086" marB="0" anchor="ctr"/>
                </a:tc>
                <a:tc>
                  <a:txBody>
                    <a:bodyPr/>
                    <a:lstStyle/>
                    <a:p>
                      <a:pPr algn="l" fontAlgn="t"/>
                      <a:r>
                        <a:rPr lang="id-ID" sz="1500" u="none" strike="noStrike" dirty="0">
                          <a:effectLst/>
                        </a:rPr>
                        <a:t>Inspektorat Jenderal</a:t>
                      </a:r>
                      <a:endParaRPr lang="id-ID" sz="1500" b="0" i="0" u="none" strike="noStrike" dirty="0">
                        <a:solidFill>
                          <a:schemeClr val="bg1"/>
                        </a:solidFill>
                        <a:effectLst/>
                        <a:latin typeface="Cambria"/>
                      </a:endParaRPr>
                    </a:p>
                  </a:txBody>
                  <a:tcPr marL="8086" marR="8086" marT="8086" marB="0" anchor="ctr"/>
                </a:tc>
                <a:tc>
                  <a:txBody>
                    <a:bodyPr/>
                    <a:lstStyle/>
                    <a:p>
                      <a:pPr algn="ctr" fontAlgn="t"/>
                      <a:r>
                        <a:rPr lang="id-ID" sz="1500" u="none" strike="noStrike" dirty="0" smtClean="0">
                          <a:effectLst/>
                          <a:latin typeface="+mj-lt"/>
                        </a:rPr>
                        <a:t>1</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id-ID" sz="1500" u="none" strike="noStrike" dirty="0">
                          <a:effectLst/>
                          <a:latin typeface="+mj-lt"/>
                        </a:rPr>
                        <a:t>-</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en-US" sz="1500" b="0" i="0" u="none" strike="noStrike" dirty="0" smtClean="0">
                          <a:solidFill>
                            <a:schemeClr val="tx1"/>
                          </a:solidFill>
                          <a:effectLst/>
                          <a:latin typeface="+mj-lt"/>
                        </a:rPr>
                        <a:t>1</a:t>
                      </a:r>
                      <a:endParaRPr lang="id-ID" sz="1500" b="0" i="0" u="none" strike="noStrike" dirty="0">
                        <a:solidFill>
                          <a:schemeClr val="tx1"/>
                        </a:solidFill>
                        <a:effectLst/>
                        <a:latin typeface="+mj-lt"/>
                      </a:endParaRPr>
                    </a:p>
                  </a:txBody>
                  <a:tcPr marL="8086" marR="8086" marT="8086" marB="0" anchor="ctr"/>
                </a:tc>
                <a:extLst>
                  <a:ext uri="{0D108BD9-81ED-4DB2-BD59-A6C34878D82A}">
                    <a16:rowId xmlns:a16="http://schemas.microsoft.com/office/drawing/2014/main" xmlns="" val="3015117150"/>
                  </a:ext>
                </a:extLst>
              </a:tr>
              <a:tr h="365760">
                <a:tc>
                  <a:txBody>
                    <a:bodyPr/>
                    <a:lstStyle/>
                    <a:p>
                      <a:pPr algn="ctr" fontAlgn="t"/>
                      <a:r>
                        <a:rPr lang="id-ID" sz="1500" u="none" strike="noStrike" dirty="0">
                          <a:effectLst/>
                        </a:rPr>
                        <a:t>3</a:t>
                      </a:r>
                      <a:endParaRPr lang="id-ID" sz="1500" b="0" i="0" u="none" strike="noStrike" dirty="0">
                        <a:solidFill>
                          <a:schemeClr val="bg1"/>
                        </a:solidFill>
                        <a:effectLst/>
                        <a:latin typeface="Cambria"/>
                      </a:endParaRPr>
                    </a:p>
                  </a:txBody>
                  <a:tcPr marL="8086" marR="8086" marT="8086" marB="0" anchor="ctr"/>
                </a:tc>
                <a:tc>
                  <a:txBody>
                    <a:bodyPr/>
                    <a:lstStyle/>
                    <a:p>
                      <a:pPr algn="l" fontAlgn="t"/>
                      <a:r>
                        <a:rPr lang="id-ID" sz="1500" u="none" strike="noStrike" dirty="0">
                          <a:effectLst/>
                        </a:rPr>
                        <a:t>Direktorat Jenderal Pendidikan Dasar dan Menengah</a:t>
                      </a:r>
                      <a:endParaRPr lang="id-ID" sz="1500" b="0" i="0" u="none" strike="noStrike" dirty="0">
                        <a:solidFill>
                          <a:schemeClr val="bg1"/>
                        </a:solidFill>
                        <a:effectLst/>
                        <a:latin typeface="Cambria"/>
                      </a:endParaRPr>
                    </a:p>
                  </a:txBody>
                  <a:tcPr marL="8086" marR="8086" marT="8086" marB="0" anchor="ctr"/>
                </a:tc>
                <a:tc>
                  <a:txBody>
                    <a:bodyPr/>
                    <a:lstStyle/>
                    <a:p>
                      <a:pPr algn="ctr" fontAlgn="t"/>
                      <a:r>
                        <a:rPr lang="id-ID" sz="1500" b="0" i="0" u="none" strike="noStrike" dirty="0" smtClean="0">
                          <a:solidFill>
                            <a:schemeClr val="tx1"/>
                          </a:solidFill>
                          <a:effectLst/>
                          <a:latin typeface="+mj-lt"/>
                        </a:rPr>
                        <a:t>32</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en-US" sz="1500" b="0" i="0" u="none" strike="noStrike" dirty="0" smtClean="0">
                          <a:solidFill>
                            <a:schemeClr val="tx1"/>
                          </a:solidFill>
                          <a:effectLst/>
                          <a:latin typeface="+mj-lt"/>
                        </a:rPr>
                        <a:t>7</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en-US" sz="1500" b="0" i="0" u="none" strike="noStrike" dirty="0" smtClean="0">
                          <a:solidFill>
                            <a:schemeClr val="tx1"/>
                          </a:solidFill>
                          <a:effectLst/>
                          <a:latin typeface="+mj-lt"/>
                        </a:rPr>
                        <a:t>39</a:t>
                      </a:r>
                      <a:endParaRPr lang="id-ID" sz="1500" b="0" i="0" u="none" strike="noStrike" dirty="0">
                        <a:solidFill>
                          <a:schemeClr val="tx1"/>
                        </a:solidFill>
                        <a:effectLst/>
                        <a:latin typeface="+mj-lt"/>
                      </a:endParaRPr>
                    </a:p>
                  </a:txBody>
                  <a:tcPr marL="8086" marR="8086" marT="8086" marB="0" anchor="ctr"/>
                </a:tc>
                <a:extLst>
                  <a:ext uri="{0D108BD9-81ED-4DB2-BD59-A6C34878D82A}">
                    <a16:rowId xmlns:a16="http://schemas.microsoft.com/office/drawing/2014/main" xmlns="" val="1594609990"/>
                  </a:ext>
                </a:extLst>
              </a:tr>
              <a:tr h="365760">
                <a:tc>
                  <a:txBody>
                    <a:bodyPr/>
                    <a:lstStyle/>
                    <a:p>
                      <a:pPr algn="ctr" fontAlgn="t"/>
                      <a:r>
                        <a:rPr lang="id-ID" sz="1500" u="none" strike="noStrike" dirty="0">
                          <a:effectLst/>
                        </a:rPr>
                        <a:t>4</a:t>
                      </a:r>
                      <a:endParaRPr lang="id-ID" sz="1500" b="0" i="0" u="none" strike="noStrike" dirty="0">
                        <a:solidFill>
                          <a:schemeClr val="bg1"/>
                        </a:solidFill>
                        <a:effectLst/>
                        <a:latin typeface="Cambria"/>
                      </a:endParaRPr>
                    </a:p>
                  </a:txBody>
                  <a:tcPr marL="8086" marR="8086" marT="8086" marB="0" anchor="ctr"/>
                </a:tc>
                <a:tc>
                  <a:txBody>
                    <a:bodyPr/>
                    <a:lstStyle/>
                    <a:p>
                      <a:pPr algn="l" fontAlgn="t"/>
                      <a:r>
                        <a:rPr lang="id-ID" sz="1500" u="none" strike="noStrike" dirty="0">
                          <a:effectLst/>
                        </a:rPr>
                        <a:t>Direktorat Jenderal </a:t>
                      </a:r>
                      <a:r>
                        <a:rPr lang="en-US" sz="1500" u="none" strike="noStrike" dirty="0" smtClean="0">
                          <a:effectLst/>
                        </a:rPr>
                        <a:t>PAUD </a:t>
                      </a:r>
                      <a:r>
                        <a:rPr lang="id-ID" sz="1500" u="none" strike="noStrike" dirty="0" smtClean="0">
                          <a:effectLst/>
                        </a:rPr>
                        <a:t>dan </a:t>
                      </a:r>
                      <a:r>
                        <a:rPr lang="id-ID" sz="1500" u="none" strike="noStrike" dirty="0">
                          <a:effectLst/>
                        </a:rPr>
                        <a:t>Pendidikan Masyarakat</a:t>
                      </a:r>
                      <a:endParaRPr lang="id-ID" sz="1500" b="0" i="0" u="none" strike="noStrike" dirty="0">
                        <a:solidFill>
                          <a:schemeClr val="bg1"/>
                        </a:solidFill>
                        <a:effectLst/>
                        <a:latin typeface="Cambria"/>
                      </a:endParaRPr>
                    </a:p>
                  </a:txBody>
                  <a:tcPr marL="8086" marR="8086" marT="8086" marB="0" anchor="ctr"/>
                </a:tc>
                <a:tc>
                  <a:txBody>
                    <a:bodyPr/>
                    <a:lstStyle/>
                    <a:p>
                      <a:pPr algn="ctr" fontAlgn="t"/>
                      <a:r>
                        <a:rPr lang="id-ID" sz="1500" b="0" i="0" u="none" strike="noStrike" dirty="0" smtClean="0">
                          <a:solidFill>
                            <a:schemeClr val="tx1"/>
                          </a:solidFill>
                          <a:effectLst/>
                          <a:latin typeface="+mj-lt"/>
                        </a:rPr>
                        <a:t>11</a:t>
                      </a:r>
                      <a:endParaRPr lang="id-ID" sz="1500" b="0" i="0" u="none" strike="noStrike" dirty="0">
                        <a:solidFill>
                          <a:schemeClr val="tx1"/>
                        </a:solidFill>
                        <a:effectLst/>
                        <a:latin typeface="+mj-lt"/>
                      </a:endParaRPr>
                    </a:p>
                  </a:txBody>
                  <a:tcPr marL="8086" marR="8086" marT="8086" marB="0" anchor="ctr"/>
                </a:tc>
                <a:tc>
                  <a:txBody>
                    <a:bodyPr/>
                    <a:lstStyle/>
                    <a:p>
                      <a:pPr algn="ctr" fontAlgn="t"/>
                      <a:r>
                        <a:rPr lang="id-ID" sz="1500" b="0" i="0" u="none" strike="noStrike" dirty="0" smtClean="0">
                          <a:solidFill>
                            <a:schemeClr val="tx1"/>
                          </a:solidFill>
                          <a:effectLst/>
                          <a:latin typeface="+mj-lt"/>
                        </a:rPr>
                        <a:t>23</a:t>
                      </a:r>
                      <a:endParaRPr lang="id-ID" sz="1500" b="0" i="0" u="none" strike="noStrike" dirty="0">
                        <a:solidFill>
                          <a:schemeClr val="tx1"/>
                        </a:solidFill>
                        <a:effectLst/>
                        <a:latin typeface="+mj-lt"/>
                      </a:endParaRPr>
                    </a:p>
                  </a:txBody>
                  <a:tcPr marL="8086" marR="8086" marT="8086" marB="0" anchor="ctr"/>
                </a:tc>
                <a:tc>
                  <a:txBody>
                    <a:bodyPr/>
                    <a:lstStyle/>
                    <a:p>
                      <a:pPr algn="ctr" fontAlgn="t"/>
                      <a:r>
                        <a:rPr lang="id-ID" sz="1500" b="0" i="0" u="none" strike="noStrike" dirty="0" smtClean="0">
                          <a:solidFill>
                            <a:schemeClr val="tx1"/>
                          </a:solidFill>
                          <a:effectLst/>
                          <a:latin typeface="+mj-lt"/>
                        </a:rPr>
                        <a:t>34</a:t>
                      </a:r>
                      <a:endParaRPr lang="id-ID" sz="1500" b="0" i="0" u="none" strike="noStrike" dirty="0">
                        <a:solidFill>
                          <a:schemeClr val="tx1"/>
                        </a:solidFill>
                        <a:effectLst/>
                        <a:latin typeface="+mj-lt"/>
                      </a:endParaRPr>
                    </a:p>
                  </a:txBody>
                  <a:tcPr marL="8086" marR="8086" marT="8086" marB="0" anchor="ctr"/>
                </a:tc>
                <a:extLst>
                  <a:ext uri="{0D108BD9-81ED-4DB2-BD59-A6C34878D82A}">
                    <a16:rowId xmlns:a16="http://schemas.microsoft.com/office/drawing/2014/main" xmlns="" val="3453800210"/>
                  </a:ext>
                </a:extLst>
              </a:tr>
              <a:tr h="365760">
                <a:tc>
                  <a:txBody>
                    <a:bodyPr/>
                    <a:lstStyle/>
                    <a:p>
                      <a:pPr algn="ctr" fontAlgn="t"/>
                      <a:r>
                        <a:rPr lang="id-ID" sz="1500" u="none" strike="noStrike" dirty="0">
                          <a:effectLst/>
                        </a:rPr>
                        <a:t>5</a:t>
                      </a:r>
                      <a:endParaRPr lang="id-ID" sz="1500" b="0" i="0" u="none" strike="noStrike" dirty="0">
                        <a:solidFill>
                          <a:schemeClr val="bg1"/>
                        </a:solidFill>
                        <a:effectLst/>
                        <a:latin typeface="Cambria"/>
                      </a:endParaRPr>
                    </a:p>
                  </a:txBody>
                  <a:tcPr marL="8086" marR="8086" marT="8086" marB="0" anchor="ctr"/>
                </a:tc>
                <a:tc>
                  <a:txBody>
                    <a:bodyPr/>
                    <a:lstStyle/>
                    <a:p>
                      <a:pPr algn="l" fontAlgn="t"/>
                      <a:r>
                        <a:rPr lang="id-ID" sz="1500" u="none" strike="noStrike" dirty="0">
                          <a:effectLst/>
                        </a:rPr>
                        <a:t>Badan Penelitian dan Pengembangan </a:t>
                      </a:r>
                      <a:endParaRPr lang="id-ID" sz="1500" b="0" i="0" u="none" strike="noStrike" dirty="0">
                        <a:solidFill>
                          <a:schemeClr val="bg1"/>
                        </a:solidFill>
                        <a:effectLst/>
                        <a:latin typeface="Cambria"/>
                      </a:endParaRPr>
                    </a:p>
                  </a:txBody>
                  <a:tcPr marL="8086" marR="8086" marT="8086" marB="0" anchor="ctr"/>
                </a:tc>
                <a:tc>
                  <a:txBody>
                    <a:bodyPr/>
                    <a:lstStyle/>
                    <a:p>
                      <a:pPr algn="ctr" fontAlgn="t"/>
                      <a:r>
                        <a:rPr lang="id-ID" sz="1500" b="0" i="0" u="none" strike="noStrike" dirty="0" smtClean="0">
                          <a:solidFill>
                            <a:schemeClr val="tx1"/>
                          </a:solidFill>
                          <a:effectLst/>
                          <a:latin typeface="+mj-lt"/>
                        </a:rPr>
                        <a:t>11</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id-ID" sz="1500" u="none" strike="noStrike" dirty="0" smtClean="0">
                          <a:effectLst/>
                          <a:latin typeface="+mj-lt"/>
                        </a:rPr>
                        <a:t>4</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en-US" sz="1500" b="0" i="0" u="none" strike="noStrike" dirty="0" smtClean="0">
                          <a:solidFill>
                            <a:schemeClr val="tx1"/>
                          </a:solidFill>
                          <a:effectLst/>
                          <a:latin typeface="+mj-lt"/>
                        </a:rPr>
                        <a:t>15</a:t>
                      </a:r>
                      <a:endParaRPr lang="id-ID" sz="1500" b="0" i="0" u="none" strike="noStrike" dirty="0">
                        <a:solidFill>
                          <a:schemeClr val="tx1"/>
                        </a:solidFill>
                        <a:effectLst/>
                        <a:latin typeface="+mj-lt"/>
                      </a:endParaRPr>
                    </a:p>
                  </a:txBody>
                  <a:tcPr marL="8086" marR="8086" marT="8086" marB="0" anchor="ctr"/>
                </a:tc>
                <a:extLst>
                  <a:ext uri="{0D108BD9-81ED-4DB2-BD59-A6C34878D82A}">
                    <a16:rowId xmlns:a16="http://schemas.microsoft.com/office/drawing/2014/main" xmlns="" val="3707495102"/>
                  </a:ext>
                </a:extLst>
              </a:tr>
              <a:tr h="365760">
                <a:tc>
                  <a:txBody>
                    <a:bodyPr/>
                    <a:lstStyle/>
                    <a:p>
                      <a:pPr algn="ctr" fontAlgn="t"/>
                      <a:r>
                        <a:rPr lang="id-ID" sz="1500" u="none" strike="noStrike" dirty="0">
                          <a:effectLst/>
                        </a:rPr>
                        <a:t>6</a:t>
                      </a:r>
                      <a:endParaRPr lang="id-ID" sz="1500" b="0" i="0" u="none" strike="noStrike" dirty="0">
                        <a:solidFill>
                          <a:schemeClr val="bg1"/>
                        </a:solidFill>
                        <a:effectLst/>
                        <a:latin typeface="Cambria"/>
                      </a:endParaRPr>
                    </a:p>
                  </a:txBody>
                  <a:tcPr marL="8086" marR="8086" marT="8086" marB="0" anchor="ctr"/>
                </a:tc>
                <a:tc>
                  <a:txBody>
                    <a:bodyPr/>
                    <a:lstStyle/>
                    <a:p>
                      <a:pPr algn="l" fontAlgn="t"/>
                      <a:r>
                        <a:rPr lang="id-ID" sz="1500" u="none" strike="noStrike" dirty="0">
                          <a:effectLst/>
                        </a:rPr>
                        <a:t>Badan Pengembangan dan Pembinaan Bahasa</a:t>
                      </a:r>
                      <a:endParaRPr lang="id-ID" sz="1500" b="0" i="0" u="none" strike="noStrike" dirty="0">
                        <a:solidFill>
                          <a:schemeClr val="bg1"/>
                        </a:solidFill>
                        <a:effectLst/>
                        <a:latin typeface="Cambria"/>
                      </a:endParaRPr>
                    </a:p>
                  </a:txBody>
                  <a:tcPr marL="8086" marR="8086" marT="8086" marB="0" anchor="ctr"/>
                </a:tc>
                <a:tc>
                  <a:txBody>
                    <a:bodyPr/>
                    <a:lstStyle/>
                    <a:p>
                      <a:pPr algn="ctr" fontAlgn="t"/>
                      <a:r>
                        <a:rPr lang="id-ID" sz="1500" u="none" strike="noStrike" dirty="0" smtClean="0">
                          <a:effectLst/>
                          <a:latin typeface="+mj-lt"/>
                        </a:rPr>
                        <a:t>20</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id-ID" sz="1500" u="none" strike="noStrike" dirty="0" smtClean="0">
                          <a:effectLst/>
                          <a:latin typeface="+mj-lt"/>
                        </a:rPr>
                        <a:t>14</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en-US" sz="1500" b="0" i="0" u="none" strike="noStrike" dirty="0" smtClean="0">
                          <a:solidFill>
                            <a:schemeClr val="tx1"/>
                          </a:solidFill>
                          <a:effectLst/>
                          <a:latin typeface="+mj-lt"/>
                        </a:rPr>
                        <a:t>34</a:t>
                      </a:r>
                      <a:endParaRPr lang="id-ID" sz="1500" b="0" i="0" u="none" strike="noStrike" dirty="0">
                        <a:solidFill>
                          <a:schemeClr val="tx1"/>
                        </a:solidFill>
                        <a:effectLst/>
                        <a:latin typeface="+mj-lt"/>
                      </a:endParaRPr>
                    </a:p>
                  </a:txBody>
                  <a:tcPr marL="8086" marR="8086" marT="8086" marB="0" anchor="ctr"/>
                </a:tc>
                <a:extLst>
                  <a:ext uri="{0D108BD9-81ED-4DB2-BD59-A6C34878D82A}">
                    <a16:rowId xmlns:a16="http://schemas.microsoft.com/office/drawing/2014/main" xmlns="" val="3486371009"/>
                  </a:ext>
                </a:extLst>
              </a:tr>
              <a:tr h="365760">
                <a:tc>
                  <a:txBody>
                    <a:bodyPr/>
                    <a:lstStyle/>
                    <a:p>
                      <a:pPr algn="ctr" fontAlgn="t"/>
                      <a:r>
                        <a:rPr lang="id-ID" sz="1500" u="none" strike="noStrike" dirty="0">
                          <a:effectLst/>
                        </a:rPr>
                        <a:t>7</a:t>
                      </a:r>
                      <a:endParaRPr lang="id-ID" sz="1500" b="0" i="0" u="none" strike="noStrike" dirty="0">
                        <a:solidFill>
                          <a:schemeClr val="bg1"/>
                        </a:solidFill>
                        <a:effectLst/>
                        <a:latin typeface="Cambria"/>
                      </a:endParaRPr>
                    </a:p>
                  </a:txBody>
                  <a:tcPr marL="8086" marR="8086" marT="8086" marB="0" anchor="ctr"/>
                </a:tc>
                <a:tc>
                  <a:txBody>
                    <a:bodyPr/>
                    <a:lstStyle/>
                    <a:p>
                      <a:pPr algn="l" fontAlgn="t"/>
                      <a:r>
                        <a:rPr lang="id-ID" sz="1500" u="none" strike="noStrike" dirty="0">
                          <a:effectLst/>
                        </a:rPr>
                        <a:t>Direktorat Jenderal Kebudayaan</a:t>
                      </a:r>
                      <a:endParaRPr lang="id-ID" sz="1500" b="0" i="0" u="none" strike="noStrike" dirty="0">
                        <a:solidFill>
                          <a:schemeClr val="bg1"/>
                        </a:solidFill>
                        <a:effectLst/>
                        <a:latin typeface="Cambria"/>
                      </a:endParaRPr>
                    </a:p>
                  </a:txBody>
                  <a:tcPr marL="8086" marR="8086" marT="8086" marB="0" anchor="ctr"/>
                </a:tc>
                <a:tc>
                  <a:txBody>
                    <a:bodyPr/>
                    <a:lstStyle/>
                    <a:p>
                      <a:pPr algn="ctr" fontAlgn="t"/>
                      <a:r>
                        <a:rPr lang="id-ID" sz="1500" u="none" strike="noStrike" dirty="0" smtClean="0">
                          <a:effectLst/>
                          <a:latin typeface="+mj-lt"/>
                        </a:rPr>
                        <a:t>11</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id-ID" sz="1500" u="none" strike="noStrike" dirty="0" smtClean="0">
                          <a:effectLst/>
                          <a:latin typeface="+mj-lt"/>
                        </a:rPr>
                        <a:t>2</a:t>
                      </a:r>
                      <a:r>
                        <a:rPr lang="en-US" sz="1500" u="none" strike="noStrike" dirty="0" smtClean="0">
                          <a:effectLst/>
                          <a:latin typeface="+mj-lt"/>
                        </a:rPr>
                        <a:t>8</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en-US" sz="1500" b="0" i="0" u="none" strike="noStrike" dirty="0" smtClean="0">
                          <a:solidFill>
                            <a:schemeClr val="tx1"/>
                          </a:solidFill>
                          <a:effectLst/>
                          <a:latin typeface="+mj-lt"/>
                        </a:rPr>
                        <a:t>39</a:t>
                      </a:r>
                      <a:endParaRPr lang="id-ID" sz="1500" b="0" i="0" u="none" strike="noStrike" dirty="0">
                        <a:solidFill>
                          <a:schemeClr val="tx1"/>
                        </a:solidFill>
                        <a:effectLst/>
                        <a:latin typeface="+mj-lt"/>
                      </a:endParaRPr>
                    </a:p>
                  </a:txBody>
                  <a:tcPr marL="8086" marR="8086" marT="8086" marB="0" anchor="ctr"/>
                </a:tc>
                <a:extLst>
                  <a:ext uri="{0D108BD9-81ED-4DB2-BD59-A6C34878D82A}">
                    <a16:rowId xmlns:a16="http://schemas.microsoft.com/office/drawing/2014/main" xmlns="" val="584504651"/>
                  </a:ext>
                </a:extLst>
              </a:tr>
              <a:tr h="365760">
                <a:tc>
                  <a:txBody>
                    <a:bodyPr/>
                    <a:lstStyle/>
                    <a:p>
                      <a:pPr algn="ctr" fontAlgn="t"/>
                      <a:r>
                        <a:rPr lang="id-ID" sz="1500" u="none" strike="noStrike" dirty="0">
                          <a:effectLst/>
                        </a:rPr>
                        <a:t>8</a:t>
                      </a:r>
                      <a:endParaRPr lang="id-ID" sz="1500" b="0" i="0" u="none" strike="noStrike" dirty="0">
                        <a:solidFill>
                          <a:schemeClr val="bg1"/>
                        </a:solidFill>
                        <a:effectLst/>
                        <a:latin typeface="Cambria"/>
                      </a:endParaRPr>
                    </a:p>
                  </a:txBody>
                  <a:tcPr marL="8086" marR="8086" marT="8086" marB="0" anchor="ctr"/>
                </a:tc>
                <a:tc>
                  <a:txBody>
                    <a:bodyPr/>
                    <a:lstStyle/>
                    <a:p>
                      <a:pPr algn="l" fontAlgn="t"/>
                      <a:r>
                        <a:rPr lang="id-ID" sz="1500" u="none" strike="noStrike" dirty="0">
                          <a:effectLst/>
                        </a:rPr>
                        <a:t>Direktorat Jenderal Guru dan Tenaga Kependidikan</a:t>
                      </a:r>
                      <a:endParaRPr lang="id-ID" sz="1500" b="0" i="0" u="none" strike="noStrike" dirty="0">
                        <a:solidFill>
                          <a:schemeClr val="bg1"/>
                        </a:solidFill>
                        <a:effectLst/>
                        <a:latin typeface="Cambria"/>
                      </a:endParaRPr>
                    </a:p>
                  </a:txBody>
                  <a:tcPr marL="8086" marR="8086" marT="8086" marB="0" anchor="ctr"/>
                </a:tc>
                <a:tc>
                  <a:txBody>
                    <a:bodyPr/>
                    <a:lstStyle/>
                    <a:p>
                      <a:pPr algn="ctr" fontAlgn="t"/>
                      <a:r>
                        <a:rPr lang="id-ID" sz="1500" u="none" strike="noStrike" dirty="0" smtClean="0">
                          <a:effectLst/>
                          <a:latin typeface="+mj-lt"/>
                        </a:rPr>
                        <a:t>18</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id-ID" sz="1500" b="0" i="0" u="none" strike="noStrike" dirty="0" smtClean="0">
                          <a:solidFill>
                            <a:schemeClr val="tx1"/>
                          </a:solidFill>
                          <a:effectLst/>
                          <a:latin typeface="+mj-lt"/>
                        </a:rPr>
                        <a:t>1</a:t>
                      </a:r>
                      <a:endParaRPr lang="id-ID" sz="1500" b="0" i="0" u="none" strike="noStrike" dirty="0">
                        <a:solidFill>
                          <a:schemeClr val="bg1"/>
                        </a:solidFill>
                        <a:effectLst/>
                        <a:latin typeface="+mj-lt"/>
                      </a:endParaRPr>
                    </a:p>
                  </a:txBody>
                  <a:tcPr marL="8086" marR="8086" marT="8086" marB="0" anchor="ctr"/>
                </a:tc>
                <a:tc>
                  <a:txBody>
                    <a:bodyPr/>
                    <a:lstStyle/>
                    <a:p>
                      <a:pPr algn="ctr" fontAlgn="t"/>
                      <a:r>
                        <a:rPr lang="en-US" sz="1500" b="0" i="0" u="none" strike="noStrike" dirty="0" smtClean="0">
                          <a:solidFill>
                            <a:schemeClr val="tx1"/>
                          </a:solidFill>
                          <a:effectLst/>
                          <a:latin typeface="+mj-lt"/>
                        </a:rPr>
                        <a:t>19</a:t>
                      </a:r>
                      <a:endParaRPr lang="id-ID" sz="1500" b="0" i="0" u="none" strike="noStrike" dirty="0">
                        <a:solidFill>
                          <a:schemeClr val="tx1"/>
                        </a:solidFill>
                        <a:effectLst/>
                        <a:latin typeface="+mj-lt"/>
                      </a:endParaRPr>
                    </a:p>
                  </a:txBody>
                  <a:tcPr marL="8086" marR="8086" marT="8086" marB="0" anchor="ctr"/>
                </a:tc>
                <a:extLst>
                  <a:ext uri="{0D108BD9-81ED-4DB2-BD59-A6C34878D82A}">
                    <a16:rowId xmlns:a16="http://schemas.microsoft.com/office/drawing/2014/main" xmlns="" val="3151567561"/>
                  </a:ext>
                </a:extLst>
              </a:tr>
              <a:tr h="354871">
                <a:tc gridSpan="2">
                  <a:txBody>
                    <a:bodyPr/>
                    <a:lstStyle/>
                    <a:p>
                      <a:pPr algn="ctr" fontAlgn="ctr"/>
                      <a:r>
                        <a:rPr lang="id-ID" sz="1500" u="none" strike="noStrike" dirty="0">
                          <a:solidFill>
                            <a:schemeClr val="bg1"/>
                          </a:solidFill>
                          <a:effectLst/>
                        </a:rPr>
                        <a:t>JUMLAH</a:t>
                      </a:r>
                      <a:endParaRPr lang="id-ID" sz="1500" b="1" i="0" u="none" strike="noStrike" dirty="0">
                        <a:solidFill>
                          <a:schemeClr val="bg1"/>
                        </a:solidFill>
                        <a:effectLst/>
                        <a:latin typeface="Cambria"/>
                      </a:endParaRPr>
                    </a:p>
                  </a:txBody>
                  <a:tcPr marL="8086" marR="8086" marT="8086" marB="0" anchor="ctr">
                    <a:solidFill>
                      <a:srgbClr val="000000"/>
                    </a:solidFill>
                  </a:tcPr>
                </a:tc>
                <a:tc hMerge="1">
                  <a:txBody>
                    <a:bodyPr/>
                    <a:lstStyle/>
                    <a:p>
                      <a:endParaRPr lang="id-ID"/>
                    </a:p>
                  </a:txBody>
                  <a:tcPr/>
                </a:tc>
                <a:tc>
                  <a:txBody>
                    <a:bodyPr/>
                    <a:lstStyle/>
                    <a:p>
                      <a:pPr algn="ctr" fontAlgn="ctr"/>
                      <a:r>
                        <a:rPr lang="id-ID" sz="1500" u="none" strike="noStrike" dirty="0" smtClean="0">
                          <a:solidFill>
                            <a:schemeClr val="bg1"/>
                          </a:solidFill>
                          <a:effectLst/>
                        </a:rPr>
                        <a:t>126</a:t>
                      </a:r>
                      <a:endParaRPr lang="id-ID" sz="1500" b="1" i="0" u="none" strike="noStrike" dirty="0">
                        <a:solidFill>
                          <a:schemeClr val="bg1"/>
                        </a:solidFill>
                        <a:effectLst/>
                        <a:latin typeface="Cambria"/>
                      </a:endParaRPr>
                    </a:p>
                  </a:txBody>
                  <a:tcPr marL="8086" marR="8086" marT="8086" marB="0" anchor="ctr">
                    <a:solidFill>
                      <a:srgbClr val="000000"/>
                    </a:solidFill>
                  </a:tcPr>
                </a:tc>
                <a:tc>
                  <a:txBody>
                    <a:bodyPr/>
                    <a:lstStyle/>
                    <a:p>
                      <a:pPr algn="ctr" fontAlgn="ctr"/>
                      <a:r>
                        <a:rPr lang="id-ID" sz="1500" u="none" strike="noStrike" dirty="0" smtClean="0">
                          <a:solidFill>
                            <a:schemeClr val="bg1"/>
                          </a:solidFill>
                          <a:effectLst/>
                        </a:rPr>
                        <a:t>9</a:t>
                      </a:r>
                      <a:r>
                        <a:rPr lang="en-ID" sz="1500" u="none" strike="noStrike" dirty="0" smtClean="0">
                          <a:solidFill>
                            <a:schemeClr val="bg1"/>
                          </a:solidFill>
                          <a:effectLst/>
                        </a:rPr>
                        <a:t>0</a:t>
                      </a:r>
                      <a:endParaRPr lang="id-ID" sz="1500" b="1" i="0" u="none" strike="noStrike" dirty="0">
                        <a:solidFill>
                          <a:schemeClr val="bg1"/>
                        </a:solidFill>
                        <a:effectLst/>
                        <a:latin typeface="Cambria"/>
                      </a:endParaRPr>
                    </a:p>
                  </a:txBody>
                  <a:tcPr marL="8086" marR="8086" marT="8086" marB="0" anchor="ctr">
                    <a:solidFill>
                      <a:srgbClr val="000000"/>
                    </a:solidFill>
                  </a:tcPr>
                </a:tc>
                <a:tc>
                  <a:txBody>
                    <a:bodyPr/>
                    <a:lstStyle/>
                    <a:p>
                      <a:pPr algn="ctr" fontAlgn="ctr"/>
                      <a:r>
                        <a:rPr lang="id-ID" sz="1500" b="1" i="0" u="none" strike="noStrike" dirty="0" smtClean="0">
                          <a:solidFill>
                            <a:schemeClr val="bg1"/>
                          </a:solidFill>
                          <a:effectLst/>
                          <a:latin typeface="Cambria"/>
                        </a:rPr>
                        <a:t>21</a:t>
                      </a:r>
                      <a:r>
                        <a:rPr lang="en-US" sz="1500" b="1" i="0" u="none" strike="noStrike" dirty="0" smtClean="0">
                          <a:solidFill>
                            <a:schemeClr val="bg1"/>
                          </a:solidFill>
                          <a:effectLst/>
                          <a:latin typeface="Cambria"/>
                        </a:rPr>
                        <a:t>6</a:t>
                      </a:r>
                      <a:endParaRPr lang="id-ID" sz="1500" b="1" i="0" u="none" strike="noStrike" dirty="0">
                        <a:solidFill>
                          <a:schemeClr val="bg1"/>
                        </a:solidFill>
                        <a:effectLst/>
                        <a:latin typeface="Cambria"/>
                      </a:endParaRPr>
                    </a:p>
                  </a:txBody>
                  <a:tcPr marL="8086" marR="8086" marT="8086" marB="0" anchor="ctr">
                    <a:solidFill>
                      <a:srgbClr val="000000"/>
                    </a:solidFill>
                  </a:tcPr>
                </a:tc>
                <a:extLst>
                  <a:ext uri="{0D108BD9-81ED-4DB2-BD59-A6C34878D82A}">
                    <a16:rowId xmlns:a16="http://schemas.microsoft.com/office/drawing/2014/main" xmlns="" val="306004764"/>
                  </a:ext>
                </a:extLst>
              </a:tr>
            </a:tbl>
          </a:graphicData>
        </a:graphic>
      </p:graphicFrame>
      <p:sp>
        <p:nvSpPr>
          <p:cNvPr id="8" name="Title 7"/>
          <p:cNvSpPr>
            <a:spLocks noGrp="1"/>
          </p:cNvSpPr>
          <p:nvPr>
            <p:ph type="title"/>
          </p:nvPr>
        </p:nvSpPr>
        <p:spPr/>
        <p:txBody>
          <a:bodyPr/>
          <a:lstStyle/>
          <a:p>
            <a:r>
              <a:rPr lang="en-ID" dirty="0" err="1" smtClean="0"/>
              <a:t>Percepatan</a:t>
            </a:r>
            <a:r>
              <a:rPr lang="en-ID" dirty="0" smtClean="0"/>
              <a:t> </a:t>
            </a:r>
            <a:r>
              <a:rPr lang="en-ID" dirty="0" err="1" smtClean="0"/>
              <a:t>Penghapusan</a:t>
            </a:r>
            <a:r>
              <a:rPr lang="en-ID" dirty="0" smtClean="0"/>
              <a:t> BMN</a:t>
            </a:r>
            <a:endParaRPr lang="en-ID" dirty="0"/>
          </a:p>
        </p:txBody>
      </p:sp>
      <p:sp>
        <p:nvSpPr>
          <p:cNvPr id="4" name="Slide Number Placeholder 3"/>
          <p:cNvSpPr>
            <a:spLocks noGrp="1"/>
          </p:cNvSpPr>
          <p:nvPr>
            <p:ph type="sldNum" sz="quarter" idx="12"/>
          </p:nvPr>
        </p:nvSpPr>
        <p:spPr/>
        <p:txBody>
          <a:bodyPr/>
          <a:lstStyle/>
          <a:p>
            <a:fld id="{3A2F0832-F084-422D-97D1-AF848F4F2C34}" type="slidenum">
              <a:rPr lang="en-US" smtClean="0"/>
              <a:pPr/>
              <a:t>31</a:t>
            </a:fld>
            <a:endParaRPr lang="en-US"/>
          </a:p>
        </p:txBody>
      </p:sp>
      <p:sp>
        <p:nvSpPr>
          <p:cNvPr id="9" name="Text Placeholder 8"/>
          <p:cNvSpPr>
            <a:spLocks noGrp="1"/>
          </p:cNvSpPr>
          <p:nvPr>
            <p:ph type="body" sz="quarter" idx="13"/>
          </p:nvPr>
        </p:nvSpPr>
        <p:spPr/>
        <p:txBody>
          <a:bodyPr anchor="ctr"/>
          <a:lstStyle/>
          <a:p>
            <a:pPr marL="0" indent="0">
              <a:buNone/>
            </a:pPr>
            <a:r>
              <a:rPr lang="en-US" b="1" dirty="0" smtClean="0"/>
              <a:t>10</a:t>
            </a:r>
            <a:endParaRPr lang="id-ID" b="1" dirty="0"/>
          </a:p>
        </p:txBody>
      </p:sp>
      <p:sp>
        <p:nvSpPr>
          <p:cNvPr id="5" name="Shape 18"/>
          <p:cNvSpPr/>
          <p:nvPr/>
        </p:nvSpPr>
        <p:spPr>
          <a:xfrm>
            <a:off x="400495" y="5070438"/>
            <a:ext cx="8590715" cy="6707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pPr algn="ctr"/>
            <a:r>
              <a:rPr lang="id-ID" sz="1800" cap="none" dirty="0" smtClean="0">
                <a:solidFill>
                  <a:srgbClr val="376092"/>
                </a:solidFill>
                <a:latin typeface="Calibri" panose="020F0502020204030204" pitchFamily="34" charset="0"/>
                <a:ea typeface="Avenir Next" charset="0"/>
                <a:cs typeface="Calibri" panose="020F0502020204030204" pitchFamily="34" charset="0"/>
              </a:rPr>
              <a:t>Menindaklanjuti </a:t>
            </a:r>
            <a:r>
              <a:rPr lang="id-ID" sz="1800" b="1" cap="none" dirty="0" smtClean="0">
                <a:solidFill>
                  <a:srgbClr val="376092"/>
                </a:solidFill>
                <a:latin typeface="Calibri" panose="020F0502020204030204" pitchFamily="34" charset="0"/>
                <a:ea typeface="Avenir Next" charset="0"/>
                <a:cs typeface="Calibri" panose="020F0502020204030204" pitchFamily="34" charset="0"/>
              </a:rPr>
              <a:t>PMK No</a:t>
            </a:r>
            <a:r>
              <a:rPr lang="en-US" sz="1800" b="1" cap="none" dirty="0" smtClean="0">
                <a:solidFill>
                  <a:srgbClr val="376092"/>
                </a:solidFill>
                <a:latin typeface="Calibri" panose="020F0502020204030204" pitchFamily="34" charset="0"/>
                <a:ea typeface="Avenir Next" charset="0"/>
                <a:cs typeface="Calibri" panose="020F0502020204030204" pitchFamily="34" charset="0"/>
              </a:rPr>
              <a:t> </a:t>
            </a:r>
            <a:r>
              <a:rPr lang="id-ID" sz="1800" b="1" cap="none" dirty="0" smtClean="0">
                <a:solidFill>
                  <a:srgbClr val="376092"/>
                </a:solidFill>
                <a:latin typeface="Calibri" panose="020F0502020204030204" pitchFamily="34" charset="0"/>
                <a:ea typeface="Avenir Next" charset="0"/>
                <a:cs typeface="Calibri" panose="020F0502020204030204" pitchFamily="34" charset="0"/>
              </a:rPr>
              <a:t>4/</a:t>
            </a:r>
            <a:r>
              <a:rPr lang="en-US" sz="1800" b="1" cap="none" dirty="0" smtClean="0">
                <a:solidFill>
                  <a:srgbClr val="376092"/>
                </a:solidFill>
                <a:latin typeface="Calibri" panose="020F0502020204030204" pitchFamily="34" charset="0"/>
                <a:ea typeface="Avenir Next" charset="0"/>
                <a:cs typeface="Calibri" panose="020F0502020204030204" pitchFamily="34" charset="0"/>
              </a:rPr>
              <a:t>PMK.06</a:t>
            </a:r>
            <a:r>
              <a:rPr lang="id-ID" sz="1800" b="1" cap="none" dirty="0" smtClean="0">
                <a:solidFill>
                  <a:srgbClr val="376092"/>
                </a:solidFill>
                <a:latin typeface="Calibri" panose="020F0502020204030204" pitchFamily="34" charset="0"/>
                <a:ea typeface="Avenir Next" charset="0"/>
                <a:cs typeface="Calibri" panose="020F0502020204030204" pitchFamily="34" charset="0"/>
              </a:rPr>
              <a:t>/2015 </a:t>
            </a:r>
            <a:r>
              <a:rPr lang="id-ID" sz="1800" cap="none" dirty="0" smtClean="0">
                <a:solidFill>
                  <a:srgbClr val="376092"/>
                </a:solidFill>
                <a:latin typeface="Calibri" panose="020F0502020204030204" pitchFamily="34" charset="0"/>
                <a:ea typeface="Avenir Next" charset="0"/>
                <a:cs typeface="Calibri" panose="020F0502020204030204" pitchFamily="34" charset="0"/>
              </a:rPr>
              <a:t>tentang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Pendelegasian</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Kewenangan</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dan</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p>
          <a:p>
            <a:pPr algn="ct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Tanggung</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Jawab</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Tertentu</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dari</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Pengelola</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Barang</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Kepada</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Pengguna</a:t>
            </a:r>
            <a:r>
              <a:rPr lang="en-US" sz="1800" cap="none" dirty="0" smtClean="0">
                <a:solidFill>
                  <a:srgbClr val="376092"/>
                </a:solidFill>
                <a:latin typeface="Calibri" panose="020F0502020204030204" pitchFamily="34" charset="0"/>
                <a:ea typeface="Avenir Next" charset="0"/>
                <a:cs typeface="Calibri" panose="020F0502020204030204" pitchFamily="34" charset="0"/>
              </a:rPr>
              <a:t> </a:t>
            </a:r>
            <a:r>
              <a:rPr lang="en-US" sz="1800" cap="none" dirty="0" err="1" smtClean="0">
                <a:solidFill>
                  <a:srgbClr val="376092"/>
                </a:solidFill>
                <a:latin typeface="Calibri" panose="020F0502020204030204" pitchFamily="34" charset="0"/>
                <a:ea typeface="Avenir Next" charset="0"/>
                <a:cs typeface="Calibri" panose="020F0502020204030204" pitchFamily="34" charset="0"/>
              </a:rPr>
              <a:t>Barang</a:t>
            </a:r>
            <a:endParaRPr lang="id-ID" sz="1800" cap="none" dirty="0" smtClean="0">
              <a:solidFill>
                <a:srgbClr val="376092"/>
              </a:solidFill>
              <a:latin typeface="Calibri" panose="020F0502020204030204" pitchFamily="34" charset="0"/>
              <a:ea typeface="Avenir Next" charset="0"/>
              <a:cs typeface="Calibri" panose="020F0502020204030204" pitchFamily="34" charset="0"/>
            </a:endParaRPr>
          </a:p>
        </p:txBody>
      </p:sp>
      <p:sp>
        <p:nvSpPr>
          <p:cNvPr id="3" name="Rectangle 2"/>
          <p:cNvSpPr/>
          <p:nvPr/>
        </p:nvSpPr>
        <p:spPr>
          <a:xfrm>
            <a:off x="347133" y="5664343"/>
            <a:ext cx="8697440" cy="646331"/>
          </a:xfrm>
          <a:prstGeom prst="rect">
            <a:avLst/>
          </a:prstGeom>
        </p:spPr>
        <p:txBody>
          <a:bodyPr wrap="square">
            <a:spAutoFit/>
          </a:bodyPr>
          <a:lstStyle/>
          <a:p>
            <a:r>
              <a:rPr lang="en-US" b="1" dirty="0" smtClean="0">
                <a:solidFill>
                  <a:schemeClr val="accent6">
                    <a:lumMod val="75000"/>
                  </a:schemeClr>
                </a:solidFill>
              </a:rPr>
              <a:t>Target 2018</a:t>
            </a:r>
            <a:r>
              <a:rPr lang="en-US" dirty="0" smtClean="0"/>
              <a:t>: </a:t>
            </a:r>
            <a:r>
              <a:rPr lang="en-US" dirty="0" err="1" smtClean="0"/>
              <a:t>Penghapusan</a:t>
            </a:r>
            <a:r>
              <a:rPr lang="en-US" dirty="0" smtClean="0"/>
              <a:t> BMN </a:t>
            </a:r>
            <a:r>
              <a:rPr lang="en-US" dirty="0" err="1" smtClean="0"/>
              <a:t>senilai</a:t>
            </a:r>
            <a:r>
              <a:rPr lang="en-US" dirty="0" smtClean="0"/>
              <a:t> </a:t>
            </a:r>
            <a:r>
              <a:rPr lang="en-US" dirty="0" err="1" smtClean="0">
                <a:solidFill>
                  <a:srgbClr val="000000"/>
                </a:solidFill>
                <a:latin typeface="Arial" panose="020B0604020202020204" pitchFamily="34" charset="0"/>
              </a:rPr>
              <a:t>Rp</a:t>
            </a:r>
            <a:r>
              <a:rPr lang="en-US" dirty="0" smtClean="0">
                <a:solidFill>
                  <a:srgbClr val="000000"/>
                </a:solidFill>
                <a:latin typeface="Arial" panose="020B0604020202020204" pitchFamily="34" charset="0"/>
              </a:rPr>
              <a:t> 557,57 M yang</a:t>
            </a:r>
            <a:r>
              <a:rPr lang="en-US" dirty="0" smtClean="0"/>
              <a:t> </a:t>
            </a:r>
            <a:r>
              <a:rPr lang="en-US" dirty="0" err="1"/>
              <a:t>rusak</a:t>
            </a:r>
            <a:r>
              <a:rPr lang="en-US" dirty="0"/>
              <a:t> </a:t>
            </a:r>
            <a:r>
              <a:rPr lang="en-US" dirty="0" err="1"/>
              <a:t>berat</a:t>
            </a:r>
            <a:r>
              <a:rPr lang="en-US" dirty="0"/>
              <a:t> </a:t>
            </a:r>
            <a:r>
              <a:rPr lang="en-US" dirty="0" err="1"/>
              <a:t>dan</a:t>
            </a:r>
            <a:r>
              <a:rPr lang="en-US" dirty="0"/>
              <a:t> </a:t>
            </a:r>
            <a:endParaRPr lang="en-US" dirty="0" smtClean="0"/>
          </a:p>
          <a:p>
            <a:pPr marL="1430338"/>
            <a:r>
              <a:rPr lang="en-US" dirty="0" err="1" smtClean="0"/>
              <a:t>sudah</a:t>
            </a:r>
            <a:r>
              <a:rPr lang="en-US" dirty="0" smtClean="0"/>
              <a:t> </a:t>
            </a:r>
            <a:r>
              <a:rPr lang="en-US" dirty="0" err="1" smtClean="0"/>
              <a:t>dihentikan</a:t>
            </a:r>
            <a:r>
              <a:rPr lang="en-US" dirty="0" smtClean="0"/>
              <a:t> </a:t>
            </a:r>
            <a:r>
              <a:rPr lang="en-US" dirty="0" err="1" smtClean="0"/>
              <a:t>penggunaannya</a:t>
            </a:r>
            <a:r>
              <a:rPr lang="en-US" dirty="0" smtClean="0"/>
              <a:t> </a:t>
            </a:r>
            <a:r>
              <a:rPr lang="en-US" dirty="0" err="1" smtClean="0"/>
              <a:t>sejak</a:t>
            </a:r>
            <a:r>
              <a:rPr lang="en-US" dirty="0" smtClean="0"/>
              <a:t> Semester </a:t>
            </a:r>
            <a:r>
              <a:rPr lang="en-US" dirty="0"/>
              <a:t>1 </a:t>
            </a:r>
            <a:r>
              <a:rPr lang="en-US" dirty="0" err="1"/>
              <a:t>Tahun</a:t>
            </a:r>
            <a:r>
              <a:rPr lang="en-US" dirty="0"/>
              <a:t> 2017</a:t>
            </a:r>
          </a:p>
        </p:txBody>
      </p:sp>
      <p:sp>
        <p:nvSpPr>
          <p:cNvPr id="7" name="Rectangle 6"/>
          <p:cNvSpPr/>
          <p:nvPr/>
        </p:nvSpPr>
        <p:spPr>
          <a:xfrm>
            <a:off x="6266649" y="6307593"/>
            <a:ext cx="2304256" cy="261610"/>
          </a:xfrm>
          <a:prstGeom prst="rect">
            <a:avLst/>
          </a:prstGeom>
        </p:spPr>
        <p:txBody>
          <a:bodyPr wrap="square">
            <a:spAutoFit/>
          </a:bodyPr>
          <a:lstStyle/>
          <a:p>
            <a:pPr algn="ctr"/>
            <a:r>
              <a:rPr lang="en-US" sz="1050" dirty="0" err="1" smtClean="0">
                <a:solidFill>
                  <a:schemeClr val="accent6">
                    <a:lumMod val="75000"/>
                  </a:schemeClr>
                </a:solidFill>
              </a:rPr>
              <a:t>Sumber</a:t>
            </a:r>
            <a:r>
              <a:rPr lang="en-US" sz="1050" dirty="0" smtClean="0">
                <a:solidFill>
                  <a:schemeClr val="accent6">
                    <a:lumMod val="75000"/>
                  </a:schemeClr>
                </a:solidFill>
              </a:rPr>
              <a:t> data: </a:t>
            </a:r>
            <a:r>
              <a:rPr lang="en-US" sz="1050" dirty="0" smtClean="0"/>
              <a:t>Biro </a:t>
            </a:r>
            <a:r>
              <a:rPr lang="en-US" sz="1050" dirty="0" err="1" smtClean="0"/>
              <a:t>Keuangan</a:t>
            </a:r>
            <a:endParaRPr lang="en-US" sz="1050" dirty="0"/>
          </a:p>
        </p:txBody>
      </p:sp>
    </p:spTree>
    <p:extLst>
      <p:ext uri="{BB962C8B-B14F-4D97-AF65-F5344CB8AC3E}">
        <p14:creationId xmlns:p14="http://schemas.microsoft.com/office/powerpoint/2010/main" val="14302815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3217" y="2725781"/>
            <a:ext cx="7772400" cy="1071563"/>
          </a:xfrm>
        </p:spPr>
        <p:txBody>
          <a:bodyPr anchor="ctr">
            <a:noAutofit/>
          </a:bodyPr>
          <a:lstStyle/>
          <a:p>
            <a:r>
              <a:rPr lang="en-US" sz="7200" b="1" dirty="0" err="1" smtClean="0">
                <a:latin typeface="Mistral" panose="03090702030407020403" pitchFamily="66" charset="0"/>
              </a:rPr>
              <a:t>terima</a:t>
            </a:r>
            <a:r>
              <a:rPr lang="en-US" sz="7200" b="1" dirty="0" smtClean="0">
                <a:latin typeface="Mistral" panose="03090702030407020403" pitchFamily="66" charset="0"/>
              </a:rPr>
              <a:t> </a:t>
            </a:r>
            <a:r>
              <a:rPr lang="en-US" sz="7200" b="1" dirty="0" err="1" smtClean="0">
                <a:latin typeface="Mistral" panose="03090702030407020403" pitchFamily="66" charset="0"/>
              </a:rPr>
              <a:t>kasih</a:t>
            </a:r>
            <a:endParaRPr lang="en-US" sz="7200" b="1" dirty="0">
              <a:latin typeface="Mistral" panose="03090702030407020403" pitchFamily="66" charset="0"/>
            </a:endParaRPr>
          </a:p>
        </p:txBody>
      </p:sp>
      <p:sp>
        <p:nvSpPr>
          <p:cNvPr id="3" name="Slide Number Placeholder 2"/>
          <p:cNvSpPr>
            <a:spLocks noGrp="1"/>
          </p:cNvSpPr>
          <p:nvPr>
            <p:ph type="sldNum" sz="quarter" idx="12"/>
          </p:nvPr>
        </p:nvSpPr>
        <p:spPr/>
        <p:txBody>
          <a:bodyPr/>
          <a:lstStyle/>
          <a:p>
            <a:fld id="{DB2928E3-7018-43E4-8A0B-61B3446FFDEC}" type="slidenum">
              <a:rPr lang="en-ID" smtClean="0"/>
              <a:t>32</a:t>
            </a:fld>
            <a:endParaRPr lang="en-ID"/>
          </a:p>
        </p:txBody>
      </p:sp>
    </p:spTree>
    <p:extLst>
      <p:ext uri="{BB962C8B-B14F-4D97-AF65-F5344CB8AC3E}">
        <p14:creationId xmlns:p14="http://schemas.microsoft.com/office/powerpoint/2010/main" val="19199197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94" y="185737"/>
            <a:ext cx="8830235" cy="765239"/>
          </a:xfrm>
        </p:spPr>
        <p:txBody>
          <a:bodyPr>
            <a:normAutofit fontScale="90000"/>
          </a:bodyPr>
          <a:lstStyle/>
          <a:p>
            <a:r>
              <a:rPr lang="en-ID" dirty="0" err="1" smtClean="0"/>
              <a:t>Rekomendasi</a:t>
            </a:r>
            <a:r>
              <a:rPr lang="en-ID" dirty="0" smtClean="0"/>
              <a:t> </a:t>
            </a:r>
            <a:r>
              <a:rPr lang="en-ID" dirty="0" err="1" smtClean="0"/>
              <a:t>Kemenpan</a:t>
            </a:r>
            <a:r>
              <a:rPr lang="en-ID" dirty="0" smtClean="0"/>
              <a:t>-RB </a:t>
            </a:r>
            <a:r>
              <a:rPr lang="en-ID" dirty="0" err="1" smtClean="0"/>
              <a:t>tahun</a:t>
            </a:r>
            <a:r>
              <a:rPr lang="en-ID" dirty="0" smtClean="0"/>
              <a:t> 2016</a:t>
            </a:r>
            <a:br>
              <a:rPr lang="en-ID" dirty="0" smtClean="0"/>
            </a:br>
            <a:r>
              <a:rPr lang="id-ID" altLang="en-US" sz="2200" dirty="0">
                <a:solidFill>
                  <a:schemeClr val="accent2"/>
                </a:solidFill>
                <a:latin typeface="Franklin Gothic Medium Cond" panose="020B0606030402020204" pitchFamily="34" charset="0"/>
              </a:rPr>
              <a:t>Surat MenPAN-RB No: B/100/M.RB.06/2017 tanggal 16 Februari 2017</a:t>
            </a:r>
            <a:endParaRPr lang="en-ID" dirty="0">
              <a:latin typeface="Franklin Gothic Medium Cond" panose="020B0606030402020204" pitchFamily="34" charset="0"/>
            </a:endParaRPr>
          </a:p>
        </p:txBody>
      </p:sp>
      <p:sp>
        <p:nvSpPr>
          <p:cNvPr id="4" name="Slide Number Placeholder 3"/>
          <p:cNvSpPr>
            <a:spLocks noGrp="1"/>
          </p:cNvSpPr>
          <p:nvPr>
            <p:ph type="sldNum" sz="quarter" idx="12"/>
          </p:nvPr>
        </p:nvSpPr>
        <p:spPr/>
        <p:txBody>
          <a:bodyPr/>
          <a:lstStyle/>
          <a:p>
            <a:fld id="{DB2928E3-7018-43E4-8A0B-61B3446FFDEC}" type="slidenum">
              <a:rPr lang="en-ID" smtClean="0"/>
              <a:t>33</a:t>
            </a:fld>
            <a:endParaRPr lang="en-ID"/>
          </a:p>
        </p:txBody>
      </p:sp>
      <p:sp>
        <p:nvSpPr>
          <p:cNvPr id="5" name="Rectangle 4"/>
          <p:cNvSpPr/>
          <p:nvPr/>
        </p:nvSpPr>
        <p:spPr>
          <a:xfrm>
            <a:off x="179512" y="1346067"/>
            <a:ext cx="2743200" cy="2342022"/>
          </a:xfrm>
          <a:prstGeom prst="rect">
            <a:avLst/>
          </a:prstGeom>
          <a:solidFill>
            <a:schemeClr val="tx1">
              <a:alpha val="10000"/>
            </a:schemeClr>
          </a:solidFill>
          <a:ln w="38100">
            <a:solidFill>
              <a:schemeClr val="accent3">
                <a:lumMod val="60000"/>
                <a:lumOff val="40000"/>
              </a:schemeClr>
            </a:solidFill>
            <a:prstDash val="dash"/>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274320" rIns="182880" bIns="182880" numCol="1" spcCol="1270" anchor="t" anchorCtr="0">
            <a:noAutofit/>
          </a:bodyPr>
          <a:lstStyle/>
          <a:p>
            <a:r>
              <a:rPr lang="id-ID" sz="1600" dirty="0">
                <a:solidFill>
                  <a:schemeClr val="tx1"/>
                </a:solidFill>
              </a:rPr>
              <a:t>Melakukan evaluasi atas kemajuan pelaksanaan agen perubahan serta mengidentifikasi langkah-langkah perbaikan yang diperlukan agar tujuan perubahan </a:t>
            </a:r>
            <a:r>
              <a:rPr lang="id-ID" sz="1600" i="1" dirty="0">
                <a:solidFill>
                  <a:schemeClr val="tx1"/>
                </a:solidFill>
              </a:rPr>
              <a:t>mind set </a:t>
            </a:r>
            <a:r>
              <a:rPr lang="id-ID" sz="1600" dirty="0">
                <a:solidFill>
                  <a:schemeClr val="tx1"/>
                </a:solidFill>
              </a:rPr>
              <a:t>aparatur dapat terwujud</a:t>
            </a:r>
            <a:r>
              <a:rPr lang="id-ID" sz="1600" dirty="0" smtClean="0">
                <a:solidFill>
                  <a:schemeClr val="tx1"/>
                </a:solidFill>
              </a:rPr>
              <a:t>.</a:t>
            </a:r>
            <a:endParaRPr lang="id-ID" sz="1600" dirty="0">
              <a:solidFill>
                <a:schemeClr val="tx1"/>
              </a:solidFill>
            </a:endParaRPr>
          </a:p>
        </p:txBody>
      </p:sp>
      <p:sp>
        <p:nvSpPr>
          <p:cNvPr id="6" name="Rectangle 5"/>
          <p:cNvSpPr/>
          <p:nvPr/>
        </p:nvSpPr>
        <p:spPr>
          <a:xfrm>
            <a:off x="179513" y="987768"/>
            <a:ext cx="2743200" cy="548640"/>
          </a:xfrm>
          <a:prstGeom prst="rect">
            <a:avLst/>
          </a:prstGeom>
          <a:solidFill>
            <a:schemeClr val="accent3">
              <a:lumMod val="60000"/>
              <a:lumOff val="4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05740" tIns="0" rIns="0" bIns="0" numCol="1" spcCol="1270" anchor="ctr" anchorCtr="0">
            <a:noAutofit/>
          </a:bodyPr>
          <a:lstStyle/>
          <a:p>
            <a:pPr defTabSz="666734">
              <a:lnSpc>
                <a:spcPct val="90000"/>
              </a:lnSpc>
              <a:spcBef>
                <a:spcPct val="0"/>
              </a:spcBef>
              <a:spcAft>
                <a:spcPts val="200"/>
              </a:spcAft>
            </a:pPr>
            <a:r>
              <a:rPr lang="en-US" b="1" dirty="0" err="1" smtClean="0">
                <a:solidFill>
                  <a:schemeClr val="tx1"/>
                </a:solidFill>
              </a:rPr>
              <a:t>Manajemen</a:t>
            </a:r>
            <a:r>
              <a:rPr lang="en-US" b="1" dirty="0" smtClean="0">
                <a:solidFill>
                  <a:schemeClr val="tx1"/>
                </a:solidFill>
              </a:rPr>
              <a:t> </a:t>
            </a:r>
            <a:r>
              <a:rPr lang="en-US" b="1" dirty="0" err="1" smtClean="0">
                <a:solidFill>
                  <a:schemeClr val="tx1"/>
                </a:solidFill>
              </a:rPr>
              <a:t>Perubahan</a:t>
            </a:r>
            <a:endParaRPr lang="id-ID" b="1" dirty="0">
              <a:solidFill>
                <a:schemeClr val="tx1"/>
              </a:solidFill>
            </a:endParaRPr>
          </a:p>
        </p:txBody>
      </p:sp>
      <p:sp>
        <p:nvSpPr>
          <p:cNvPr id="7" name="Rectangle 6"/>
          <p:cNvSpPr/>
          <p:nvPr/>
        </p:nvSpPr>
        <p:spPr>
          <a:xfrm>
            <a:off x="170219" y="4437112"/>
            <a:ext cx="2752493" cy="2284377"/>
          </a:xfrm>
          <a:prstGeom prst="rect">
            <a:avLst/>
          </a:prstGeom>
          <a:solidFill>
            <a:schemeClr val="tx1">
              <a:alpha val="10000"/>
            </a:schemeClr>
          </a:solidFill>
          <a:ln w="28575">
            <a:solidFill>
              <a:srgbClr val="9BBC59"/>
            </a:solidFill>
            <a:prstDash val="dash"/>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274320" rIns="182880" bIns="182880" numCol="1" spcCol="1270" anchor="t" anchorCtr="0">
            <a:noAutofit/>
          </a:bodyPr>
          <a:lstStyle/>
          <a:p>
            <a:r>
              <a:rPr lang="id-ID" sz="1600" dirty="0">
                <a:solidFill>
                  <a:schemeClr val="tx1"/>
                </a:solidFill>
              </a:rPr>
              <a:t>Melakukan upaya penyegaran terhadap aparatur berupa pelatihan, pengelolaan SDM, anggaran, BMN, dan mekanisme hubungan kerja antar pegawai untuk memperkuat integritas</a:t>
            </a:r>
            <a:r>
              <a:rPr lang="id-ID" sz="1600" dirty="0" smtClean="0">
                <a:solidFill>
                  <a:schemeClr val="tx1"/>
                </a:solidFill>
              </a:rPr>
              <a:t>.</a:t>
            </a:r>
            <a:endParaRPr lang="en-US" sz="1600" dirty="0">
              <a:solidFill>
                <a:schemeClr val="tx1"/>
              </a:solidFill>
            </a:endParaRPr>
          </a:p>
        </p:txBody>
      </p:sp>
      <p:sp>
        <p:nvSpPr>
          <p:cNvPr id="8" name="Rectangle 7"/>
          <p:cNvSpPr/>
          <p:nvPr/>
        </p:nvSpPr>
        <p:spPr>
          <a:xfrm>
            <a:off x="170220" y="3972852"/>
            <a:ext cx="2752493" cy="640080"/>
          </a:xfrm>
          <a:prstGeom prst="rect">
            <a:avLst/>
          </a:prstGeom>
          <a:solidFill>
            <a:srgbClr val="9BBC59"/>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05740" tIns="0" rIns="0" bIns="0" numCol="1" spcCol="1270" anchor="ctr" anchorCtr="0">
            <a:noAutofit/>
          </a:bodyPr>
          <a:lstStyle/>
          <a:p>
            <a:pPr defTabSz="666734">
              <a:lnSpc>
                <a:spcPct val="90000"/>
              </a:lnSpc>
              <a:spcBef>
                <a:spcPct val="0"/>
              </a:spcBef>
              <a:spcAft>
                <a:spcPts val="200"/>
              </a:spcAft>
            </a:pPr>
            <a:r>
              <a:rPr lang="en-US" b="1" dirty="0" err="1" smtClean="0">
                <a:solidFill>
                  <a:srgbClr val="FFFFFF"/>
                </a:solidFill>
              </a:rPr>
              <a:t>Penataan</a:t>
            </a:r>
            <a:r>
              <a:rPr lang="en-US" b="1" dirty="0" smtClean="0">
                <a:solidFill>
                  <a:srgbClr val="FFFFFF"/>
                </a:solidFill>
              </a:rPr>
              <a:t> </a:t>
            </a:r>
          </a:p>
          <a:p>
            <a:pPr defTabSz="666734">
              <a:lnSpc>
                <a:spcPct val="90000"/>
              </a:lnSpc>
              <a:spcBef>
                <a:spcPct val="0"/>
              </a:spcBef>
              <a:spcAft>
                <a:spcPts val="200"/>
              </a:spcAft>
            </a:pPr>
            <a:r>
              <a:rPr lang="en-US" b="1" dirty="0" err="1" smtClean="0">
                <a:solidFill>
                  <a:srgbClr val="FFFFFF"/>
                </a:solidFill>
              </a:rPr>
              <a:t>Sistem</a:t>
            </a:r>
            <a:r>
              <a:rPr lang="en-US" b="1" dirty="0" smtClean="0">
                <a:solidFill>
                  <a:srgbClr val="FFFFFF"/>
                </a:solidFill>
              </a:rPr>
              <a:t> </a:t>
            </a:r>
            <a:r>
              <a:rPr lang="en-US" b="1" dirty="0" err="1" smtClean="0">
                <a:solidFill>
                  <a:srgbClr val="FFFFFF"/>
                </a:solidFill>
              </a:rPr>
              <a:t>Manajemen</a:t>
            </a:r>
            <a:r>
              <a:rPr lang="en-US" b="1" dirty="0" smtClean="0">
                <a:solidFill>
                  <a:srgbClr val="FFFFFF"/>
                </a:solidFill>
              </a:rPr>
              <a:t> SDM</a:t>
            </a:r>
            <a:endParaRPr lang="id-ID" b="1" dirty="0">
              <a:solidFill>
                <a:srgbClr val="FFFFFF"/>
              </a:solidFill>
            </a:endParaRPr>
          </a:p>
        </p:txBody>
      </p:sp>
      <p:sp>
        <p:nvSpPr>
          <p:cNvPr id="9" name="Rectangle 8"/>
          <p:cNvSpPr/>
          <p:nvPr/>
        </p:nvSpPr>
        <p:spPr>
          <a:xfrm>
            <a:off x="6300192" y="1536407"/>
            <a:ext cx="2624358" cy="2151681"/>
          </a:xfrm>
          <a:prstGeom prst="rect">
            <a:avLst/>
          </a:prstGeom>
          <a:solidFill>
            <a:schemeClr val="tx1">
              <a:alpha val="10000"/>
            </a:schemeClr>
          </a:solidFill>
          <a:ln w="28575">
            <a:solidFill>
              <a:srgbClr val="677BC1"/>
            </a:solidFill>
            <a:prstDash val="dash"/>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274320" rIns="182880" bIns="182880" numCol="1" spcCol="1270" anchor="t" anchorCtr="0">
            <a:noAutofit/>
          </a:bodyPr>
          <a:lstStyle/>
          <a:p>
            <a:r>
              <a:rPr lang="id-ID" sz="1600" dirty="0">
                <a:solidFill>
                  <a:schemeClr val="tx1"/>
                </a:solidFill>
              </a:rPr>
              <a:t>Mewajibkan atasan langsung untuk memberi supervisi, </a:t>
            </a:r>
            <a:r>
              <a:rPr lang="id-ID" sz="1600" i="1" dirty="0">
                <a:solidFill>
                  <a:schemeClr val="tx1"/>
                </a:solidFill>
              </a:rPr>
              <a:t>coaching,</a:t>
            </a:r>
            <a:r>
              <a:rPr lang="id-ID" sz="1600" dirty="0">
                <a:solidFill>
                  <a:schemeClr val="tx1"/>
                </a:solidFill>
              </a:rPr>
              <a:t>dan konseling secara berkala (minimal per 3 bulan) untuk memperkuat budaya kinerja</a:t>
            </a:r>
            <a:r>
              <a:rPr lang="id-ID" sz="1600" dirty="0" smtClean="0">
                <a:solidFill>
                  <a:schemeClr val="tx1"/>
                </a:solidFill>
              </a:rPr>
              <a:t>.</a:t>
            </a:r>
            <a:endParaRPr lang="en-US" sz="1200" i="1" dirty="0">
              <a:solidFill>
                <a:schemeClr val="tx1"/>
              </a:solidFill>
            </a:endParaRPr>
          </a:p>
        </p:txBody>
      </p:sp>
      <p:sp>
        <p:nvSpPr>
          <p:cNvPr id="10" name="Rectangle 9"/>
          <p:cNvSpPr/>
          <p:nvPr/>
        </p:nvSpPr>
        <p:spPr>
          <a:xfrm>
            <a:off x="6300193" y="999851"/>
            <a:ext cx="2624358" cy="738801"/>
          </a:xfrm>
          <a:prstGeom prst="rect">
            <a:avLst/>
          </a:prstGeom>
          <a:solidFill>
            <a:srgbClr val="5A76B1"/>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05740" tIns="0" rIns="0" bIns="0" numCol="1" spcCol="1270" anchor="ctr" anchorCtr="0">
            <a:noAutofit/>
          </a:bodyPr>
          <a:lstStyle/>
          <a:p>
            <a:pPr defTabSz="666734">
              <a:lnSpc>
                <a:spcPct val="90000"/>
              </a:lnSpc>
              <a:spcBef>
                <a:spcPct val="0"/>
              </a:spcBef>
              <a:spcAft>
                <a:spcPts val="200"/>
              </a:spcAft>
            </a:pPr>
            <a:r>
              <a:rPr lang="en-US" b="1" dirty="0" err="1" smtClean="0">
                <a:solidFill>
                  <a:srgbClr val="FFFFFF"/>
                </a:solidFill>
              </a:rPr>
              <a:t>Penguatan</a:t>
            </a:r>
            <a:r>
              <a:rPr lang="en-US" b="1" dirty="0" smtClean="0">
                <a:solidFill>
                  <a:srgbClr val="FFFFFF"/>
                </a:solidFill>
              </a:rPr>
              <a:t> </a:t>
            </a:r>
          </a:p>
          <a:p>
            <a:pPr defTabSz="666734">
              <a:lnSpc>
                <a:spcPct val="90000"/>
              </a:lnSpc>
              <a:spcBef>
                <a:spcPct val="0"/>
              </a:spcBef>
              <a:spcAft>
                <a:spcPts val="200"/>
              </a:spcAft>
            </a:pPr>
            <a:r>
              <a:rPr lang="en-US" b="1" dirty="0" err="1" smtClean="0">
                <a:solidFill>
                  <a:srgbClr val="FFFFFF"/>
                </a:solidFill>
              </a:rPr>
              <a:t>Akuntabilitas</a:t>
            </a:r>
            <a:r>
              <a:rPr lang="en-US" b="1" dirty="0" smtClean="0">
                <a:solidFill>
                  <a:srgbClr val="FFFFFF"/>
                </a:solidFill>
              </a:rPr>
              <a:t> </a:t>
            </a:r>
            <a:r>
              <a:rPr lang="en-US" b="1" dirty="0" err="1" smtClean="0">
                <a:solidFill>
                  <a:srgbClr val="FFFFFF"/>
                </a:solidFill>
              </a:rPr>
              <a:t>Kinerja</a:t>
            </a:r>
            <a:endParaRPr lang="id-ID" b="1" dirty="0">
              <a:solidFill>
                <a:srgbClr val="FFFFFF"/>
              </a:solidFill>
            </a:endParaRPr>
          </a:p>
        </p:txBody>
      </p:sp>
      <p:sp>
        <p:nvSpPr>
          <p:cNvPr id="11" name="Rectangle 10"/>
          <p:cNvSpPr/>
          <p:nvPr/>
        </p:nvSpPr>
        <p:spPr>
          <a:xfrm>
            <a:off x="6348950" y="4361187"/>
            <a:ext cx="2560320" cy="1915921"/>
          </a:xfrm>
          <a:prstGeom prst="rect">
            <a:avLst/>
          </a:prstGeom>
          <a:solidFill>
            <a:schemeClr val="tx1">
              <a:alpha val="10000"/>
            </a:schemeClr>
          </a:solidFill>
          <a:ln w="28575">
            <a:solidFill>
              <a:srgbClr val="E0903F"/>
            </a:solidFill>
            <a:prstDash val="dash"/>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274320" rIns="182880" bIns="182880" numCol="1" spcCol="1270" anchor="t" anchorCtr="0">
            <a:noAutofit/>
          </a:bodyPr>
          <a:lstStyle/>
          <a:p>
            <a:r>
              <a:rPr lang="id-ID" sz="1600" dirty="0">
                <a:solidFill>
                  <a:schemeClr val="tx1"/>
                </a:solidFill>
              </a:rPr>
              <a:t>Reviu atas SOP pelayanan dalam rangka mendorong inovasi pelayanan publik dengan lebih memperhatikan kualitas layanan</a:t>
            </a:r>
            <a:r>
              <a:rPr lang="id-ID" sz="1600" dirty="0" smtClean="0">
                <a:solidFill>
                  <a:schemeClr val="tx1"/>
                </a:solidFill>
              </a:rPr>
              <a:t>.</a:t>
            </a:r>
            <a:endParaRPr lang="id-ID" sz="1600" dirty="0">
              <a:solidFill>
                <a:schemeClr val="tx1"/>
              </a:solidFill>
            </a:endParaRPr>
          </a:p>
        </p:txBody>
      </p:sp>
      <p:sp>
        <p:nvSpPr>
          <p:cNvPr id="12" name="Rectangle 11"/>
          <p:cNvSpPr/>
          <p:nvPr/>
        </p:nvSpPr>
        <p:spPr>
          <a:xfrm>
            <a:off x="6348950" y="3987732"/>
            <a:ext cx="2560320" cy="588397"/>
          </a:xfrm>
          <a:prstGeom prst="rect">
            <a:avLst/>
          </a:prstGeom>
          <a:solidFill>
            <a:srgbClr val="E0903F"/>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05740" tIns="0" rIns="0" bIns="0" numCol="1" spcCol="1270" anchor="ctr" anchorCtr="0">
            <a:noAutofit/>
          </a:bodyPr>
          <a:lstStyle/>
          <a:p>
            <a:pPr defTabSz="666734">
              <a:lnSpc>
                <a:spcPct val="90000"/>
              </a:lnSpc>
              <a:spcBef>
                <a:spcPct val="0"/>
              </a:spcBef>
              <a:spcAft>
                <a:spcPts val="200"/>
              </a:spcAft>
            </a:pPr>
            <a:r>
              <a:rPr lang="en-US" b="1" dirty="0" err="1" smtClean="0">
                <a:solidFill>
                  <a:srgbClr val="FFFFFF"/>
                </a:solidFill>
              </a:rPr>
              <a:t>Penataan</a:t>
            </a:r>
            <a:r>
              <a:rPr lang="en-US" b="1" dirty="0" smtClean="0">
                <a:solidFill>
                  <a:srgbClr val="FFFFFF"/>
                </a:solidFill>
              </a:rPr>
              <a:t> Tata </a:t>
            </a:r>
            <a:r>
              <a:rPr lang="en-US" b="1" dirty="0" err="1" smtClean="0">
                <a:solidFill>
                  <a:srgbClr val="FFFFFF"/>
                </a:solidFill>
              </a:rPr>
              <a:t>Laksana</a:t>
            </a:r>
            <a:endParaRPr lang="id-ID" b="1" dirty="0">
              <a:solidFill>
                <a:srgbClr val="FFFFFF"/>
              </a:solidFill>
            </a:endParaRPr>
          </a:p>
        </p:txBody>
      </p:sp>
      <p:sp>
        <p:nvSpPr>
          <p:cNvPr id="13" name="Rectangle 12"/>
          <p:cNvSpPr/>
          <p:nvPr/>
        </p:nvSpPr>
        <p:spPr>
          <a:xfrm>
            <a:off x="3168732" y="1327618"/>
            <a:ext cx="2884473" cy="4770451"/>
          </a:xfrm>
          <a:prstGeom prst="rect">
            <a:avLst/>
          </a:prstGeom>
          <a:solidFill>
            <a:schemeClr val="tx1">
              <a:alpha val="10000"/>
            </a:schemeClr>
          </a:solidFill>
          <a:ln w="28575">
            <a:solidFill>
              <a:srgbClr val="FFA3A3"/>
            </a:solidFill>
            <a:prstDash val="dash"/>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2880" tIns="274320" rIns="182880" bIns="182880" numCol="1" spcCol="1270" anchor="t" anchorCtr="0">
            <a:noAutofit/>
          </a:bodyPr>
          <a:lstStyle/>
          <a:p>
            <a:pPr marL="228600" indent="-228600">
              <a:buFont typeface="+mj-lt"/>
              <a:buAutoNum type="arabicPeriod"/>
            </a:pPr>
            <a:r>
              <a:rPr lang="en-US" sz="1600" dirty="0">
                <a:solidFill>
                  <a:schemeClr val="tx1"/>
                </a:solidFill>
              </a:rPr>
              <a:t>M</a:t>
            </a:r>
            <a:r>
              <a:rPr lang="id-ID" sz="1600" dirty="0">
                <a:solidFill>
                  <a:schemeClr val="tx1"/>
                </a:solidFill>
              </a:rPr>
              <a:t>emperkuat penerapan sistem integritas dengan melakukan evaluasi atas WBS,serta menerapkan langkah-langkah perbaikan</a:t>
            </a:r>
            <a:r>
              <a:rPr lang="id-ID" sz="1600" dirty="0" smtClean="0">
                <a:solidFill>
                  <a:schemeClr val="tx1"/>
                </a:solidFill>
              </a:rPr>
              <a:t>.</a:t>
            </a:r>
            <a:endParaRPr lang="en-US" sz="1600" dirty="0" smtClean="0">
              <a:solidFill>
                <a:schemeClr val="tx1"/>
              </a:solidFill>
            </a:endParaRPr>
          </a:p>
          <a:p>
            <a:pPr marL="228600" indent="-228600">
              <a:buFont typeface="+mj-lt"/>
              <a:buAutoNum type="arabicPeriod"/>
            </a:pPr>
            <a:endParaRPr lang="en-US" sz="1100" dirty="0">
              <a:solidFill>
                <a:schemeClr val="tx1"/>
              </a:solidFill>
            </a:endParaRPr>
          </a:p>
          <a:p>
            <a:pPr marL="228600" indent="-228600">
              <a:buFont typeface="+mj-lt"/>
              <a:buAutoNum type="arabicPeriod"/>
            </a:pPr>
            <a:r>
              <a:rPr lang="id-ID" sz="1600" dirty="0">
                <a:solidFill>
                  <a:schemeClr val="tx1"/>
                </a:solidFill>
              </a:rPr>
              <a:t>Menumbuhkan budaya organisasi dan sistem anti korupsi agar tidak terjadi diskriminasi dalam pelayanan publik dan mencegah terjadinya korupsi</a:t>
            </a:r>
            <a:r>
              <a:rPr lang="id-ID" sz="1600" dirty="0" smtClean="0">
                <a:solidFill>
                  <a:schemeClr val="tx1"/>
                </a:solidFill>
              </a:rPr>
              <a:t>.</a:t>
            </a:r>
            <a:endParaRPr lang="en-US" sz="1600" dirty="0" smtClean="0">
              <a:solidFill>
                <a:schemeClr val="tx1"/>
              </a:solidFill>
            </a:endParaRPr>
          </a:p>
          <a:p>
            <a:pPr marL="228600" indent="-228600">
              <a:buFont typeface="+mj-lt"/>
              <a:buAutoNum type="arabicPeriod"/>
            </a:pPr>
            <a:endParaRPr lang="en-US" sz="1400" dirty="0">
              <a:solidFill>
                <a:schemeClr val="tx1"/>
              </a:solidFill>
            </a:endParaRPr>
          </a:p>
          <a:p>
            <a:pPr marL="228600" indent="-228600">
              <a:buFont typeface="+mj-lt"/>
              <a:buAutoNum type="arabicPeriod"/>
            </a:pPr>
            <a:r>
              <a:rPr lang="id-ID" sz="1600" dirty="0">
                <a:solidFill>
                  <a:schemeClr val="tx1"/>
                </a:solidFill>
              </a:rPr>
              <a:t>Membangun Wilayah Bebas dari Korupsi dengan menetapkan Unit Kerja </a:t>
            </a:r>
            <a:r>
              <a:rPr lang="id-ID" sz="1600" dirty="0" smtClean="0">
                <a:solidFill>
                  <a:schemeClr val="tx1"/>
                </a:solidFill>
              </a:rPr>
              <a:t>percontohan</a:t>
            </a:r>
            <a:endParaRPr lang="en-US" sz="1600" dirty="0">
              <a:solidFill>
                <a:schemeClr val="tx1"/>
              </a:solidFill>
            </a:endParaRPr>
          </a:p>
        </p:txBody>
      </p:sp>
      <p:sp>
        <p:nvSpPr>
          <p:cNvPr id="14" name="Rectangle 13"/>
          <p:cNvSpPr/>
          <p:nvPr/>
        </p:nvSpPr>
        <p:spPr>
          <a:xfrm>
            <a:off x="3185912" y="999851"/>
            <a:ext cx="2884473" cy="513083"/>
          </a:xfrm>
          <a:prstGeom prst="rect">
            <a:avLst/>
          </a:prstGeom>
          <a:solidFill>
            <a:srgbClr val="FFA3A3"/>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05740" tIns="0" rIns="0" bIns="0" numCol="1" spcCol="1270" anchor="ctr" anchorCtr="0">
            <a:noAutofit/>
          </a:bodyPr>
          <a:lstStyle/>
          <a:p>
            <a:pPr defTabSz="666734">
              <a:lnSpc>
                <a:spcPct val="90000"/>
              </a:lnSpc>
              <a:spcBef>
                <a:spcPct val="0"/>
              </a:spcBef>
              <a:spcAft>
                <a:spcPts val="200"/>
              </a:spcAft>
            </a:pPr>
            <a:r>
              <a:rPr lang="en-US" b="1" dirty="0" err="1" smtClean="0">
                <a:solidFill>
                  <a:schemeClr val="tx1"/>
                </a:solidFill>
              </a:rPr>
              <a:t>Penguatan</a:t>
            </a:r>
            <a:r>
              <a:rPr lang="en-US" b="1" dirty="0" smtClean="0">
                <a:solidFill>
                  <a:schemeClr val="tx1"/>
                </a:solidFill>
              </a:rPr>
              <a:t> </a:t>
            </a:r>
            <a:r>
              <a:rPr lang="en-US" b="1" dirty="0" err="1" smtClean="0">
                <a:solidFill>
                  <a:schemeClr val="tx1"/>
                </a:solidFill>
              </a:rPr>
              <a:t>Pengawasan</a:t>
            </a:r>
            <a:endParaRPr lang="id-ID" b="1" dirty="0">
              <a:solidFill>
                <a:schemeClr val="tx1"/>
              </a:solidFill>
            </a:endParaRPr>
          </a:p>
        </p:txBody>
      </p:sp>
    </p:spTree>
    <p:extLst>
      <p:ext uri="{BB962C8B-B14F-4D97-AF65-F5344CB8AC3E}">
        <p14:creationId xmlns:p14="http://schemas.microsoft.com/office/powerpoint/2010/main" val="37381520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3270</TotalTime>
  <Words>3193</Words>
  <Application>Microsoft Office PowerPoint</Application>
  <PresentationFormat>On-screen Show (4:3)</PresentationFormat>
  <Paragraphs>891</Paragraphs>
  <Slides>33</Slides>
  <Notes>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KEBIJAKAN PELAKSANAAN  REFORMASI BIROKRASI KEMENDIKBUD</vt:lpstr>
      <vt:lpstr>ANGGARAN YANG DIKELOLA</vt:lpstr>
      <vt:lpstr>Postur Anggaran Fungsi Pendidikan tahun 2017</vt:lpstr>
      <vt:lpstr>Postur Anggaran Kemendikbud tahun 2017</vt:lpstr>
      <vt:lpstr>Apa itu Reformasi Birokrasi ?</vt:lpstr>
      <vt:lpstr>Mengapa perlu Reformasi Birokrasi</vt:lpstr>
      <vt:lpstr>Kerangka Kebijakan Reformasi Birokrasi</vt:lpstr>
      <vt:lpstr>Implementasi Reformasi Birokrasi</vt:lpstr>
      <vt:lpstr>Program Area Perubahan Reformasi Birokrasi</vt:lpstr>
      <vt:lpstr>Rencana Aksi RB Kemendikbud</vt:lpstr>
      <vt:lpstr>Target Capaian Program Reformasi Birokrasi  Kemendikbud 2015-2019</vt:lpstr>
      <vt:lpstr>Capaian dan Target Perubahan  Program Reformasi Birokrasi Kemendikbud 2015 s.d. 2019</vt:lpstr>
      <vt:lpstr>Proses Bisnis Evaluasi Reformasi Birokrasi</vt:lpstr>
      <vt:lpstr>Perkembangan Hasil PMPRB dan Penilaian Kemenpan-RB Tahun 2015 - 2016</vt:lpstr>
      <vt:lpstr>Rekomendasi MenPAN-RB tahun 2015 dan 2016 (1/3)</vt:lpstr>
      <vt:lpstr>PowerPoint Presentation</vt:lpstr>
      <vt:lpstr>PowerPoint Presentation</vt:lpstr>
      <vt:lpstr>PowerPoint Presentation</vt:lpstr>
      <vt:lpstr>Sistem Informasi Keuangan</vt:lpstr>
      <vt:lpstr>Sistem Informasi Persuratan (e-Office)</vt:lpstr>
      <vt:lpstr>Satker yang belum menggunakan e-Office</vt:lpstr>
      <vt:lpstr>Sasaran Kerja Pegawai</vt:lpstr>
      <vt:lpstr>Sistem Kehadiran Terpusat</vt:lpstr>
      <vt:lpstr>Satker yang telah terintegrasi Sistem Kehadiran Terpusat</vt:lpstr>
      <vt:lpstr>Sistem Informasi e-Planning</vt:lpstr>
      <vt:lpstr>Digitalisasi Aset (e-Aset)</vt:lpstr>
      <vt:lpstr>Sistem Akuntabilitas Kinerja Instansi Pemerintah</vt:lpstr>
      <vt:lpstr>Rekapitulasi Penggunaan e-Performance</vt:lpstr>
      <vt:lpstr>Sistem Informasi Pemantauan Pengendalian  dan Penyusunan Peraturan Per-UU-an</vt:lpstr>
      <vt:lpstr>Sistem Monitoring Pengadaan Langsung (Simpel)</vt:lpstr>
      <vt:lpstr>Percepatan Penghapusan BMN</vt:lpstr>
      <vt:lpstr>terima kasih</vt:lpstr>
      <vt:lpstr>Rekomendasi Kemenpan-RB tahun 2016 Surat MenPAN-RB No: B/100/M.RB.06/2017 tanggal 16 Februari 2017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PERKEMBANGAN PELAKSANAAN  REFORMASI BIROKRASI KEMENDIKBUD S.D. TAHUN 2017</dc:title>
  <dc:creator>Kemendikbud</dc:creator>
  <cp:lastModifiedBy>Owner</cp:lastModifiedBy>
  <cp:revision>107</cp:revision>
  <cp:lastPrinted>2017-10-23T07:03:34Z</cp:lastPrinted>
  <dcterms:created xsi:type="dcterms:W3CDTF">2017-10-20T14:41:01Z</dcterms:created>
  <dcterms:modified xsi:type="dcterms:W3CDTF">2017-11-09T06:03:35Z</dcterms:modified>
</cp:coreProperties>
</file>