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7" r:id="rId2"/>
    <p:sldId id="258" r:id="rId3"/>
    <p:sldId id="259" r:id="rId4"/>
    <p:sldId id="263" r:id="rId5"/>
    <p:sldId id="264" r:id="rId6"/>
    <p:sldId id="265" r:id="rId7"/>
    <p:sldId id="266" r:id="rId8"/>
    <p:sldId id="269" r:id="rId9"/>
    <p:sldId id="260" r:id="rId10"/>
    <p:sldId id="261" r:id="rId11"/>
    <p:sldId id="262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2" r:id="rId24"/>
    <p:sldId id="283" r:id="rId25"/>
    <p:sldId id="292" r:id="rId26"/>
    <p:sldId id="279" r:id="rId27"/>
    <p:sldId id="286" r:id="rId28"/>
    <p:sldId id="280" r:id="rId29"/>
    <p:sldId id="281" r:id="rId30"/>
    <p:sldId id="284" r:id="rId31"/>
    <p:sldId id="285" r:id="rId32"/>
  </p:sldIdLst>
  <p:sldSz cx="118872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86" y="78"/>
      </p:cViewPr>
      <p:guideLst>
        <p:guide orient="horz" pos="2160"/>
        <p:guide pos="37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AAB9427-6810-44CD-92BD-B63BD7FE3A8B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D62ACE-4FEA-4113-BE95-04CD66BD5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73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C10BE6-2AEF-4F69-A43D-EC37339A49B9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85813" y="1162050"/>
            <a:ext cx="54387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224C5F-6417-4E9A-816A-A250B0DFD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514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24C5F-6417-4E9A-816A-A250B0DFD4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55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" y="2130426"/>
            <a:ext cx="1010412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3080" y="3886200"/>
            <a:ext cx="832104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764A-0BF8-41C4-A563-D4B9EDF7AAB9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7A0F3-21E8-48D0-905E-1ED829579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48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764A-0BF8-41C4-A563-D4B9EDF7AAB9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7A0F3-21E8-48D0-905E-1ED829579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758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007" y="4406901"/>
            <a:ext cx="1010412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9007" y="2906713"/>
            <a:ext cx="1010412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764A-0BF8-41C4-A563-D4B9EDF7AAB9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7A0F3-21E8-48D0-905E-1ED829579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963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1600201"/>
            <a:ext cx="525018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2660" y="1600201"/>
            <a:ext cx="525018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764A-0BF8-41C4-A563-D4B9EDF7AAB9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7A0F3-21E8-48D0-905E-1ED829579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157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535113"/>
            <a:ext cx="525224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" y="2174875"/>
            <a:ext cx="525224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8533" y="1535113"/>
            <a:ext cx="525430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8533" y="2174875"/>
            <a:ext cx="525430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764A-0BF8-41C4-A563-D4B9EDF7AAB9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7A0F3-21E8-48D0-905E-1ED829579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371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764A-0BF8-41C4-A563-D4B9EDF7AAB9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7A0F3-21E8-48D0-905E-1ED829579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092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764A-0BF8-41C4-A563-D4B9EDF7AAB9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7A0F3-21E8-48D0-905E-1ED829579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51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1" y="273050"/>
            <a:ext cx="391080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7565" y="273051"/>
            <a:ext cx="664527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1" y="1435101"/>
            <a:ext cx="391080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764A-0BF8-41C4-A563-D4B9EDF7AAB9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7A0F3-21E8-48D0-905E-1ED829579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79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974" y="4800600"/>
            <a:ext cx="713232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29974" y="612775"/>
            <a:ext cx="713232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9974" y="5367338"/>
            <a:ext cx="713232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764A-0BF8-41C4-A563-D4B9EDF7AAB9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7A0F3-21E8-48D0-905E-1ED829579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99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764A-0BF8-41C4-A563-D4B9EDF7AAB9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7A0F3-21E8-48D0-905E-1ED829579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976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8220" y="274639"/>
            <a:ext cx="267462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74639"/>
            <a:ext cx="782574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764A-0BF8-41C4-A563-D4B9EDF7AAB9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7A0F3-21E8-48D0-905E-1ED829579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634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274638"/>
            <a:ext cx="106984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600201"/>
            <a:ext cx="1069848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356351"/>
            <a:ext cx="2773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0764A-0BF8-41C4-A563-D4B9EDF7AAB9}" type="datetimeFigureOut">
              <a:rPr lang="en-US" smtClean="0"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1460" y="6356351"/>
            <a:ext cx="3764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160" y="6356351"/>
            <a:ext cx="2773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7A0F3-21E8-48D0-905E-1ED829579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839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colorTemperature colorTemp="112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3" t="3203" r="2012" b="2302"/>
          <a:stretch/>
        </p:blipFill>
        <p:spPr>
          <a:xfrm>
            <a:off x="0" y="0"/>
            <a:ext cx="11887200" cy="6888892"/>
          </a:xfrm>
        </p:spPr>
      </p:pic>
      <p:sp>
        <p:nvSpPr>
          <p:cNvPr id="5" name="Shape 152"/>
          <p:cNvSpPr txBox="1">
            <a:spLocks/>
          </p:cNvSpPr>
          <p:nvPr/>
        </p:nvSpPr>
        <p:spPr>
          <a:xfrm>
            <a:off x="1382713" y="685800"/>
            <a:ext cx="7913687" cy="1201249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FFFFFF"/>
              </a:buClr>
              <a:buSzPct val="25000"/>
              <a:buFont typeface="Arial Black"/>
              <a:buNone/>
            </a:pPr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/>
                <a:ea typeface="Arial Black"/>
                <a:cs typeface="Arial Black"/>
                <a:sym typeface="Arial Black"/>
              </a:rPr>
              <a:t/>
            </a:r>
            <a:b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/>
                <a:ea typeface="Arial Black"/>
                <a:cs typeface="Arial Black"/>
                <a:sym typeface="Arial Black"/>
              </a:rPr>
              <a:t>TINDAK PIDANA KORUPSI</a:t>
            </a:r>
            <a:b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/>
                <a:ea typeface="Arial Black"/>
                <a:cs typeface="Arial Black"/>
                <a:sym typeface="Arial Black"/>
              </a:rPr>
              <a:t>JENIS DAN MODUSNYA</a:t>
            </a:r>
            <a:endParaRPr lang="en-US" sz="40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" name="Shape 153"/>
          <p:cNvSpPr txBox="1">
            <a:spLocks/>
          </p:cNvSpPr>
          <p:nvPr/>
        </p:nvSpPr>
        <p:spPr>
          <a:xfrm>
            <a:off x="2819400" y="4953000"/>
            <a:ext cx="8991601" cy="152400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ts val="300"/>
              </a:spcBef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  <a:ea typeface="Arial Black"/>
                <a:cs typeface="Arial Black"/>
                <a:sym typeface="Arial Black"/>
              </a:rPr>
              <a:t>CHATARINA MULIANA GIRSANG, S.H., S.E., M.H.</a:t>
            </a:r>
          </a:p>
          <a:p>
            <a:pPr algn="r">
              <a:lnSpc>
                <a:spcPct val="80000"/>
              </a:lnSpc>
              <a:spcBef>
                <a:spcPts val="300"/>
              </a:spcBef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  <a:ea typeface="Arial Black"/>
                <a:cs typeface="Arial Black"/>
                <a:sym typeface="Arial Black"/>
              </a:rPr>
              <a:t>STAF AHLI MENDIKBUD BIDANG REGULASI</a:t>
            </a:r>
          </a:p>
          <a:p>
            <a:pPr algn="r">
              <a:lnSpc>
                <a:spcPct val="80000"/>
              </a:lnSpc>
              <a:spcBef>
                <a:spcPts val="300"/>
              </a:spcBef>
              <a:buClr>
                <a:srgbClr val="000000"/>
              </a:buClr>
              <a:buSzPct val="25000"/>
              <a:buFont typeface="Arial"/>
              <a:buNone/>
            </a:pPr>
            <a:endParaRPr lang="en-US" b="1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+mj-lt"/>
              <a:ea typeface="Arial Black"/>
              <a:cs typeface="Arial Black"/>
              <a:sym typeface="Arial Black"/>
            </a:endParaRPr>
          </a:p>
          <a:p>
            <a:pPr algn="r">
              <a:lnSpc>
                <a:spcPct val="80000"/>
              </a:lnSpc>
              <a:spcBef>
                <a:spcPts val="300"/>
              </a:spcBef>
              <a:buClr>
                <a:srgbClr val="FF0000"/>
              </a:buClr>
              <a:buSzPct val="25000"/>
              <a:buFont typeface="Arial Black"/>
              <a:buNone/>
            </a:pPr>
            <a:r>
              <a:rPr lang="id-ID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  <a:ea typeface="Arial Black"/>
                <a:cs typeface="Arial Black"/>
                <a:sym typeface="Arial Black"/>
              </a:rPr>
              <a:t>Solo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  <a:ea typeface="Arial Black"/>
                <a:cs typeface="Arial Black"/>
                <a:sym typeface="Arial Black"/>
              </a:rPr>
              <a:t>, </a:t>
            </a:r>
            <a:r>
              <a:rPr lang="id-ID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  <a:ea typeface="Arial Black"/>
                <a:cs typeface="Arial Black"/>
                <a:sym typeface="Arial Black"/>
              </a:rPr>
              <a:t>23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  <a:ea typeface="Arial Black"/>
                <a:cs typeface="Arial Black"/>
                <a:sym typeface="Arial Black"/>
              </a:rPr>
              <a:t> </a:t>
            </a:r>
            <a:r>
              <a:rPr lang="en-US" b="1" dirty="0" err="1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  <a:ea typeface="Arial Black"/>
                <a:cs typeface="Arial Black"/>
                <a:sym typeface="Arial Black"/>
              </a:rPr>
              <a:t>Agustus</a:t>
            </a: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  <a:ea typeface="Arial Black"/>
                <a:cs typeface="Arial Black"/>
                <a:sym typeface="Arial Black"/>
              </a:rPr>
              <a:t> 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  <a:ea typeface="Arial Black"/>
                <a:cs typeface="Arial Black"/>
                <a:sym typeface="Arial Black"/>
              </a:rPr>
              <a:t>2017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+mj-lt"/>
              <a:ea typeface="Arial Black"/>
              <a:cs typeface="Arial Black"/>
              <a:sym typeface="Arial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158" y="1900906"/>
            <a:ext cx="9769642" cy="79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itchFamily="34" charset="0"/>
                <a:sym typeface="Arial Black"/>
              </a:rPr>
              <a:t>PENCEGAHAN DAN PENANGGULANGAN TIPIKOR DAN PENYALAHGUNAAN JABATAN DAN WEWENANG</a:t>
            </a:r>
            <a:endParaRPr lang="en-US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34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pic>
        <p:nvPicPr>
          <p:cNvPr id="6" name="Shape 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9114" y="0"/>
            <a:ext cx="501808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hape 164"/>
          <p:cNvSpPr txBox="1"/>
          <p:nvPr/>
        </p:nvSpPr>
        <p:spPr>
          <a:xfrm>
            <a:off x="3505200" y="4314826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Arial Black" pitchFamily="34" charset="0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Arial Black" pitchFamily="34" charset="0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3886200" y="2566988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Arial Black" pitchFamily="34" charset="0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3581400" y="838200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Arial Black" pitchFamily="34" charset="0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10" name="Shape 161"/>
          <p:cNvSpPr/>
          <p:nvPr/>
        </p:nvSpPr>
        <p:spPr>
          <a:xfrm>
            <a:off x="246178" y="269893"/>
            <a:ext cx="2801822" cy="5368907"/>
          </a:xfrm>
          <a:prstGeom prst="wedgeRectCallout">
            <a:avLst>
              <a:gd name="adj1" fmla="val 35146"/>
              <a:gd name="adj2" fmla="val 37931"/>
            </a:avLst>
          </a:prstGeom>
          <a:solidFill>
            <a:schemeClr val="bg1">
              <a:lumMod val="95000"/>
            </a:schemeClr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0000" tIns="45000" rIns="90000" bIns="450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25000"/>
              <a:buFont typeface="Arial Black"/>
              <a:buNone/>
            </a:pPr>
            <a:r>
              <a:rPr lang="en-US" b="1" i="0" u="none" dirty="0" err="1" smtClean="0">
                <a:solidFill>
                  <a:srgbClr val="C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Lokasi</a:t>
            </a:r>
            <a:r>
              <a:rPr lang="en-US" b="1" i="0" u="none" dirty="0" smtClean="0">
                <a:solidFill>
                  <a:srgbClr val="C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:</a:t>
            </a:r>
            <a:endParaRPr lang="en-US" b="1" i="0" u="none" dirty="0">
              <a:solidFill>
                <a:srgbClr val="C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</a:t>
            </a:r>
            <a:r>
              <a:rPr lang="en-US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emasok</a:t>
            </a:r>
            <a:r>
              <a:rPr lang="en-US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anggaran</a:t>
            </a: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</a:t>
            </a:r>
            <a:r>
              <a:rPr lang="en-US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engguna</a:t>
            </a:r>
            <a:r>
              <a:rPr lang="en-US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anggaran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tabLst>
                <a:tab pos="171450" algn="l"/>
              </a:tabLst>
            </a:pPr>
            <a:r>
              <a:rPr lang="en-US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</a:t>
            </a:r>
            <a:r>
              <a:rPr lang="en-US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isparitas</a:t>
            </a:r>
            <a:r>
              <a:rPr lang="en-US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pendapatan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b="1" i="0" u="none" dirty="0">
              <a:solidFill>
                <a:srgbClr val="C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25000"/>
              <a:buFont typeface="Arial Black"/>
              <a:buNone/>
            </a:pPr>
            <a:r>
              <a:rPr lang="en-US" b="1" i="0" u="none" dirty="0" err="1" smtClean="0">
                <a:solidFill>
                  <a:srgbClr val="C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Manusia</a:t>
            </a:r>
            <a:r>
              <a:rPr lang="en-US" b="1" i="0" u="none" dirty="0" smtClean="0">
                <a:solidFill>
                  <a:srgbClr val="C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:</a:t>
            </a:r>
            <a:endParaRPr lang="en-US" b="1" i="0" u="none" dirty="0">
              <a:solidFill>
                <a:srgbClr val="C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B</a:t>
            </a:r>
            <a:r>
              <a:rPr lang="en-US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erjiwa</a:t>
            </a:r>
            <a:r>
              <a:rPr lang="en-US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korup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 Black"/>
              <a:buNone/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 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25000"/>
              <a:buFont typeface="Arial Black"/>
              <a:buNone/>
            </a:pPr>
            <a:r>
              <a:rPr lang="en-US" b="1" i="0" u="none" dirty="0" err="1" smtClean="0">
                <a:solidFill>
                  <a:srgbClr val="C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Barang</a:t>
            </a:r>
            <a:r>
              <a:rPr lang="en-US" b="1" i="0" u="none" dirty="0" smtClean="0">
                <a:solidFill>
                  <a:srgbClr val="C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: </a:t>
            </a:r>
            <a:endParaRPr lang="en-US" b="1" i="0" u="none" dirty="0">
              <a:solidFill>
                <a:srgbClr val="C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Aset</a:t>
            </a:r>
            <a:r>
              <a:rPr lang="en-US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negara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B</a:t>
            </a:r>
            <a:r>
              <a:rPr lang="en-US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arang</a:t>
            </a:r>
            <a:r>
              <a:rPr lang="en-US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sitaan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25000"/>
              <a:buFont typeface="Arial Black"/>
              <a:buNone/>
            </a:pPr>
            <a:r>
              <a:rPr lang="en-US" b="1" i="0" u="none" dirty="0" err="1" smtClean="0">
                <a:solidFill>
                  <a:srgbClr val="C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Kegiatan</a:t>
            </a:r>
            <a:r>
              <a:rPr lang="en-US" b="1" i="0" u="none" dirty="0" smtClean="0">
                <a:solidFill>
                  <a:srgbClr val="C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:</a:t>
            </a:r>
            <a:endParaRPr lang="en-US" b="1" i="0" u="none" dirty="0">
              <a:solidFill>
                <a:srgbClr val="C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PBJ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</a:t>
            </a:r>
            <a:r>
              <a:rPr lang="en-US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erizinan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</a:t>
            </a:r>
            <a:r>
              <a:rPr lang="en-US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elayanan</a:t>
            </a:r>
            <a:r>
              <a:rPr lang="en-US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publik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</p:txBody>
      </p:sp>
      <p:sp>
        <p:nvSpPr>
          <p:cNvPr id="11" name="Shape 162"/>
          <p:cNvSpPr/>
          <p:nvPr/>
        </p:nvSpPr>
        <p:spPr>
          <a:xfrm>
            <a:off x="8088314" y="269893"/>
            <a:ext cx="2209800" cy="2749649"/>
          </a:xfrm>
          <a:prstGeom prst="wedgeRectCallout">
            <a:avLst>
              <a:gd name="adj1" fmla="val -10950"/>
              <a:gd name="adj2" fmla="val -1309"/>
            </a:avLst>
          </a:prstGeom>
          <a:solidFill>
            <a:schemeClr val="bg1">
              <a:lumMod val="95000"/>
            </a:schemeClr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0000" tIns="45000" rIns="90000" bIns="450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b="1" i="0" u="none" dirty="0">
                <a:solidFill>
                  <a:srgbClr val="C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CJS </a:t>
            </a:r>
            <a:r>
              <a:rPr lang="en-US" b="1" i="0" u="none" dirty="0" err="1">
                <a:solidFill>
                  <a:srgbClr val="C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Tipikor</a:t>
            </a:r>
            <a:r>
              <a:rPr lang="en-US" b="1" i="0" u="none" dirty="0">
                <a:solidFill>
                  <a:srgbClr val="C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:</a:t>
            </a:r>
          </a:p>
          <a:p>
            <a:pPr marL="179388" marR="0" lvl="0" indent="-179388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Tersangka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179388" marR="0" lvl="0" indent="-179388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Terdakwa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179388" marR="0" lvl="0" indent="-179388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Hukum</a:t>
            </a: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acara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179388" marR="0" lvl="0" indent="-179388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Hukum</a:t>
            </a:r>
            <a:r>
              <a:rPr lang="en-US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materiil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179388" marR="0" lvl="0" indent="-179388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Peradilan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179388" marR="0" lvl="0" indent="-179388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Putusan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179388" marR="0" lvl="0" indent="-179388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Eksekusi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</p:txBody>
      </p:sp>
      <p:sp>
        <p:nvSpPr>
          <p:cNvPr id="12" name="Shape 163"/>
          <p:cNvSpPr/>
          <p:nvPr/>
        </p:nvSpPr>
        <p:spPr>
          <a:xfrm>
            <a:off x="8077200" y="3289435"/>
            <a:ext cx="2209800" cy="2349365"/>
          </a:xfrm>
          <a:prstGeom prst="wedgeRectCallout">
            <a:avLst>
              <a:gd name="adj1" fmla="val -13388"/>
              <a:gd name="adj2" fmla="val 9225"/>
            </a:avLst>
          </a:prstGeom>
          <a:solidFill>
            <a:schemeClr val="bg1">
              <a:lumMod val="95000"/>
            </a:schemeClr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0000" tIns="45000" rIns="90000" bIns="45000" anchor="ctr" anchorCtr="0">
            <a:noAutofit/>
          </a:bodyPr>
          <a:lstStyle/>
          <a:p>
            <a:pPr marL="179388" marR="0" lvl="0" indent="-179388" algn="just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  <a:tabLst>
                <a:tab pos="293688" algn="l"/>
              </a:tabLst>
            </a:pPr>
            <a:r>
              <a:rPr lang="en-US" b="1" i="0" u="none" dirty="0" err="1">
                <a:solidFill>
                  <a:srgbClr val="C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Masalah</a:t>
            </a:r>
            <a:r>
              <a:rPr lang="en-US" b="1" i="0" u="none" dirty="0">
                <a:solidFill>
                  <a:srgbClr val="C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:</a:t>
            </a:r>
          </a:p>
          <a:p>
            <a:pPr marL="179388" marR="0" lvl="0" indent="-179388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tabLst>
                <a:tab pos="293688" algn="l"/>
              </a:tabLst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Sistem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179388" marR="0" lvl="0" indent="-179388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tabLst>
                <a:tab pos="293688" algn="l"/>
              </a:tabLst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Kesejahteraan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179388" marR="0" lvl="0" indent="-179388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tabLst>
                <a:tab pos="293688" algn="l"/>
              </a:tabLst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Penghasilan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179388" marR="0" lvl="0" indent="-179388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tabLst>
                <a:tab pos="293688" algn="l"/>
              </a:tabLst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Moral</a:t>
            </a:r>
          </a:p>
          <a:p>
            <a:pPr marL="179388" marR="0" lvl="0" indent="-179388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tabLst>
                <a:tab pos="293688" algn="l"/>
              </a:tabLst>
            </a:pP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Kontrol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179388" marR="0" lvl="0" indent="-179388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tabLst>
                <a:tab pos="293688" algn="l"/>
              </a:tabLst>
            </a:pPr>
            <a:r>
              <a:rPr lang="en-US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Budaya</a:t>
            </a:r>
            <a:r>
              <a:rPr lang="en-US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taat</a:t>
            </a:r>
            <a:r>
              <a:rPr lang="en-US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hukum</a:t>
            </a:r>
            <a:endParaRPr lang="en-US" b="1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07517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0168" y="435114"/>
            <a:ext cx="5716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latin typeface="Yu Gothic" pitchFamily="34" charset="-128"/>
                <a:ea typeface="Yu Gothic" pitchFamily="34" charset="-128"/>
              </a:rPr>
              <a:t>Mengapa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4000" b="1" dirty="0" err="1" smtClean="0">
                <a:latin typeface="Yu Gothic" pitchFamily="34" charset="-128"/>
                <a:ea typeface="Yu Gothic" pitchFamily="34" charset="-128"/>
              </a:rPr>
              <a:t>Korupsi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</a:rPr>
              <a:t>? (1)</a:t>
            </a:r>
            <a:endParaRPr lang="en-US" sz="4000" b="1" dirty="0">
              <a:latin typeface="Yu Gothic" pitchFamily="34" charset="-128"/>
              <a:ea typeface="Yu Gothic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5786" y="1435843"/>
            <a:ext cx="4973669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3200" dirty="0" err="1" smtClean="0"/>
              <a:t>Watak</a:t>
            </a:r>
            <a:r>
              <a:rPr lang="en-US" sz="3200" dirty="0" smtClean="0"/>
              <a:t> </a:t>
            </a:r>
            <a:r>
              <a:rPr lang="en-US" sz="3200" dirty="0" err="1" smtClean="0"/>
              <a:t>rakus</a:t>
            </a:r>
            <a:r>
              <a:rPr lang="en-US" sz="3200" dirty="0" smtClean="0"/>
              <a:t>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 err="1" smtClean="0"/>
              <a:t>Integritas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moral tipis;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 err="1" smtClean="0"/>
              <a:t>Punya</a:t>
            </a:r>
            <a:r>
              <a:rPr lang="en-US" sz="3200" dirty="0" smtClean="0"/>
              <a:t> </a:t>
            </a:r>
            <a:r>
              <a:rPr lang="en-US" sz="3200" dirty="0" err="1" smtClean="0"/>
              <a:t>kewenangan</a:t>
            </a:r>
            <a:r>
              <a:rPr lang="en-US" sz="3200" dirty="0" smtClean="0"/>
              <a:t>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 smtClean="0"/>
              <a:t>Ada </a:t>
            </a:r>
            <a:r>
              <a:rPr lang="en-US" sz="3200" dirty="0" err="1" smtClean="0"/>
              <a:t>kesempatan</a:t>
            </a:r>
            <a:r>
              <a:rPr lang="en-US" sz="3200" dirty="0" smtClean="0"/>
              <a:t>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 err="1" smtClean="0"/>
              <a:t>Terpaksa</a:t>
            </a:r>
            <a:r>
              <a:rPr lang="en-US" sz="3200" dirty="0" smtClean="0"/>
              <a:t>, </a:t>
            </a:r>
            <a:r>
              <a:rPr lang="en-US" sz="3200" dirty="0" err="1" smtClean="0"/>
              <a:t>ada</a:t>
            </a:r>
            <a:r>
              <a:rPr lang="en-US" sz="3200" dirty="0" smtClean="0"/>
              <a:t> </a:t>
            </a:r>
            <a:r>
              <a:rPr lang="en-US" sz="3200" dirty="0" err="1" smtClean="0"/>
              <a:t>kebutuhan</a:t>
            </a:r>
            <a:r>
              <a:rPr lang="en-US" sz="3200" dirty="0" smtClean="0"/>
              <a:t>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 err="1" smtClean="0"/>
              <a:t>Tekanan</a:t>
            </a:r>
            <a:r>
              <a:rPr lang="en-US" sz="3200" dirty="0" smtClean="0"/>
              <a:t>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 err="1" smtClean="0"/>
              <a:t>Dianggap</a:t>
            </a:r>
            <a:r>
              <a:rPr lang="en-US" sz="3200" dirty="0" smtClean="0"/>
              <a:t> </a:t>
            </a:r>
            <a:r>
              <a:rPr lang="en-US" sz="3200" dirty="0" err="1" smtClean="0"/>
              <a:t>lumrah</a:t>
            </a:r>
            <a:r>
              <a:rPr lang="en-US" sz="3200" dirty="0" smtClean="0"/>
              <a:t>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 err="1" smtClean="0"/>
              <a:t>Karena</a:t>
            </a:r>
            <a:r>
              <a:rPr lang="en-US" sz="3200" dirty="0" smtClean="0"/>
              <a:t> </a:t>
            </a:r>
            <a:r>
              <a:rPr lang="en-US" sz="3200" dirty="0" err="1" smtClean="0"/>
              <a:t>dibiarkan</a:t>
            </a:r>
            <a:r>
              <a:rPr lang="en-US" sz="3200" dirty="0" smtClean="0"/>
              <a:t>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 err="1" smtClean="0"/>
              <a:t>Diperdagangkan</a:t>
            </a:r>
            <a:r>
              <a:rPr lang="en-US" sz="3200" dirty="0" smtClean="0"/>
              <a:t>/mafia.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9065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0168" y="435114"/>
            <a:ext cx="5716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latin typeface="Yu Gothic" pitchFamily="34" charset="-128"/>
                <a:ea typeface="Yu Gothic" pitchFamily="34" charset="-128"/>
              </a:rPr>
              <a:t>Mengapa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4000" b="1" dirty="0" err="1" smtClean="0">
                <a:latin typeface="Yu Gothic" pitchFamily="34" charset="-128"/>
                <a:ea typeface="Yu Gothic" pitchFamily="34" charset="-128"/>
              </a:rPr>
              <a:t>Korupsi</a:t>
            </a:r>
            <a:r>
              <a:rPr lang="en-US" sz="4000" b="1" dirty="0">
                <a:latin typeface="Yu Gothic" pitchFamily="34" charset="-128"/>
                <a:ea typeface="Yu Gothic" pitchFamily="34" charset="-128"/>
              </a:rPr>
              <a:t>? 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</a:rPr>
              <a:t>(2)</a:t>
            </a:r>
            <a:endParaRPr lang="en-US" sz="4000" b="1" dirty="0">
              <a:latin typeface="Yu Gothic" pitchFamily="34" charset="-128"/>
              <a:ea typeface="Yu Gothic" pitchFamily="34" charset="-128"/>
            </a:endParaRPr>
          </a:p>
        </p:txBody>
      </p:sp>
      <p:grpSp>
        <p:nvGrpSpPr>
          <p:cNvPr id="10" name="Shape 181"/>
          <p:cNvGrpSpPr/>
          <p:nvPr/>
        </p:nvGrpSpPr>
        <p:grpSpPr>
          <a:xfrm>
            <a:off x="585786" y="1239935"/>
            <a:ext cx="9396414" cy="5356224"/>
            <a:chOff x="228600" y="1096962"/>
            <a:chExt cx="8764587" cy="5356224"/>
          </a:xfrm>
          <a:solidFill>
            <a:schemeClr val="bg1">
              <a:lumMod val="95000"/>
            </a:schemeClr>
          </a:solidFill>
        </p:grpSpPr>
        <p:sp>
          <p:nvSpPr>
            <p:cNvPr id="11" name="Shape 182"/>
            <p:cNvSpPr txBox="1"/>
            <p:nvPr/>
          </p:nvSpPr>
          <p:spPr>
            <a:xfrm>
              <a:off x="1295400" y="4859337"/>
              <a:ext cx="7696199" cy="159226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 marL="228600" marR="0" lvl="0" indent="-22860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Char char="•"/>
              </a:pP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Sistem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sosial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kita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tidak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mengenal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pembatasan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yang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tegas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antara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yang </a:t>
              </a:r>
              <a:r>
                <a:rPr lang="en-US" sz="1900" b="1" i="0" u="none" dirty="0" err="1" smtClean="0">
                  <a:latin typeface="Arial"/>
                  <a:ea typeface="Arial"/>
                  <a:cs typeface="Arial"/>
                  <a:sym typeface="Arial"/>
                </a:rPr>
                <a:t>privat</a:t>
              </a:r>
              <a:r>
                <a:rPr lang="en-US" sz="1900" b="1" i="0" u="none" dirty="0" smtClean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dan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yang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publik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(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mobil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dinas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wajar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saja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digunakan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untuk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antar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menjemput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anak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sekolah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). </a:t>
              </a:r>
            </a:p>
            <a:p>
              <a:pPr marL="228600" marR="0" lvl="0" indent="-228600" algn="just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Char char="•"/>
              </a:pP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Materialisme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dan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konsumerisme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membuat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kita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lebih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memandang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tampak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luar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sesorang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</p:txBody>
        </p:sp>
        <p:sp>
          <p:nvSpPr>
            <p:cNvPr id="12" name="Shape 183"/>
            <p:cNvSpPr txBox="1"/>
            <p:nvPr/>
          </p:nvSpPr>
          <p:spPr>
            <a:xfrm>
              <a:off x="228600" y="4859337"/>
              <a:ext cx="1066799" cy="159226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Arial"/>
                <a:buNone/>
              </a:pPr>
              <a:r>
                <a:rPr lang="en-US" sz="1800" b="1" i="0" u="none">
                  <a:latin typeface="Arial"/>
                  <a:ea typeface="Arial"/>
                  <a:cs typeface="Arial"/>
                  <a:sym typeface="Arial"/>
                </a:rPr>
                <a:t>Sistem Sosial</a:t>
              </a:r>
            </a:p>
          </p:txBody>
        </p:sp>
        <p:sp>
          <p:nvSpPr>
            <p:cNvPr id="13" name="Shape 184"/>
            <p:cNvSpPr txBox="1"/>
            <p:nvPr/>
          </p:nvSpPr>
          <p:spPr>
            <a:xfrm>
              <a:off x="1295400" y="2978150"/>
              <a:ext cx="7696199" cy="188118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 marL="228600" marR="0" lvl="0" indent="-22860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Char char="•"/>
              </a:pP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Sistem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politik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juga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lemah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seharusnya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sistem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politik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memberi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ruang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yang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cukup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untuk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partisipasi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publik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dan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memberi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mandat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dan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dukungan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kepada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lembaga-lembaga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pemberantasan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korupsi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. </a:t>
              </a:r>
            </a:p>
            <a:p>
              <a:pPr marL="228600" marR="0" lvl="0" indent="-228600" algn="just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Char char="•"/>
              </a:pP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Sistem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politik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bermuara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pada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pelaksanaan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pemilu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dan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untuk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mendapatkan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pemilu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yang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sehat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sistem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politik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kita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harus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diperbaiki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</p:txBody>
        </p:sp>
        <p:sp>
          <p:nvSpPr>
            <p:cNvPr id="14" name="Shape 185"/>
            <p:cNvSpPr txBox="1"/>
            <p:nvPr/>
          </p:nvSpPr>
          <p:spPr>
            <a:xfrm>
              <a:off x="228600" y="2978150"/>
              <a:ext cx="1066799" cy="188118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Arial"/>
                <a:buNone/>
              </a:pPr>
              <a:r>
                <a:rPr lang="en-US" sz="1800" b="1" i="0" u="none">
                  <a:latin typeface="Arial"/>
                  <a:ea typeface="Arial"/>
                  <a:cs typeface="Arial"/>
                  <a:sym typeface="Arial"/>
                </a:rPr>
                <a:t>Sistem Politik</a:t>
              </a:r>
            </a:p>
          </p:txBody>
        </p:sp>
        <p:sp>
          <p:nvSpPr>
            <p:cNvPr id="15" name="Shape 186"/>
            <p:cNvSpPr txBox="1"/>
            <p:nvPr/>
          </p:nvSpPr>
          <p:spPr>
            <a:xfrm>
              <a:off x="1295400" y="1096962"/>
              <a:ext cx="7696199" cy="188118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 marL="228600" marR="0" lvl="0" indent="-22860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Char char="•"/>
              </a:pP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Sistem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hukum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kita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lemah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salah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satu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dampaknya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adalah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1" u="none" dirty="0">
                  <a:latin typeface="Arial"/>
                  <a:ea typeface="Arial"/>
                  <a:cs typeface="Arial"/>
                  <a:sym typeface="Arial"/>
                </a:rPr>
                <a:t>judiciary corruption 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yang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tampak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dalam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bentuk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1" u="none" dirty="0">
                  <a:latin typeface="Arial"/>
                  <a:ea typeface="Arial"/>
                  <a:cs typeface="Arial"/>
                  <a:sym typeface="Arial"/>
                </a:rPr>
                <a:t>abuse of power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maupun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1" u="none" dirty="0">
                  <a:latin typeface="Arial"/>
                  <a:ea typeface="Arial"/>
                  <a:cs typeface="Arial"/>
                  <a:sym typeface="Arial"/>
                </a:rPr>
                <a:t>bribery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dan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1" u="none" dirty="0" smtClean="0">
                  <a:latin typeface="Arial"/>
                  <a:ea typeface="Arial"/>
                  <a:cs typeface="Arial"/>
                  <a:sym typeface="Arial"/>
                </a:rPr>
                <a:t>extortion</a:t>
              </a:r>
              <a:r>
                <a:rPr lang="en-US" sz="1900" b="1" i="0" u="none" dirty="0" smtClean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 smtClean="0">
                  <a:latin typeface="Arial"/>
                  <a:ea typeface="Arial"/>
                  <a:cs typeface="Arial"/>
                  <a:sym typeface="Arial"/>
                </a:rPr>
                <a:t>dalam</a:t>
              </a:r>
              <a:r>
                <a:rPr lang="en-US" sz="1900" b="1" i="0" u="none" dirty="0" smtClean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proses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penegakan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hukum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dan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pencarian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keadilan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merupakan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bukti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lemahnya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sistem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hukum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. </a:t>
              </a:r>
            </a:p>
            <a:p>
              <a:pPr marL="228600" marR="0" lvl="0" indent="-228600" algn="just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Char char="•"/>
              </a:pP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Kelemahan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sistem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hukum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0" i="0" u="none" dirty="0" err="1">
                  <a:latin typeface="Arial"/>
                  <a:ea typeface="Arial"/>
                  <a:cs typeface="Arial"/>
                  <a:sym typeface="Arial"/>
                </a:rPr>
                <a:t>ini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menghasilkan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putusan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yang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tidak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berkualitas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dan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ketidakpastian</a:t>
              </a:r>
              <a:r>
                <a:rPr lang="en-US" sz="19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 b="1" i="0" u="none" dirty="0" err="1">
                  <a:latin typeface="Arial"/>
                  <a:ea typeface="Arial"/>
                  <a:cs typeface="Arial"/>
                  <a:sym typeface="Arial"/>
                </a:rPr>
                <a:t>hukum</a:t>
              </a:r>
              <a:r>
                <a:rPr lang="en-US" sz="1900" b="0" i="0" u="none" dirty="0"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</p:txBody>
        </p:sp>
        <p:sp>
          <p:nvSpPr>
            <p:cNvPr id="16" name="Shape 187"/>
            <p:cNvSpPr txBox="1"/>
            <p:nvPr/>
          </p:nvSpPr>
          <p:spPr>
            <a:xfrm>
              <a:off x="228600" y="1096962"/>
              <a:ext cx="1066799" cy="188118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Arial"/>
                <a:buNone/>
              </a:pPr>
              <a:r>
                <a:rPr lang="en-US" sz="1800" b="1" i="0" u="none">
                  <a:latin typeface="Arial"/>
                  <a:ea typeface="Arial"/>
                  <a:cs typeface="Arial"/>
                  <a:sym typeface="Arial"/>
                </a:rPr>
                <a:t>Sistem Hukum</a:t>
              </a:r>
            </a:p>
          </p:txBody>
        </p:sp>
        <p:cxnSp>
          <p:nvCxnSpPr>
            <p:cNvPr id="17" name="Shape 188"/>
            <p:cNvCxnSpPr/>
            <p:nvPr/>
          </p:nvCxnSpPr>
          <p:spPr>
            <a:xfrm>
              <a:off x="228600" y="1096962"/>
              <a:ext cx="8763000" cy="1587"/>
            </a:xfrm>
            <a:prstGeom prst="straightConnector1">
              <a:avLst/>
            </a:prstGeom>
            <a:grpFill/>
            <a:ln w="284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8" name="Shape 189"/>
            <p:cNvCxnSpPr/>
            <p:nvPr/>
          </p:nvCxnSpPr>
          <p:spPr>
            <a:xfrm>
              <a:off x="228600" y="2978150"/>
              <a:ext cx="8763000" cy="1587"/>
            </a:xfrm>
            <a:prstGeom prst="straightConnector1">
              <a:avLst/>
            </a:prstGeom>
            <a:grpFill/>
            <a:ln w="126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9" name="Shape 190"/>
            <p:cNvCxnSpPr/>
            <p:nvPr/>
          </p:nvCxnSpPr>
          <p:spPr>
            <a:xfrm>
              <a:off x="228600" y="4859337"/>
              <a:ext cx="8763000" cy="1587"/>
            </a:xfrm>
            <a:prstGeom prst="straightConnector1">
              <a:avLst/>
            </a:prstGeom>
            <a:grpFill/>
            <a:ln w="126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20" name="Shape 191"/>
            <p:cNvCxnSpPr/>
            <p:nvPr/>
          </p:nvCxnSpPr>
          <p:spPr>
            <a:xfrm>
              <a:off x="228600" y="6451600"/>
              <a:ext cx="8763000" cy="1587"/>
            </a:xfrm>
            <a:prstGeom prst="straightConnector1">
              <a:avLst/>
            </a:prstGeom>
            <a:grpFill/>
            <a:ln w="284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21" name="Shape 192"/>
            <p:cNvCxnSpPr/>
            <p:nvPr/>
          </p:nvCxnSpPr>
          <p:spPr>
            <a:xfrm>
              <a:off x="228600" y="1096962"/>
              <a:ext cx="1587" cy="5354636"/>
            </a:xfrm>
            <a:prstGeom prst="straightConnector1">
              <a:avLst/>
            </a:prstGeom>
            <a:grpFill/>
            <a:ln w="284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22" name="Shape 193"/>
            <p:cNvCxnSpPr/>
            <p:nvPr/>
          </p:nvCxnSpPr>
          <p:spPr>
            <a:xfrm>
              <a:off x="1295400" y="1096962"/>
              <a:ext cx="1587" cy="5354636"/>
            </a:xfrm>
            <a:prstGeom prst="straightConnector1">
              <a:avLst/>
            </a:prstGeom>
            <a:grpFill/>
            <a:ln w="126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23" name="Shape 194"/>
            <p:cNvCxnSpPr/>
            <p:nvPr/>
          </p:nvCxnSpPr>
          <p:spPr>
            <a:xfrm>
              <a:off x="8991600" y="1096962"/>
              <a:ext cx="1587" cy="5354636"/>
            </a:xfrm>
            <a:prstGeom prst="straightConnector1">
              <a:avLst/>
            </a:prstGeom>
            <a:grpFill/>
            <a:ln w="284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402995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0168" y="435114"/>
            <a:ext cx="5716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latin typeface="Yu Gothic" pitchFamily="34" charset="-128"/>
                <a:ea typeface="Yu Gothic" pitchFamily="34" charset="-128"/>
              </a:rPr>
              <a:t>Mengapa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4000" b="1" dirty="0" err="1" smtClean="0">
                <a:latin typeface="Yu Gothic" pitchFamily="34" charset="-128"/>
                <a:ea typeface="Yu Gothic" pitchFamily="34" charset="-128"/>
              </a:rPr>
              <a:t>Korupsi</a:t>
            </a:r>
            <a:r>
              <a:rPr lang="en-US" sz="4000" b="1" dirty="0">
                <a:latin typeface="Yu Gothic" pitchFamily="34" charset="-128"/>
                <a:ea typeface="Yu Gothic" pitchFamily="34" charset="-128"/>
              </a:rPr>
              <a:t>? 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</a:rPr>
              <a:t>(3)</a:t>
            </a:r>
            <a:endParaRPr lang="en-US" sz="4000" b="1" dirty="0">
              <a:latin typeface="Yu Gothic" pitchFamily="34" charset="-128"/>
              <a:ea typeface="Yu Gothic" pitchFamily="34" charset="-128"/>
            </a:endParaRPr>
          </a:p>
        </p:txBody>
      </p:sp>
      <p:grpSp>
        <p:nvGrpSpPr>
          <p:cNvPr id="24" name="Shape 202"/>
          <p:cNvGrpSpPr/>
          <p:nvPr/>
        </p:nvGrpSpPr>
        <p:grpSpPr>
          <a:xfrm>
            <a:off x="585786" y="1278035"/>
            <a:ext cx="9320214" cy="5240337"/>
            <a:chOff x="228600" y="1066800"/>
            <a:chExt cx="8764587" cy="5240337"/>
          </a:xfrm>
          <a:solidFill>
            <a:schemeClr val="bg1">
              <a:lumMod val="95000"/>
            </a:schemeClr>
          </a:solidFill>
        </p:grpSpPr>
        <p:sp>
          <p:nvSpPr>
            <p:cNvPr id="25" name="Shape 203"/>
            <p:cNvSpPr txBox="1"/>
            <p:nvPr/>
          </p:nvSpPr>
          <p:spPr>
            <a:xfrm>
              <a:off x="1981200" y="2436811"/>
              <a:ext cx="7010400" cy="386873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 marL="228600" marR="0" lvl="0" indent="-228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Char char="•"/>
              </a:pP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Banyak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sistem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di </a:t>
              </a:r>
              <a:r>
                <a:rPr lang="en-US" sz="2000" b="0" i="0" u="none" dirty="0" err="1" smtClean="0">
                  <a:latin typeface="Arial"/>
                  <a:ea typeface="Arial"/>
                  <a:cs typeface="Arial"/>
                  <a:sym typeface="Arial"/>
                </a:rPr>
                <a:t>Kementerian</a:t>
              </a:r>
              <a:r>
                <a:rPr lang="en-US" sz="2000" b="0" i="0" u="none" dirty="0" smtClean="0">
                  <a:latin typeface="Arial"/>
                  <a:ea typeface="Arial"/>
                  <a:cs typeface="Arial"/>
                  <a:sym typeface="Arial"/>
                </a:rPr>
                <a:t>/</a:t>
              </a:r>
              <a:r>
                <a:rPr lang="en-US" sz="2000" b="0" i="0" u="none" dirty="0" err="1" smtClean="0">
                  <a:latin typeface="Arial"/>
                  <a:ea typeface="Arial"/>
                  <a:cs typeface="Arial"/>
                  <a:sym typeface="Arial"/>
                </a:rPr>
                <a:t>Lembaga</a:t>
              </a:r>
              <a:r>
                <a:rPr lang="en-US" sz="2000" b="0" i="0" u="none" dirty="0" smtClean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yang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masih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memberi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peluang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korupsi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228600" marR="0" lvl="0" indent="-228600" algn="l" rtl="0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Char char="•"/>
              </a:pP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Molekulisasi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birokrasi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dan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kekuasaan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sehingga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sulit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mencapai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birokrasi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yang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profesional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dan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bukan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sekedar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kepanjangan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tangan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dari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kekuasaan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228600" marR="0" lvl="0" indent="-228600" algn="l" rtl="0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Char char="•"/>
              </a:pP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Manajemen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SDM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masih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sangat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lemah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.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Manajemen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SDM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tidak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sekedar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membahas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masalah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cukup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tidaknya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gaji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pegawai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negeri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/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pegawai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birokrasi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namun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dimulai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saat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perencanaan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dan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pelaksanaan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rekrutmen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;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pendidikan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&amp;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pelatihan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;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pengukuran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kinerja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;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pengembangan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karir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;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hubungan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antar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pegawai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;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hak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keuangan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pegawai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;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sampai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pada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pemutusan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hubungan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kerja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</p:txBody>
        </p:sp>
        <p:sp>
          <p:nvSpPr>
            <p:cNvPr id="26" name="Shape 204"/>
            <p:cNvSpPr txBox="1"/>
            <p:nvPr/>
          </p:nvSpPr>
          <p:spPr>
            <a:xfrm>
              <a:off x="228600" y="2436811"/>
              <a:ext cx="1752600" cy="386873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Arial"/>
                <a:buNone/>
              </a:pPr>
              <a:r>
                <a:rPr lang="en-US" sz="1800" b="1" i="0" u="none">
                  <a:latin typeface="Arial"/>
                  <a:ea typeface="Arial"/>
                  <a:cs typeface="Arial"/>
                  <a:sym typeface="Arial"/>
                </a:rPr>
                <a:t>Sistem Administrasi Pemerintahan</a:t>
              </a:r>
            </a:p>
          </p:txBody>
        </p:sp>
        <p:sp>
          <p:nvSpPr>
            <p:cNvPr id="27" name="Shape 205"/>
            <p:cNvSpPr txBox="1"/>
            <p:nvPr/>
          </p:nvSpPr>
          <p:spPr>
            <a:xfrm>
              <a:off x="1981200" y="1066800"/>
              <a:ext cx="7010400" cy="137001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 marL="228600" marR="0" lvl="0" indent="-228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Char char="•"/>
              </a:pP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Konsep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‘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rejeki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’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sudah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banyak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berubah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2000" b="1" i="0" u="none" dirty="0" err="1">
                  <a:latin typeface="Arial"/>
                  <a:ea typeface="Arial"/>
                  <a:cs typeface="Arial"/>
                  <a:sym typeface="Arial"/>
                </a:rPr>
                <a:t>uang</a:t>
              </a:r>
              <a:r>
                <a:rPr lang="en-US" sz="20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1" i="0" u="none" dirty="0" err="1">
                  <a:latin typeface="Arial"/>
                  <a:ea typeface="Arial"/>
                  <a:cs typeface="Arial"/>
                  <a:sym typeface="Arial"/>
                </a:rPr>
                <a:t>lelah</a:t>
              </a:r>
              <a:r>
                <a:rPr lang="en-US" sz="2000" b="1" i="0" u="none" dirty="0"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2000" b="1" i="0" u="none" dirty="0" err="1">
                  <a:latin typeface="Arial"/>
                  <a:ea typeface="Arial"/>
                  <a:cs typeface="Arial"/>
                  <a:sym typeface="Arial"/>
                </a:rPr>
                <a:t>uang</a:t>
              </a:r>
              <a:r>
                <a:rPr lang="en-US" sz="20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1" i="0" u="none" dirty="0" err="1">
                  <a:latin typeface="Arial"/>
                  <a:ea typeface="Arial"/>
                  <a:cs typeface="Arial"/>
                  <a:sym typeface="Arial"/>
                </a:rPr>
                <a:t>pelicin</a:t>
              </a:r>
              <a:r>
                <a:rPr lang="en-US" sz="2000" b="1" i="0" u="none" dirty="0"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2000" b="1" i="0" u="none" dirty="0" err="1">
                  <a:latin typeface="Arial"/>
                  <a:ea typeface="Arial"/>
                  <a:cs typeface="Arial"/>
                  <a:sym typeface="Arial"/>
                </a:rPr>
                <a:t>uang</a:t>
              </a:r>
              <a:r>
                <a:rPr lang="en-US" sz="20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1" i="0" u="none" dirty="0" err="1">
                  <a:latin typeface="Arial"/>
                  <a:ea typeface="Arial"/>
                  <a:cs typeface="Arial"/>
                  <a:sym typeface="Arial"/>
                </a:rPr>
                <a:t>sidang</a:t>
              </a:r>
              <a:r>
                <a:rPr lang="en-US" sz="2000" b="1" i="0" u="none" dirty="0"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2000" b="1" i="0" u="none" dirty="0" err="1" smtClean="0">
                  <a:latin typeface="Arial"/>
                  <a:ea typeface="Arial"/>
                  <a:cs typeface="Arial"/>
                  <a:sym typeface="Arial"/>
                </a:rPr>
                <a:t>dll</a:t>
              </a:r>
              <a:r>
                <a:rPr lang="en-US" sz="2000" b="1" i="0" u="none" dirty="0" smtClean="0"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2000" b="1" i="0" u="none" dirty="0" err="1">
                  <a:latin typeface="Arial"/>
                  <a:ea typeface="Arial"/>
                  <a:cs typeface="Arial"/>
                  <a:sym typeface="Arial"/>
                </a:rPr>
                <a:t>dianggap</a:t>
              </a:r>
              <a:r>
                <a:rPr lang="en-US" sz="20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1" i="0" u="none" dirty="0" err="1">
                  <a:latin typeface="Arial"/>
                  <a:ea typeface="Arial"/>
                  <a:cs typeface="Arial"/>
                  <a:sym typeface="Arial"/>
                </a:rPr>
                <a:t>sebagai</a:t>
              </a:r>
              <a:r>
                <a:rPr lang="en-US" sz="2000" b="1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1" i="0" u="none" dirty="0" err="1">
                  <a:latin typeface="Arial"/>
                  <a:ea typeface="Arial"/>
                  <a:cs typeface="Arial"/>
                  <a:sym typeface="Arial"/>
                </a:rPr>
                <a:t>rejeki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. </a:t>
              </a:r>
            </a:p>
            <a:p>
              <a:pPr marL="228600" marR="0" lvl="0" indent="-228600" algn="l" rtl="0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Char char="•"/>
              </a:pP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Lebih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parah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lagi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ada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semacam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kewajiban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untuk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berbagi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sehingga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menjadi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0" i="0" u="none" dirty="0" err="1">
                  <a:latin typeface="Arial"/>
                  <a:ea typeface="Arial"/>
                  <a:cs typeface="Arial"/>
                  <a:sym typeface="Arial"/>
                </a:rPr>
                <a:t>berjamaah</a:t>
              </a:r>
              <a:r>
                <a:rPr lang="en-US" sz="2000" b="0" i="0" u="none" dirty="0"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</p:txBody>
        </p:sp>
        <p:sp>
          <p:nvSpPr>
            <p:cNvPr id="28" name="Shape 206"/>
            <p:cNvSpPr txBox="1"/>
            <p:nvPr/>
          </p:nvSpPr>
          <p:spPr>
            <a:xfrm>
              <a:off x="228600" y="1066800"/>
              <a:ext cx="1752600" cy="137001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Arial"/>
                <a:buNone/>
              </a:pPr>
              <a:r>
                <a:rPr lang="en-US" sz="1800" b="1" i="0" u="none">
                  <a:latin typeface="Arial"/>
                  <a:ea typeface="Arial"/>
                  <a:cs typeface="Arial"/>
                  <a:sym typeface="Arial"/>
                </a:rPr>
                <a:t>Sistem Budaya</a:t>
              </a:r>
            </a:p>
          </p:txBody>
        </p:sp>
        <p:cxnSp>
          <p:nvCxnSpPr>
            <p:cNvPr id="29" name="Shape 207"/>
            <p:cNvCxnSpPr/>
            <p:nvPr/>
          </p:nvCxnSpPr>
          <p:spPr>
            <a:xfrm>
              <a:off x="228600" y="1066800"/>
              <a:ext cx="8763000" cy="1587"/>
            </a:xfrm>
            <a:prstGeom prst="straightConnector1">
              <a:avLst/>
            </a:prstGeom>
            <a:grpFill/>
            <a:ln w="284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30" name="Shape 208"/>
            <p:cNvCxnSpPr/>
            <p:nvPr/>
          </p:nvCxnSpPr>
          <p:spPr>
            <a:xfrm>
              <a:off x="228600" y="6305550"/>
              <a:ext cx="8763000" cy="1587"/>
            </a:xfrm>
            <a:prstGeom prst="straightConnector1">
              <a:avLst/>
            </a:prstGeom>
            <a:grpFill/>
            <a:ln w="284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31" name="Shape 209"/>
            <p:cNvCxnSpPr/>
            <p:nvPr/>
          </p:nvCxnSpPr>
          <p:spPr>
            <a:xfrm>
              <a:off x="228600" y="1066800"/>
              <a:ext cx="1587" cy="5238750"/>
            </a:xfrm>
            <a:prstGeom prst="straightConnector1">
              <a:avLst/>
            </a:prstGeom>
            <a:grpFill/>
            <a:ln w="284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32" name="Shape 210"/>
            <p:cNvCxnSpPr/>
            <p:nvPr/>
          </p:nvCxnSpPr>
          <p:spPr>
            <a:xfrm>
              <a:off x="1981200" y="1066800"/>
              <a:ext cx="1587" cy="5238750"/>
            </a:xfrm>
            <a:prstGeom prst="straightConnector1">
              <a:avLst/>
            </a:prstGeom>
            <a:grpFill/>
            <a:ln w="126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33" name="Shape 211"/>
            <p:cNvCxnSpPr/>
            <p:nvPr/>
          </p:nvCxnSpPr>
          <p:spPr>
            <a:xfrm>
              <a:off x="8991600" y="1066800"/>
              <a:ext cx="1587" cy="5238750"/>
            </a:xfrm>
            <a:prstGeom prst="straightConnector1">
              <a:avLst/>
            </a:prstGeom>
            <a:grpFill/>
            <a:ln w="284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34" name="Shape 212"/>
            <p:cNvCxnSpPr/>
            <p:nvPr/>
          </p:nvCxnSpPr>
          <p:spPr>
            <a:xfrm>
              <a:off x="228600" y="2436811"/>
              <a:ext cx="8763000" cy="1587"/>
            </a:xfrm>
            <a:prstGeom prst="straightConnector1">
              <a:avLst/>
            </a:prstGeom>
            <a:grpFill/>
            <a:ln w="126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295681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0168" y="435114"/>
            <a:ext cx="43188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latin typeface="Yu Gothic" pitchFamily="34" charset="-128"/>
                <a:ea typeface="Yu Gothic" pitchFamily="34" charset="-128"/>
              </a:rPr>
              <a:t>Apa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4000" b="1" dirty="0" err="1" smtClean="0">
                <a:latin typeface="Yu Gothic" pitchFamily="34" charset="-128"/>
                <a:ea typeface="Yu Gothic" pitchFamily="34" charset="-128"/>
              </a:rPr>
              <a:t>itu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4000" b="1" dirty="0" err="1" smtClean="0">
                <a:latin typeface="Yu Gothic" pitchFamily="34" charset="-128"/>
                <a:ea typeface="Yu Gothic" pitchFamily="34" charset="-128"/>
              </a:rPr>
              <a:t>Korupsi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</a:rPr>
              <a:t>?</a:t>
            </a:r>
            <a:endParaRPr lang="en-US" sz="4000" b="1" dirty="0">
              <a:latin typeface="Yu Gothic" pitchFamily="34" charset="-128"/>
              <a:ea typeface="Yu Gothic" pitchFamily="34" charset="-128"/>
            </a:endParaRPr>
          </a:p>
        </p:txBody>
      </p:sp>
      <p:sp>
        <p:nvSpPr>
          <p:cNvPr id="18" name="Shape 220"/>
          <p:cNvSpPr txBox="1"/>
          <p:nvPr/>
        </p:nvSpPr>
        <p:spPr>
          <a:xfrm>
            <a:off x="585786" y="1371600"/>
            <a:ext cx="9102725" cy="5005307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322262" marR="0" lvl="0" indent="-322262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Asal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kata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dari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bahasa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latin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1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corruptio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atau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1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corruptus</a:t>
            </a:r>
            <a:r>
              <a:rPr lang="en-US" sz="2400" b="0" i="1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en-US" sz="2400" b="0" i="1" u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22262" marR="0" lvl="0" indent="-322262" algn="just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Dari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bahasa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latin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turun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banyak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bahasa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Eropa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seperti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Inggris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400" b="0" i="1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corruption, corrupt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Perancis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400" b="0" i="1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corruption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dan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Belanda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400" b="0" i="1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corruptie</a:t>
            </a:r>
            <a:r>
              <a:rPr lang="en-US" sz="2400" b="0" i="1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400" b="0" i="1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korruptie</a:t>
            </a:r>
            <a:r>
              <a:rPr lang="en-US" sz="2400" b="0" i="1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), </a:t>
            </a:r>
            <a:r>
              <a:rPr lang="en-US" sz="2400" b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dari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bahasa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elanda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itulah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turun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bahasa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Indonesia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menjadi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korupsi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en-US" sz="2400" b="0" i="0" u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22262" marR="0" lvl="0" indent="-322262" algn="just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Arti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harfiah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kata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tersebut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ialah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kebusukan</a:t>
            </a:r>
            <a:r>
              <a:rPr lang="en-US" sz="24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keburukan</a:t>
            </a:r>
            <a:r>
              <a:rPr lang="en-US" sz="24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kebejatan</a:t>
            </a:r>
            <a:r>
              <a:rPr lang="en-US" sz="24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ketidakjujuran</a:t>
            </a:r>
            <a:r>
              <a:rPr lang="en-US" sz="24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dapat</a:t>
            </a:r>
            <a:r>
              <a:rPr lang="en-US" sz="24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disuap</a:t>
            </a:r>
            <a:r>
              <a:rPr lang="en-US" sz="24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tidak</a:t>
            </a:r>
            <a:r>
              <a:rPr lang="en-US" sz="24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bermoral</a:t>
            </a:r>
            <a:r>
              <a:rPr lang="en-US" sz="24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322262" marR="0" lvl="0" indent="-322262" algn="just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Menurut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kamus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umum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bahasa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Indonesia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Purwadarminta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korupsi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ialah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perbuatan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yang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buruk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seperti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penggelapan</a:t>
            </a:r>
            <a:r>
              <a:rPr lang="en-US" sz="24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uang</a:t>
            </a:r>
            <a:r>
              <a:rPr lang="en-US" sz="24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penerimaan</a:t>
            </a:r>
            <a:r>
              <a:rPr lang="en-US" sz="24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uang</a:t>
            </a:r>
            <a:r>
              <a:rPr lang="en-US" sz="24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sogok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dsb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322262" marR="0" lvl="0" indent="-322262" algn="just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 Malaysia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dipakai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istilah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1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rasuah</a:t>
            </a:r>
            <a:r>
              <a:rPr lang="en-US" sz="2400" b="0" i="1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yang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diambil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dari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bahasa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Arab </a:t>
            </a:r>
            <a:r>
              <a:rPr lang="en-US" sz="2400" b="0" i="1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riswah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yang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sama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artinya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dengan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korupsi</a:t>
            </a:r>
            <a:r>
              <a:rPr lang="en-US" sz="2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134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0443" y="0"/>
            <a:ext cx="85475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latin typeface="Yu Gothic" pitchFamily="34" charset="-128"/>
                <a:ea typeface="Yu Gothic" pitchFamily="34" charset="-128"/>
              </a:rPr>
              <a:t>Sejarah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4000" b="1" dirty="0" err="1" smtClean="0">
                <a:latin typeface="Yu Gothic" pitchFamily="34" charset="-128"/>
                <a:ea typeface="Yu Gothic" pitchFamily="34" charset="-128"/>
              </a:rPr>
              <a:t>Pemberantasan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4000" b="1" dirty="0" err="1" smtClean="0">
                <a:latin typeface="Yu Gothic" pitchFamily="34" charset="-128"/>
                <a:ea typeface="Yu Gothic" pitchFamily="34" charset="-128"/>
              </a:rPr>
              <a:t>Korupsi</a:t>
            </a:r>
            <a:endParaRPr lang="en-US" sz="4000" b="1" dirty="0">
              <a:latin typeface="Yu Gothic" pitchFamily="34" charset="-128"/>
              <a:ea typeface="Yu Gothic" pitchFamily="34" charset="-128"/>
            </a:endParaRPr>
          </a:p>
        </p:txBody>
      </p:sp>
      <p:graphicFrame>
        <p:nvGraphicFramePr>
          <p:cNvPr id="10" name="Shape 228"/>
          <p:cNvGraphicFramePr/>
          <p:nvPr>
            <p:extLst>
              <p:ext uri="{D42A27DB-BD31-4B8C-83A1-F6EECF244321}">
                <p14:modId xmlns:p14="http://schemas.microsoft.com/office/powerpoint/2010/main" val="1195651883"/>
              </p:ext>
            </p:extLst>
          </p:nvPr>
        </p:nvGraphicFramePr>
        <p:xfrm>
          <a:off x="304800" y="697315"/>
          <a:ext cx="9805986" cy="60624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3764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749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739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805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1515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Tahun</a:t>
                      </a:r>
                      <a:endParaRPr lang="en-US" sz="16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90000" marT="153600" marB="46800">
                    <a:solidFill>
                      <a:srgbClr val="B4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Kegiatan </a:t>
                      </a:r>
                    </a:p>
                  </a:txBody>
                  <a:tcPr marL="90000" marR="90000" marT="153600" marB="46800">
                    <a:solidFill>
                      <a:srgbClr val="B4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Lingkup</a:t>
                      </a:r>
                      <a:endParaRPr lang="en-US" sz="16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90000" marT="153600" marB="46800">
                    <a:solidFill>
                      <a:srgbClr val="B4EA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Dasar Hukum</a:t>
                      </a:r>
                    </a:p>
                  </a:txBody>
                  <a:tcPr marL="90000" marR="90000" marT="153600" marB="46800">
                    <a:solidFill>
                      <a:srgbClr val="B4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515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1957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Operasi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Militer</a:t>
                      </a:r>
                      <a:endParaRPr lang="en-US" sz="16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Kegiatan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tidak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terstruktur</a:t>
                      </a:r>
                      <a:endParaRPr lang="en-US" sz="16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PRT/PM/06/1957</a:t>
                      </a:r>
                    </a:p>
                  </a:txBody>
                  <a:tcPr marL="90000" marR="90000" marT="153600" marB="4680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505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1967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Pemberantasan Korupsi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Represif &amp; Preventif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Keppres 228 Tahun 1967</a:t>
                      </a:r>
                    </a:p>
                  </a:txBody>
                  <a:tcPr marL="90000" marR="90000" marT="153600" marB="4680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505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1977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Opstib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Penertiban Sistem &amp; Operasi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Inpres 9 Tahun 1977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endParaRPr sz="1600" b="0" i="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90000" marT="153600" marB="4680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505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1987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Pemsus Restitusi Pajak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Kebenaran restitusi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Surat MENKEU S-234/MK.04/1987</a:t>
                      </a:r>
                    </a:p>
                  </a:txBody>
                  <a:tcPr marL="90000" marR="90000" marT="153600" marB="4680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515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97-98</a:t>
                      </a:r>
                    </a:p>
                  </a:txBody>
                  <a:tcPr marL="90000" marR="90000" marT="153600" marB="46800"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Krisis Moneter &amp; Ekonomi</a:t>
                      </a:r>
                    </a:p>
                  </a:txBody>
                  <a:tcPr marL="90000" marR="90000" marT="153600" marB="468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515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1999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KPKPN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Preventif</a:t>
                      </a:r>
                      <a:endParaRPr lang="en-US" sz="1600" b="0" i="0" u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UU 28 Tahun 1999</a:t>
                      </a:r>
                    </a:p>
                  </a:txBody>
                  <a:tcPr marL="90000" marR="90000" marT="153600" marB="4680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515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1999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TGTPK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Represif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PP 19 Tahun 2000</a:t>
                      </a:r>
                    </a:p>
                  </a:txBody>
                  <a:tcPr marL="90000" marR="90000" marT="153600" marB="4680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1515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2003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KPK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Penindakan &amp; Pencegahan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UU 30 Tahun 2002</a:t>
                      </a:r>
                    </a:p>
                  </a:txBody>
                  <a:tcPr marL="90000" marR="90000" marT="153600" marB="4680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1515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endParaRPr sz="1600" b="0" i="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90000" marT="153600" marB="46800"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Tugas: Koordinasi, Supervisi, Penindakan, Pencegahan, &amp; Monitor</a:t>
                      </a:r>
                    </a:p>
                  </a:txBody>
                  <a:tcPr marL="90000" marR="90000" marT="153600" marB="468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1515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2005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Timtas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Represif</a:t>
                      </a:r>
                    </a:p>
                  </a:txBody>
                  <a:tcPr marL="90000" marR="90000" marT="153600" marB="468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Trebuchet MS"/>
                        <a:buNone/>
                      </a:pPr>
                      <a:r>
                        <a:rPr lang="en-US" sz="1600" b="0" i="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Inpres</a:t>
                      </a:r>
                    </a:p>
                  </a:txBody>
                  <a:tcPr marL="90000" marR="90000" marT="65150" marB="4680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1515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endParaRPr sz="1600" b="0" i="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90000" marT="153600" marB="46800"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16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Tugas</a:t>
                      </a:r>
                      <a:r>
                        <a:rPr lang="en-US" sz="16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sz="16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Koordinasi</a:t>
                      </a:r>
                      <a:r>
                        <a:rPr lang="en-US" sz="16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di </a:t>
                      </a:r>
                      <a:r>
                        <a:rPr lang="en-US" sz="16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antara</a:t>
                      </a:r>
                      <a:r>
                        <a:rPr lang="en-US" sz="16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6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Kejaksaan</a:t>
                      </a:r>
                      <a:r>
                        <a:rPr lang="en-US" sz="16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POLRI </a:t>
                      </a:r>
                      <a:r>
                        <a:rPr lang="en-US" sz="1600" b="0" i="0" u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dan</a:t>
                      </a:r>
                      <a:r>
                        <a:rPr lang="en-US" sz="16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BPKP</a:t>
                      </a:r>
                    </a:p>
                  </a:txBody>
                  <a:tcPr marL="90000" marR="90000" marT="153600" marB="468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094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" y="114925"/>
            <a:ext cx="67874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latin typeface="Yu Gothic" pitchFamily="34" charset="-128"/>
                <a:ea typeface="Yu Gothic" pitchFamily="34" charset="-128"/>
              </a:rPr>
              <a:t>Latar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4000" b="1" dirty="0" err="1" smtClean="0">
                <a:latin typeface="Yu Gothic" pitchFamily="34" charset="-128"/>
                <a:ea typeface="Yu Gothic" pitchFamily="34" charset="-128"/>
              </a:rPr>
              <a:t>Belakang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</a:rPr>
              <a:t> UU </a:t>
            </a:r>
            <a:r>
              <a:rPr lang="en-US" sz="4000" b="1" dirty="0" err="1" smtClean="0">
                <a:latin typeface="Yu Gothic" pitchFamily="34" charset="-128"/>
                <a:ea typeface="Yu Gothic" pitchFamily="34" charset="-128"/>
              </a:rPr>
              <a:t>Tipikor</a:t>
            </a:r>
            <a:endParaRPr lang="en-US" sz="4000" b="1" dirty="0">
              <a:latin typeface="Yu Gothic" pitchFamily="34" charset="-128"/>
              <a:ea typeface="Yu Gothic" pitchFamily="34" charset="-128"/>
            </a:endParaRPr>
          </a:p>
        </p:txBody>
      </p:sp>
      <p:sp>
        <p:nvSpPr>
          <p:cNvPr id="11" name="Shape 236"/>
          <p:cNvSpPr txBox="1"/>
          <p:nvPr/>
        </p:nvSpPr>
        <p:spPr>
          <a:xfrm>
            <a:off x="152400" y="1371600"/>
            <a:ext cx="9829800" cy="520065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17500" marR="0" lvl="0" indent="-317500" algn="just" rtl="0">
              <a:spcBef>
                <a:spcPts val="0"/>
              </a:spcBef>
              <a:spcAft>
                <a:spcPts val="0"/>
              </a:spcAft>
              <a:buClr>
                <a:srgbClr val="330066"/>
              </a:buClr>
              <a:buSzPct val="70000"/>
              <a:buFont typeface="Noto Sans Symbols"/>
              <a:buChar char="●"/>
            </a:pP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Konsiderans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United Nations Convention Against </a:t>
            </a:r>
            <a:r>
              <a:rPr lang="en-US" sz="20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(UNCAC) 2003,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menentukan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bahwa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: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Prihatin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atas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gawatnya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masalah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ancaman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yang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ditimbulkan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oleh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korupsi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terhadap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stabilitas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keamanan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masyarakat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yang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merusak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lembaga-lembaga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nilai-nilai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demokrasi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,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nilai-nilai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etika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keadilan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serta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mengacaukan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pembangunan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yang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berkesinambungan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penegakan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hukum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;</a:t>
            </a:r>
          </a:p>
          <a:p>
            <a:pPr marL="317500" marR="0" lvl="0" indent="-317500" algn="just" rtl="0">
              <a:spcBef>
                <a:spcPts val="400"/>
              </a:spcBef>
              <a:spcAft>
                <a:spcPts val="0"/>
              </a:spcAft>
              <a:buClr>
                <a:srgbClr val="330066"/>
              </a:buClr>
              <a:buSzPct val="70000"/>
              <a:buFont typeface="Noto Sans Symbols"/>
              <a:buChar char="●"/>
            </a:pP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Konsideran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UU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Nomor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31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Tahun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1999 (UU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Tipikor</a:t>
            </a:r>
            <a:r>
              <a:rPr lang="en-US" sz="20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)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sendiri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menyatakan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bahwa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pidana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korupsi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sangat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merugikan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keuangan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negara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atau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perekonomian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negara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menghambat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pembangunan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nasional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sehingga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harus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diberantas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.</a:t>
            </a:r>
          </a:p>
          <a:p>
            <a:pPr marL="317500" marR="0" lvl="0" indent="-317500" algn="just" rtl="0">
              <a:spcBef>
                <a:spcPts val="400"/>
              </a:spcBef>
              <a:spcAft>
                <a:spcPts val="0"/>
              </a:spcAft>
              <a:buClr>
                <a:srgbClr val="330066"/>
              </a:buClr>
              <a:buSzPct val="70000"/>
              <a:buFont typeface="Noto Sans Symbols"/>
              <a:buChar char="●"/>
            </a:pP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Demikian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pula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dalam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konsideran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UU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Nomor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20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Tahun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2001 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(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Perubahan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UU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Tipikor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)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dinyatakan</a:t>
            </a:r>
            <a:r>
              <a:rPr lang="en-US" sz="20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bahwa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pidana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korupsi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yang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selama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ini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terjadi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secara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meluas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tidak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hanya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merugikan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keuangan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negara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tetapi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juga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telah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merupakan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pelanggaran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terhadap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hak-hak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sosial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dan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ekonomi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masyarakat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secara</a:t>
            </a:r>
            <a:r>
              <a:rPr lang="en-US" sz="20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luas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sehingga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pidana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korupsi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perlu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digolongkan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sebagai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kejahatan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yang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pemberantasannya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harus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dilakukan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secara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luar</a:t>
            </a:r>
            <a:r>
              <a:rPr lang="en-US" sz="20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biasa</a:t>
            </a:r>
            <a:r>
              <a:rPr lang="en-US" sz="20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.</a:t>
            </a:r>
            <a:endParaRPr lang="en-US" sz="2000" b="0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730804"/>
            <a:ext cx="8863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Yu Gothic" pitchFamily="34" charset="-128"/>
                <a:ea typeface="Yu Gothic" pitchFamily="34" charset="-128"/>
              </a:rPr>
              <a:t>UU No. 31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</a:rPr>
              <a:t>Tahun</a:t>
            </a:r>
            <a:r>
              <a:rPr lang="en-US" dirty="0" smtClean="0">
                <a:latin typeface="Yu Gothic" pitchFamily="34" charset="-128"/>
                <a:ea typeface="Yu Gothic" pitchFamily="34" charset="-128"/>
              </a:rPr>
              <a:t> 1999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</a:rPr>
              <a:t>sebagaimana</a:t>
            </a:r>
            <a:r>
              <a:rPr lang="en-US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</a:rPr>
              <a:t>telah</a:t>
            </a:r>
            <a:r>
              <a:rPr lang="en-US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</a:rPr>
              <a:t>diubah</a:t>
            </a:r>
            <a:r>
              <a:rPr lang="en-US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</a:rPr>
              <a:t>dengan</a:t>
            </a:r>
            <a:r>
              <a:rPr lang="en-US" dirty="0" smtClean="0">
                <a:latin typeface="Yu Gothic" pitchFamily="34" charset="-128"/>
                <a:ea typeface="Yu Gothic" pitchFamily="34" charset="-128"/>
              </a:rPr>
              <a:t> UU No.  20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</a:rPr>
              <a:t>Tahun</a:t>
            </a:r>
            <a:r>
              <a:rPr lang="en-US" dirty="0" smtClean="0">
                <a:latin typeface="Yu Gothic" pitchFamily="34" charset="-128"/>
                <a:ea typeface="Yu Gothic" pitchFamily="34" charset="-128"/>
              </a:rPr>
              <a:t> 2001</a:t>
            </a:r>
            <a:endParaRPr lang="en-US" dirty="0">
              <a:latin typeface="Yu Gothic" pitchFamily="34" charset="-128"/>
              <a:ea typeface="Yu 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270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6" name="Shape 243"/>
          <p:cNvSpPr txBox="1">
            <a:spLocks noGrp="1"/>
          </p:cNvSpPr>
          <p:nvPr>
            <p:ph type="title"/>
          </p:nvPr>
        </p:nvSpPr>
        <p:spPr>
          <a:xfrm>
            <a:off x="236863" y="281378"/>
            <a:ext cx="10256091" cy="6542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 Black"/>
              <a:buNone/>
            </a:pPr>
            <a:r>
              <a:rPr lang="en-US" sz="4000" b="1" i="0" u="none" strike="noStrike" cap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Jenis</a:t>
            </a:r>
            <a:r>
              <a:rPr lang="en-US" sz="4000" b="1" i="0" u="none" strike="noStrike" cap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4000" b="1" i="0" u="none" strike="noStrike" cap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Tipikor</a:t>
            </a:r>
            <a:r>
              <a:rPr lang="en-US" sz="4000" b="1" i="0" u="none" strike="noStrike" cap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4000" b="1" i="0" u="none" strike="noStrike" cap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dan</a:t>
            </a:r>
            <a:r>
              <a:rPr lang="en-US" sz="4000" b="1" i="0" u="none" strike="noStrike" cap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4000" b="1" i="0" u="none" strike="noStrike" cap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Upaya</a:t>
            </a:r>
            <a:r>
              <a:rPr lang="en-US" sz="4000" b="1" i="0" u="none" strike="noStrike" cap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4000" b="1" i="0" u="none" strike="noStrike" cap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Penindakannya</a:t>
            </a:r>
            <a:endParaRPr lang="en-US" sz="4000" b="1" i="0" u="none" strike="noStrike" cap="none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</p:txBody>
      </p:sp>
      <p:sp>
        <p:nvSpPr>
          <p:cNvPr id="11" name="Shape 245"/>
          <p:cNvSpPr/>
          <p:nvPr/>
        </p:nvSpPr>
        <p:spPr>
          <a:xfrm>
            <a:off x="3962400" y="1215853"/>
            <a:ext cx="2805018" cy="951299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800" b="1" i="0" u="none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TIPIKOR</a:t>
            </a:r>
          </a:p>
        </p:txBody>
      </p:sp>
      <p:sp>
        <p:nvSpPr>
          <p:cNvPr id="14" name="Shape 248"/>
          <p:cNvSpPr txBox="1"/>
          <p:nvPr/>
        </p:nvSpPr>
        <p:spPr>
          <a:xfrm>
            <a:off x="358775" y="2212154"/>
            <a:ext cx="1475317" cy="44922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400" b="1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PIDANA</a:t>
            </a:r>
          </a:p>
        </p:txBody>
      </p:sp>
      <p:sp>
        <p:nvSpPr>
          <p:cNvPr id="15" name="Shape 249"/>
          <p:cNvSpPr txBox="1"/>
          <p:nvPr/>
        </p:nvSpPr>
        <p:spPr>
          <a:xfrm>
            <a:off x="8520381" y="2292326"/>
            <a:ext cx="1690465" cy="45087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400" b="1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PERDATA</a:t>
            </a:r>
          </a:p>
        </p:txBody>
      </p:sp>
      <p:sp>
        <p:nvSpPr>
          <p:cNvPr id="16" name="Shape 250"/>
          <p:cNvSpPr txBox="1"/>
          <p:nvPr/>
        </p:nvSpPr>
        <p:spPr>
          <a:xfrm>
            <a:off x="358775" y="2655096"/>
            <a:ext cx="4756810" cy="35970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>
            <a:no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US" sz="1600" b="0" i="1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Illegally Commits</a:t>
            </a:r>
            <a:r>
              <a:rPr lang="en-US" sz="1600" b="0" i="0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/</a:t>
            </a:r>
            <a:r>
              <a:rPr lang="en-US" sz="1600" b="0" i="0" u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perbuatan</a:t>
            </a:r>
            <a:r>
              <a:rPr lang="en-US" sz="1600" b="0" i="0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1600" b="0" i="0" u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melawan</a:t>
            </a:r>
            <a:r>
              <a:rPr lang="en-US" sz="1600" b="0" i="0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1600" b="0" i="0" u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hukum</a:t>
            </a:r>
            <a:endParaRPr lang="en-US" sz="1600" b="0" i="0" u="none" dirty="0" smtClean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US" sz="1600" i="1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Abuse of Power</a:t>
            </a:r>
            <a:r>
              <a:rPr lang="en-US" sz="16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/</a:t>
            </a:r>
            <a:r>
              <a:rPr lang="en-US" sz="16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penyalahgunaan</a:t>
            </a:r>
            <a:r>
              <a:rPr lang="en-US" sz="16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16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jabatan</a:t>
            </a:r>
            <a:endParaRPr lang="en-US" sz="1600" dirty="0" smtClean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US" sz="1600" b="0" i="1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Bribery</a:t>
            </a:r>
            <a:r>
              <a:rPr lang="en-US" sz="1600" b="0" i="0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/</a:t>
            </a:r>
            <a:r>
              <a:rPr lang="en-US" sz="1600" b="0" i="0" u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suap</a:t>
            </a:r>
            <a:endParaRPr lang="en-US" sz="1600" b="0" i="0" u="none" dirty="0" smtClean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US" sz="1600" b="0" i="1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Embezzlement</a:t>
            </a:r>
            <a:r>
              <a:rPr lang="en-US" sz="1600" b="0" i="0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/</a:t>
            </a:r>
            <a:r>
              <a:rPr lang="en-US" sz="1600" b="0" i="0" u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penggelapan</a:t>
            </a:r>
            <a:endParaRPr lang="en-US" sz="700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US" sz="1600" b="0" i="1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Extortion</a:t>
            </a:r>
            <a:r>
              <a:rPr lang="en-US" sz="1600" b="0" i="0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/</a:t>
            </a:r>
            <a:r>
              <a:rPr lang="en-US" sz="1600" b="0" i="0" u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pemerasan</a:t>
            </a:r>
            <a:endParaRPr lang="en-US" sz="1600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US" sz="1600" b="0" i="1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Fraud</a:t>
            </a:r>
            <a:r>
              <a:rPr lang="en-US" sz="1600" b="0" i="0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/</a:t>
            </a:r>
            <a:r>
              <a:rPr lang="en-US" sz="1600" b="0" i="0" u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perbuatan</a:t>
            </a:r>
            <a:r>
              <a:rPr lang="en-US" sz="1600" b="0" i="0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1600" b="0" i="0" u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curang</a:t>
            </a:r>
            <a:endParaRPr lang="en-US" sz="1600" b="0" i="0" u="none" dirty="0" smtClean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US" sz="1600" b="0" i="1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Conflict of Interest</a:t>
            </a:r>
            <a:r>
              <a:rPr lang="en-US" sz="1600" b="0" i="0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/</a:t>
            </a:r>
            <a:r>
              <a:rPr lang="en-US" sz="1600" b="0" i="0" u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benturan</a:t>
            </a:r>
            <a:r>
              <a:rPr lang="en-US" sz="1600" b="0" i="0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1600" b="0" i="0" u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kepentingan</a:t>
            </a:r>
            <a:endParaRPr lang="en-US" sz="1600" b="0" i="0" u="none" dirty="0" smtClean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US" sz="1600" i="1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Gratification</a:t>
            </a: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US" sz="1600" b="0" i="1" u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Atempting</a:t>
            </a:r>
            <a:r>
              <a:rPr lang="en-US" sz="1600" b="0" i="1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, Assisting,</a:t>
            </a: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US" sz="1600" b="0" i="1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Cooperating</a:t>
            </a:r>
            <a:r>
              <a:rPr lang="en-US" sz="1600" b="0" i="0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/</a:t>
            </a:r>
            <a:r>
              <a:rPr lang="en-US" sz="1600" b="0" i="0" u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percobaan</a:t>
            </a:r>
            <a:r>
              <a:rPr lang="en-US" sz="1600" b="0" i="0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, </a:t>
            </a:r>
            <a:r>
              <a:rPr lang="en-US" sz="1600" b="0" i="0" u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perbantuan</a:t>
            </a:r>
            <a:r>
              <a:rPr lang="en-US" sz="1600" b="0" i="0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, </a:t>
            </a:r>
            <a:r>
              <a:rPr lang="en-US" sz="1600" b="0" i="0" u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permufakatan</a:t>
            </a:r>
            <a:endParaRPr lang="en-US" sz="700" b="0" i="0" u="none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</p:txBody>
      </p:sp>
      <p:sp>
        <p:nvSpPr>
          <p:cNvPr id="17" name="Shape 251"/>
          <p:cNvSpPr txBox="1"/>
          <p:nvPr/>
        </p:nvSpPr>
        <p:spPr>
          <a:xfrm>
            <a:off x="5711657" y="2727504"/>
            <a:ext cx="4499143" cy="3597096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1" i="0" u="none">
              <a:latin typeface="Yu Gothic" pitchFamily="34" charset="-128"/>
              <a:ea typeface="Yu Gothic" pitchFamily="34" charset="-128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1" i="0" u="none">
              <a:latin typeface="Yu Gothic" pitchFamily="34" charset="-128"/>
              <a:ea typeface="Yu Gothic" pitchFamily="34" charset="-128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1" i="0" u="none">
              <a:latin typeface="Yu Gothic" pitchFamily="34" charset="-128"/>
              <a:ea typeface="Yu Gothic" pitchFamily="34" charset="-128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1" i="0" u="none">
              <a:latin typeface="Yu Gothic" pitchFamily="34" charset="-128"/>
              <a:ea typeface="Yu Gothic" pitchFamily="34" charset="-128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1" i="0" u="none">
              <a:latin typeface="Yu Gothic" pitchFamily="34" charset="-128"/>
              <a:ea typeface="Yu Gothic" pitchFamily="34" charset="-128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>
              <a:latin typeface="Yu Gothic" pitchFamily="34" charset="-128"/>
              <a:ea typeface="Yu Gothic" pitchFamily="34" charset="-128"/>
              <a:cs typeface="Arial"/>
              <a:sym typeface="Arial"/>
            </a:endParaRPr>
          </a:p>
        </p:txBody>
      </p:sp>
      <p:sp>
        <p:nvSpPr>
          <p:cNvPr id="18" name="Shape 252"/>
          <p:cNvSpPr txBox="1"/>
          <p:nvPr/>
        </p:nvSpPr>
        <p:spPr>
          <a:xfrm>
            <a:off x="5857708" y="2779710"/>
            <a:ext cx="1721202" cy="74980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Pasal 32: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tidak cukup bukti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putusan bebas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ada kerugian negara</a:t>
            </a:r>
          </a:p>
        </p:txBody>
      </p:sp>
      <p:sp>
        <p:nvSpPr>
          <p:cNvPr id="19" name="Shape 253"/>
          <p:cNvSpPr txBox="1"/>
          <p:nvPr/>
        </p:nvSpPr>
        <p:spPr>
          <a:xfrm>
            <a:off x="5857708" y="3644899"/>
            <a:ext cx="1721202" cy="74980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Pasal 33: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tersangka meninggal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ada kerugian negara</a:t>
            </a:r>
          </a:p>
        </p:txBody>
      </p:sp>
      <p:sp>
        <p:nvSpPr>
          <p:cNvPr id="20" name="Shape 254"/>
          <p:cNvSpPr txBox="1"/>
          <p:nvPr/>
        </p:nvSpPr>
        <p:spPr>
          <a:xfrm>
            <a:off x="5857709" y="4508499"/>
            <a:ext cx="1721201" cy="620226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Pasal</a:t>
            </a:r>
            <a:r>
              <a:rPr lang="en-US" sz="1000" b="0" i="0" u="none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34: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terdakwa</a:t>
            </a:r>
            <a:r>
              <a:rPr lang="en-US" sz="1000" b="0" i="0" u="none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meninggal</a:t>
            </a:r>
            <a:endParaRPr lang="en-US" sz="1000" b="0" i="0" u="none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ada</a:t>
            </a:r>
            <a:r>
              <a:rPr lang="en-US" sz="1000" b="0" i="0" u="none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kerugian</a:t>
            </a:r>
            <a:r>
              <a:rPr lang="en-US" sz="1000" b="0" i="0" u="none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negara</a:t>
            </a:r>
            <a:endParaRPr lang="en-US" sz="1000" b="0" i="0" u="none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</p:txBody>
      </p:sp>
      <p:sp>
        <p:nvSpPr>
          <p:cNvPr id="21" name="Shape 255"/>
          <p:cNvSpPr txBox="1"/>
          <p:nvPr/>
        </p:nvSpPr>
        <p:spPr>
          <a:xfrm>
            <a:off x="5857707" y="5300661"/>
            <a:ext cx="1721203" cy="74980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Pasal</a:t>
            </a:r>
            <a:r>
              <a:rPr lang="en-US" sz="1000" b="0" i="0" u="none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38 (5):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terdakwa</a:t>
            </a:r>
            <a:r>
              <a:rPr lang="en-US" sz="1000" b="0" i="0" u="none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meninggal</a:t>
            </a:r>
            <a:endParaRPr lang="en-US" sz="1000" b="0" i="0" u="none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ada</a:t>
            </a:r>
            <a:r>
              <a:rPr lang="en-US" sz="1000" b="0" i="0" u="none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bukti</a:t>
            </a:r>
            <a:r>
              <a:rPr lang="en-US" sz="1000" b="0" i="0" u="none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cukup</a:t>
            </a:r>
            <a:r>
              <a:rPr lang="en-US" sz="1000" b="0" i="0" u="none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kuat</a:t>
            </a:r>
            <a:endParaRPr lang="en-US" sz="1000" b="0" i="0" u="none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ada</a:t>
            </a:r>
            <a:r>
              <a:rPr lang="en-US" sz="1000" b="0" i="0" u="none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barang</a:t>
            </a:r>
            <a:r>
              <a:rPr lang="en-US" sz="1000" b="0" i="0" u="none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1000" b="0" i="0" u="none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yg</a:t>
            </a:r>
            <a:r>
              <a:rPr lang="en-US" sz="1000" b="0" i="0" u="none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disita</a:t>
            </a:r>
            <a:endParaRPr lang="en-US" sz="1000" b="0" i="0" u="none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</p:txBody>
      </p:sp>
      <p:sp>
        <p:nvSpPr>
          <p:cNvPr id="22" name="Shape 256"/>
          <p:cNvSpPr txBox="1"/>
          <p:nvPr/>
        </p:nvSpPr>
        <p:spPr>
          <a:xfrm>
            <a:off x="7872246" y="5300661"/>
            <a:ext cx="2144272" cy="74980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JPU minta penetapan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Hakim agar harta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yang disita dirampas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untuk negara</a:t>
            </a:r>
          </a:p>
        </p:txBody>
      </p:sp>
      <p:sp>
        <p:nvSpPr>
          <p:cNvPr id="23" name="Shape 257"/>
          <p:cNvSpPr txBox="1"/>
          <p:nvPr/>
        </p:nvSpPr>
        <p:spPr>
          <a:xfrm>
            <a:off x="7872246" y="4508499"/>
            <a:ext cx="2144272" cy="67548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PU menyerahkan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kepada JPN/Instansi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yang dirugikan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untuk dituntut perdata</a:t>
            </a:r>
          </a:p>
        </p:txBody>
      </p:sp>
      <p:sp>
        <p:nvSpPr>
          <p:cNvPr id="24" name="Shape 258"/>
          <p:cNvSpPr txBox="1"/>
          <p:nvPr/>
        </p:nvSpPr>
        <p:spPr>
          <a:xfrm>
            <a:off x="7872246" y="3644899"/>
            <a:ext cx="2144272" cy="74980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Keluarganya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dituntut perdata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oleh JPN/Instansi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yang dirugikan</a:t>
            </a:r>
          </a:p>
        </p:txBody>
      </p:sp>
      <p:sp>
        <p:nvSpPr>
          <p:cNvPr id="25" name="Shape 259"/>
          <p:cNvSpPr txBox="1"/>
          <p:nvPr/>
        </p:nvSpPr>
        <p:spPr>
          <a:xfrm>
            <a:off x="7872107" y="2779710"/>
            <a:ext cx="2144430" cy="74815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Keluarganya</a:t>
            </a:r>
            <a:endParaRPr lang="en-US" sz="1000" b="0" i="0" u="none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dituntut</a:t>
            </a:r>
            <a:r>
              <a:rPr lang="en-US" sz="1000" b="0" i="0" u="none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perdata</a:t>
            </a:r>
            <a:endParaRPr lang="en-US" sz="1000" b="0" i="0" u="none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oleh</a:t>
            </a:r>
            <a:r>
              <a:rPr lang="en-US" sz="1000" b="0" i="0" u="none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JPN/</a:t>
            </a: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Instansi</a:t>
            </a:r>
            <a:endParaRPr lang="en-US" sz="1000" b="0" i="0" u="none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1000" b="0" i="0" u="none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yang </a:t>
            </a:r>
            <a:r>
              <a:rPr lang="en-US" sz="1000" b="0" i="0" u="none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dirugikan</a:t>
            </a:r>
            <a:endParaRPr lang="en-US" sz="1000" b="0" i="0" u="none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</p:txBody>
      </p:sp>
      <p:cxnSp>
        <p:nvCxnSpPr>
          <p:cNvPr id="26" name="Shape 260"/>
          <p:cNvCxnSpPr/>
          <p:nvPr/>
        </p:nvCxnSpPr>
        <p:spPr>
          <a:xfrm>
            <a:off x="7406139" y="4004904"/>
            <a:ext cx="572974" cy="1561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Shape 261"/>
          <p:cNvCxnSpPr/>
          <p:nvPr/>
        </p:nvCxnSpPr>
        <p:spPr>
          <a:xfrm>
            <a:off x="7408605" y="3157010"/>
            <a:ext cx="572974" cy="1561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Shape 260"/>
          <p:cNvCxnSpPr/>
          <p:nvPr/>
        </p:nvCxnSpPr>
        <p:spPr>
          <a:xfrm>
            <a:off x="7406139" y="4811570"/>
            <a:ext cx="572974" cy="1561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" name="Shape 260"/>
          <p:cNvCxnSpPr/>
          <p:nvPr/>
        </p:nvCxnSpPr>
        <p:spPr>
          <a:xfrm>
            <a:off x="7406139" y="5674003"/>
            <a:ext cx="572974" cy="1561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17024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pic>
        <p:nvPicPr>
          <p:cNvPr id="6" name="Shape 2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18872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024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6" name="Shape 329"/>
          <p:cNvSpPr txBox="1"/>
          <p:nvPr/>
        </p:nvSpPr>
        <p:spPr>
          <a:xfrm>
            <a:off x="654050" y="2286000"/>
            <a:ext cx="5594349" cy="4286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342900" marR="0" lvl="0" indent="-342900" algn="just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0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Setiap</a:t>
            </a:r>
            <a:r>
              <a:rPr lang="en-US" sz="2400" b="0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orang; </a:t>
            </a:r>
          </a:p>
          <a:p>
            <a:pPr marL="342900" marR="0" lvl="0" indent="-342900" algn="just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melawan</a:t>
            </a:r>
            <a:r>
              <a:rPr lang="en-US" sz="2400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hukum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;</a:t>
            </a:r>
          </a:p>
          <a:p>
            <a:pPr marL="342900" marR="0" lvl="0" indent="-342900" algn="just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memperkaya</a:t>
            </a:r>
            <a:r>
              <a:rPr lang="en-US" sz="2400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diri</a:t>
            </a:r>
            <a:r>
              <a:rPr lang="en-US" sz="24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sendiri</a:t>
            </a:r>
            <a:r>
              <a:rPr lang="en-US" sz="2400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/ </a:t>
            </a:r>
            <a:r>
              <a:rPr lang="en-US" sz="24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orang </a:t>
            </a:r>
            <a:r>
              <a:rPr lang="en-US" sz="2400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lain/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korporasi</a:t>
            </a:r>
            <a:r>
              <a:rPr lang="en-US" sz="2400" dirty="0" smtClean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;</a:t>
            </a:r>
          </a:p>
          <a:p>
            <a:pPr marL="342900" marR="0" lvl="0" indent="-342900" algn="just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merugikan</a:t>
            </a:r>
            <a:r>
              <a:rPr lang="en-US" sz="2400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keuangan</a:t>
            </a:r>
            <a:r>
              <a:rPr lang="en-US" sz="24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i="0" u="none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negara</a:t>
            </a:r>
            <a:r>
              <a:rPr lang="en-US" sz="2400" b="1" i="0" u="none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/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perekonomian</a:t>
            </a:r>
            <a:r>
              <a:rPr lang="en-US" sz="2400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negara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;</a:t>
            </a:r>
            <a:endParaRPr lang="en-US" sz="2400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Tahoma"/>
              <a:sym typeface="Tahoma"/>
            </a:endParaRPr>
          </a:p>
          <a:p>
            <a:pPr marR="0" lvl="0" algn="just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</a:pPr>
            <a:endParaRPr lang="en-US" sz="2400" dirty="0">
              <a:latin typeface="Yu Gothic" pitchFamily="34" charset="-128"/>
              <a:ea typeface="Yu Gothic" pitchFamily="34" charset="-128"/>
              <a:cs typeface="Tahoma"/>
              <a:sym typeface="Tahoma"/>
            </a:endParaRPr>
          </a:p>
          <a:p>
            <a:pPr marL="0" marR="0" lvl="0" indent="0" algn="just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ahoma"/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Wingdings" panose="05000000000000000000" pitchFamily="2" charset="2"/>
              </a:rPr>
              <a:t>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Dipidana</a:t>
            </a:r>
            <a:r>
              <a:rPr lang="en-US" sz="2400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: </a:t>
            </a:r>
          </a:p>
          <a:p>
            <a:pPr marL="342900" indent="-342900" algn="just">
              <a:lnSpc>
                <a:spcPct val="102000"/>
              </a:lnSpc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penjara</a:t>
            </a:r>
            <a:r>
              <a:rPr lang="en-US" sz="2400" b="1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seumur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hidup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400" b="1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penjara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min 4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tahun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max 20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tahun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; </a:t>
            </a: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dan</a:t>
            </a:r>
            <a:r>
              <a:rPr lang="en-US" sz="2400" b="1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</a:p>
          <a:p>
            <a:pPr marL="342900" indent="-342900" algn="just">
              <a:lnSpc>
                <a:spcPct val="102000"/>
              </a:lnSpc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denda</a:t>
            </a:r>
            <a:r>
              <a:rPr lang="en-US" sz="2400" b="1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min 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Rp200juta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max 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Rp1miliar. </a:t>
            </a:r>
            <a:endParaRPr lang="en-US" sz="2400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Tahoma"/>
              <a:sym typeface="Tahoma"/>
            </a:endParaRPr>
          </a:p>
          <a:p>
            <a:pPr marL="0" marR="0" lvl="0" indent="0" algn="just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ahoma"/>
              <a:buNone/>
            </a:pP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endParaRPr lang="en-US" sz="2400" b="0" i="0" u="none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Tahoma"/>
              <a:sym typeface="Tahoma"/>
            </a:endParaRPr>
          </a:p>
        </p:txBody>
      </p:sp>
      <p:pic>
        <p:nvPicPr>
          <p:cNvPr id="10" name="Shape 3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30975" y="2016179"/>
            <a:ext cx="3451225" cy="4308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hape 3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30975" y="2284769"/>
            <a:ext cx="1260474" cy="159825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243"/>
          <p:cNvSpPr txBox="1">
            <a:spLocks noGrp="1"/>
          </p:cNvSpPr>
          <p:nvPr>
            <p:ph type="title"/>
          </p:nvPr>
        </p:nvSpPr>
        <p:spPr>
          <a:xfrm>
            <a:off x="0" y="152400"/>
            <a:ext cx="11887200" cy="12954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4000" b="1" dirty="0" err="1" smtClean="0">
                <a:latin typeface="Yu Gothic" panose="020B0400000000000000" pitchFamily="34" charset="-128"/>
                <a:ea typeface="Yu Gothic" panose="020B0400000000000000" pitchFamily="34" charset="-128"/>
              </a:rPr>
              <a:t>Jenis</a:t>
            </a:r>
            <a:r>
              <a:rPr lang="en-US" sz="4000" b="1" dirty="0" smtClean="0"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en-US" sz="4000" b="1" dirty="0" err="1" smtClean="0">
                <a:latin typeface="Yu Gothic" panose="020B0400000000000000" pitchFamily="34" charset="-128"/>
                <a:ea typeface="Yu Gothic" panose="020B0400000000000000" pitchFamily="34" charset="-128"/>
              </a:rPr>
              <a:t>Tipikor</a:t>
            </a:r>
            <a:r>
              <a:rPr lang="en-US" sz="4000" b="1" dirty="0" smtClean="0">
                <a:latin typeface="Yu Gothic" panose="020B0400000000000000" pitchFamily="34" charset="-128"/>
                <a:ea typeface="Yu Gothic" panose="020B0400000000000000" pitchFamily="34" charset="-128"/>
              </a:rPr>
              <a:t>: </a:t>
            </a:r>
            <a:r>
              <a:rPr lang="en-US" sz="4000" b="1" dirty="0" err="1" smtClean="0">
                <a:latin typeface="Yu Gothic" panose="020B0400000000000000" pitchFamily="34" charset="-128"/>
                <a:ea typeface="Yu Gothic" panose="020B0400000000000000" pitchFamily="34" charset="-128"/>
              </a:rPr>
              <a:t>Kerugian</a:t>
            </a:r>
            <a:r>
              <a:rPr lang="en-US" sz="4000" b="1" dirty="0" smtClean="0"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en-US" sz="40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Keuangan</a:t>
            </a:r>
            <a:r>
              <a:rPr lang="en-US" sz="4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 Negara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/>
            </a:r>
            <a:br>
              <a:rPr lang="en-US" sz="4000" b="1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</a:br>
            <a:r>
              <a:rPr lang="en-US" sz="40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Pasal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2 </a:t>
            </a:r>
            <a:r>
              <a:rPr lang="en-US" sz="40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ayat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(1) UU </a:t>
            </a:r>
            <a:r>
              <a:rPr lang="en-US" sz="40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Tipikor</a:t>
            </a:r>
            <a:endParaRPr lang="en-US" sz="4000" i="0" u="none" strike="noStrike" cap="none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17024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6" name="Shape 341"/>
          <p:cNvSpPr txBox="1">
            <a:spLocks/>
          </p:cNvSpPr>
          <p:nvPr/>
        </p:nvSpPr>
        <p:spPr>
          <a:xfrm>
            <a:off x="457200" y="1066800"/>
            <a:ext cx="6007100" cy="5475192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98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200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Setiap</a:t>
            </a:r>
            <a:r>
              <a:rPr lang="en-US" sz="2200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orang;</a:t>
            </a:r>
          </a:p>
          <a:p>
            <a:pPr marL="457200" indent="-457200" algn="just">
              <a:lnSpc>
                <a:spcPct val="98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200" dirty="0" err="1">
                <a:latin typeface="Cantata One"/>
                <a:ea typeface="Cantata One"/>
                <a:cs typeface="Cantata One"/>
                <a:sym typeface="Cantata One"/>
              </a:rPr>
              <a:t>d</a:t>
            </a:r>
            <a:r>
              <a:rPr lang="en-US" sz="2200" dirty="0" err="1" smtClean="0">
                <a:latin typeface="Cantata One"/>
                <a:ea typeface="Cantata One"/>
                <a:cs typeface="Cantata One"/>
                <a:sym typeface="Cantata One"/>
              </a:rPr>
              <a:t>engan</a:t>
            </a:r>
            <a:r>
              <a:rPr lang="en-US" sz="2200" dirty="0" smtClean="0"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tujuan</a:t>
            </a:r>
            <a:r>
              <a:rPr lang="en-US" sz="2200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menguntungkan</a:t>
            </a:r>
            <a:r>
              <a:rPr lang="en-US" sz="2200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diri</a:t>
            </a:r>
            <a:r>
              <a:rPr lang="en-US" sz="2200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sendiri</a:t>
            </a:r>
            <a:r>
              <a:rPr lang="en-US" sz="2200" dirty="0" smtClean="0">
                <a:latin typeface="Cantata One"/>
                <a:ea typeface="Cantata One"/>
                <a:cs typeface="Cantata One"/>
                <a:sym typeface="Cantata One"/>
              </a:rPr>
              <a:t>/</a:t>
            </a:r>
            <a:r>
              <a:rPr lang="en-US" sz="2200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orang lain/</a:t>
            </a:r>
            <a:r>
              <a:rPr lang="en-US" sz="2200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korporasi</a:t>
            </a:r>
            <a:r>
              <a:rPr lang="en-US" sz="2200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;</a:t>
            </a:r>
          </a:p>
          <a:p>
            <a:pPr marL="457200" indent="-457200" algn="just">
              <a:lnSpc>
                <a:spcPct val="98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200" b="1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menyalahgunakan</a:t>
            </a:r>
            <a:r>
              <a:rPr lang="en-US" sz="2200" b="1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b="1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kewenangan</a:t>
            </a:r>
            <a:r>
              <a:rPr lang="en-US" sz="2200" b="1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, </a:t>
            </a:r>
            <a:r>
              <a:rPr lang="en-US" sz="2200" b="1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kesempatan</a:t>
            </a:r>
            <a:r>
              <a:rPr lang="en-US" sz="2200" b="1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b="1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atau</a:t>
            </a:r>
            <a:r>
              <a:rPr lang="en-US" sz="2200" b="1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b="1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sarana</a:t>
            </a:r>
            <a:r>
              <a:rPr lang="en-US" sz="2200" b="1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yang </a:t>
            </a:r>
            <a:r>
              <a:rPr lang="en-US" sz="2200" b="1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ada</a:t>
            </a:r>
            <a:r>
              <a:rPr lang="en-US" sz="2200" b="1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b="1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padanya</a:t>
            </a:r>
            <a:r>
              <a:rPr lang="en-US" sz="2200" b="1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b="1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karena</a:t>
            </a:r>
            <a:r>
              <a:rPr lang="en-US" sz="2200" b="1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b="1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jabatan</a:t>
            </a:r>
            <a:r>
              <a:rPr lang="en-US" sz="2200" b="1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b="1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atau</a:t>
            </a:r>
            <a:r>
              <a:rPr lang="en-US" sz="2200" b="1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b="1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kedudukan</a:t>
            </a:r>
            <a:r>
              <a:rPr lang="en-US" sz="2200" b="1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;</a:t>
            </a:r>
          </a:p>
          <a:p>
            <a:pPr marL="457200" indent="-457200" algn="just">
              <a:lnSpc>
                <a:spcPct val="98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200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merugikan</a:t>
            </a:r>
            <a:r>
              <a:rPr lang="en-US" sz="2200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keuangan</a:t>
            </a:r>
            <a:r>
              <a:rPr lang="en-US" sz="2200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negara</a:t>
            </a:r>
            <a:r>
              <a:rPr lang="en-US" sz="2200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atau</a:t>
            </a:r>
            <a:r>
              <a:rPr lang="en-US" sz="2200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perekonomian</a:t>
            </a:r>
            <a:r>
              <a:rPr lang="en-US" sz="2200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negara</a:t>
            </a:r>
            <a:r>
              <a:rPr lang="en-US" sz="2200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;</a:t>
            </a:r>
            <a:endParaRPr lang="en-US" sz="2200" dirty="0">
              <a:solidFill>
                <a:srgbClr val="000000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indent="0" algn="just">
              <a:lnSpc>
                <a:spcPct val="98000"/>
              </a:lnSpc>
              <a:spcBef>
                <a:spcPts val="0"/>
              </a:spcBef>
              <a:buClr>
                <a:srgbClr val="000000"/>
              </a:buClr>
              <a:buSzPct val="25000"/>
              <a:buNone/>
            </a:pPr>
            <a:endParaRPr lang="en-US" sz="2200" dirty="0">
              <a:solidFill>
                <a:srgbClr val="000000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0" indent="0" algn="just">
              <a:lnSpc>
                <a:spcPct val="98000"/>
              </a:lnSpc>
              <a:spcBef>
                <a:spcPts val="800"/>
              </a:spcBef>
              <a:buClr>
                <a:srgbClr val="000000"/>
              </a:buClr>
              <a:buSzPct val="25000"/>
              <a:buNone/>
            </a:pPr>
            <a:r>
              <a:rPr lang="en-US" sz="2200" b="1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b="1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Wingdings" panose="05000000000000000000" pitchFamily="2" charset="2"/>
              </a:rPr>
              <a:t> </a:t>
            </a:r>
            <a:r>
              <a:rPr lang="en-US" sz="2200" b="1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Dipidana</a:t>
            </a:r>
            <a:r>
              <a:rPr lang="en-US" sz="2200" b="1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:</a:t>
            </a:r>
          </a:p>
          <a:p>
            <a:pPr marL="457200" indent="-457200" algn="just">
              <a:lnSpc>
                <a:spcPct val="98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200" b="1" dirty="0" err="1">
                <a:solidFill>
                  <a:srgbClr val="FF0000"/>
                </a:solidFill>
                <a:latin typeface="Cantata One"/>
                <a:ea typeface="Cantata One"/>
                <a:cs typeface="Cantata One"/>
                <a:sym typeface="Cantata One"/>
              </a:rPr>
              <a:t>penjara</a:t>
            </a:r>
            <a:r>
              <a:rPr lang="en-US" sz="2200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seumur</a:t>
            </a:r>
            <a:r>
              <a:rPr lang="en-US" sz="2200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hidup</a:t>
            </a:r>
            <a:r>
              <a:rPr lang="en-US" sz="2200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Cantata One"/>
                <a:ea typeface="Cantata One"/>
                <a:cs typeface="Cantata One"/>
                <a:sym typeface="Cantata One"/>
              </a:rPr>
              <a:t>atau</a:t>
            </a:r>
            <a:r>
              <a:rPr lang="en-US" sz="2200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penjara</a:t>
            </a:r>
            <a:r>
              <a:rPr lang="en-US" sz="2200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min 1 </a:t>
            </a:r>
            <a:r>
              <a:rPr lang="en-US" sz="2200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tahun</a:t>
            </a:r>
            <a:r>
              <a:rPr lang="en-US" sz="2200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dan</a:t>
            </a:r>
            <a:r>
              <a:rPr lang="en-US" sz="2200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max 20 </a:t>
            </a:r>
            <a:r>
              <a:rPr lang="en-US" sz="2200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tahun</a:t>
            </a:r>
            <a:r>
              <a:rPr lang="en-US" sz="2200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; </a:t>
            </a:r>
            <a:r>
              <a:rPr lang="en-US" sz="2200" b="1" dirty="0" err="1">
                <a:solidFill>
                  <a:srgbClr val="FF0000"/>
                </a:solidFill>
                <a:latin typeface="Cantata One"/>
                <a:ea typeface="Cantata One"/>
                <a:cs typeface="Cantata One"/>
                <a:sym typeface="Cantata One"/>
              </a:rPr>
              <a:t>dan</a:t>
            </a:r>
            <a:r>
              <a:rPr lang="en-US" sz="2200" b="1" dirty="0">
                <a:solidFill>
                  <a:srgbClr val="FF0000"/>
                </a:solidFill>
                <a:latin typeface="Cantata One"/>
                <a:ea typeface="Cantata One"/>
                <a:cs typeface="Cantata One"/>
                <a:sym typeface="Cantata One"/>
              </a:rPr>
              <a:t>/</a:t>
            </a:r>
            <a:r>
              <a:rPr lang="en-US" sz="2200" b="1" dirty="0" err="1">
                <a:solidFill>
                  <a:srgbClr val="FF0000"/>
                </a:solidFill>
                <a:latin typeface="Cantata One"/>
                <a:ea typeface="Cantata One"/>
                <a:cs typeface="Cantata One"/>
                <a:sym typeface="Cantata One"/>
              </a:rPr>
              <a:t>atau</a:t>
            </a:r>
            <a:r>
              <a:rPr lang="en-US" sz="2200" b="1" dirty="0">
                <a:solidFill>
                  <a:srgbClr val="FF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</a:p>
          <a:p>
            <a:pPr marL="457200" indent="-457200" algn="just">
              <a:lnSpc>
                <a:spcPct val="98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200" b="1" dirty="0" err="1">
                <a:solidFill>
                  <a:srgbClr val="FF0000"/>
                </a:solidFill>
                <a:latin typeface="Cantata One"/>
                <a:ea typeface="Cantata One"/>
                <a:cs typeface="Cantata One"/>
                <a:sym typeface="Cantata One"/>
              </a:rPr>
              <a:t>denda</a:t>
            </a:r>
            <a:r>
              <a:rPr lang="en-US" sz="2200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min </a:t>
            </a:r>
            <a:r>
              <a:rPr lang="en-US" sz="2200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Rp50juta </a:t>
            </a:r>
            <a:r>
              <a:rPr lang="en-US" sz="2200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dan</a:t>
            </a:r>
            <a:r>
              <a:rPr lang="en-US" sz="2200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2200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max </a:t>
            </a:r>
            <a:r>
              <a:rPr lang="en-US" sz="2200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Rp1 </a:t>
            </a:r>
            <a:r>
              <a:rPr lang="en-US" sz="2200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miliar</a:t>
            </a:r>
            <a:r>
              <a:rPr lang="en-US" sz="2200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.</a:t>
            </a:r>
            <a:endParaRPr lang="en-US" sz="2200" dirty="0">
              <a:solidFill>
                <a:srgbClr val="000000"/>
              </a:solidFill>
              <a:latin typeface="Cantata One"/>
              <a:ea typeface="Cantata One"/>
              <a:cs typeface="Cantata One"/>
              <a:sym typeface="Cantata One"/>
            </a:endParaRPr>
          </a:p>
        </p:txBody>
      </p:sp>
      <p:sp>
        <p:nvSpPr>
          <p:cNvPr id="10" name="Shape 243"/>
          <p:cNvSpPr txBox="1">
            <a:spLocks noGrp="1"/>
          </p:cNvSpPr>
          <p:nvPr>
            <p:ph type="title"/>
          </p:nvPr>
        </p:nvSpPr>
        <p:spPr>
          <a:xfrm>
            <a:off x="0" y="552296"/>
            <a:ext cx="11887200" cy="6542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3600" b="1" dirty="0" err="1" smtClean="0">
                <a:latin typeface="Yu Gothic" pitchFamily="34" charset="-128"/>
                <a:ea typeface="Yu Gothic" pitchFamily="34" charset="-128"/>
                <a:cs typeface="Arial Black"/>
              </a:rPr>
              <a:t>Jenis</a:t>
            </a:r>
            <a:r>
              <a:rPr lang="en-US" sz="3600" b="1" dirty="0" smtClean="0">
                <a:latin typeface="Yu Gothic" pitchFamily="34" charset="-128"/>
                <a:ea typeface="Yu Gothic" pitchFamily="34" charset="-128"/>
                <a:cs typeface="Arial Black"/>
              </a:rPr>
              <a:t> </a:t>
            </a:r>
            <a:r>
              <a:rPr lang="en-US" sz="3600" b="1" dirty="0" err="1" smtClean="0">
                <a:latin typeface="Yu Gothic" pitchFamily="34" charset="-128"/>
                <a:ea typeface="Yu Gothic" pitchFamily="34" charset="-128"/>
                <a:cs typeface="Arial Black"/>
              </a:rPr>
              <a:t>Tipikor</a:t>
            </a:r>
            <a:r>
              <a:rPr lang="en-US" sz="3600" b="1" dirty="0" smtClean="0">
                <a:latin typeface="Yu Gothic" pitchFamily="34" charset="-128"/>
                <a:ea typeface="Yu Gothic" pitchFamily="34" charset="-128"/>
                <a:cs typeface="Arial Black"/>
              </a:rPr>
              <a:t>: </a:t>
            </a:r>
            <a:r>
              <a:rPr lang="en-US" sz="3600" b="1" dirty="0" err="1">
                <a:latin typeface="Yu Gothic" pitchFamily="34" charset="-128"/>
                <a:ea typeface="Yu Gothic" pitchFamily="34" charset="-128"/>
                <a:cs typeface="Arial Black"/>
              </a:rPr>
              <a:t>Kerugian</a:t>
            </a:r>
            <a:r>
              <a:rPr lang="en-US" sz="3600" b="1" dirty="0">
                <a:latin typeface="Yu Gothic" pitchFamily="34" charset="-128"/>
                <a:ea typeface="Yu Gothic" pitchFamily="34" charset="-128"/>
                <a:cs typeface="Arial Black"/>
              </a:rPr>
              <a:t> </a:t>
            </a:r>
            <a:r>
              <a:rPr lang="en-US" sz="3600" b="1" dirty="0" err="1">
                <a:latin typeface="Yu Gothic" pitchFamily="34" charset="-128"/>
                <a:ea typeface="Yu Gothic" pitchFamily="34" charset="-128"/>
                <a:cs typeface="Arial Black"/>
              </a:rPr>
              <a:t>Keuangan</a:t>
            </a:r>
            <a:r>
              <a:rPr lang="en-US" sz="3600" b="1" dirty="0">
                <a:latin typeface="Yu Gothic" pitchFamily="34" charset="-128"/>
                <a:ea typeface="Yu Gothic" pitchFamily="34" charset="-128"/>
                <a:cs typeface="Arial Black"/>
              </a:rPr>
              <a:t> Negara</a:t>
            </a:r>
            <a:r>
              <a:rPr lang="en-US" sz="3600" b="1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/>
            </a:r>
            <a:br>
              <a:rPr lang="en-US" sz="3600" b="1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</a:br>
            <a:r>
              <a:rPr lang="en-US" sz="36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Pasal</a:t>
            </a:r>
            <a:r>
              <a:rPr lang="en-US" sz="36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3 UU </a:t>
            </a:r>
            <a:r>
              <a:rPr lang="en-US" sz="36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Tipikor</a:t>
            </a:r>
            <a:endParaRPr lang="en-US" sz="3600" i="0" u="none" strike="noStrike" cap="none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</p:txBody>
      </p:sp>
      <p:pic>
        <p:nvPicPr>
          <p:cNvPr id="11" name="Shape 3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7999" y="1249460"/>
            <a:ext cx="4786313" cy="3855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128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pic>
        <p:nvPicPr>
          <p:cNvPr id="6" name="Shape 353"/>
          <p:cNvPicPr preferRelativeResize="0"/>
          <p:nvPr/>
        </p:nvPicPr>
        <p:blipFill rotWithShape="1">
          <a:blip r:embed="rId3">
            <a:alphaModFix/>
          </a:blip>
          <a:srcRect r="4386"/>
          <a:stretch/>
        </p:blipFill>
        <p:spPr>
          <a:xfrm>
            <a:off x="0" y="1"/>
            <a:ext cx="524576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Shape 3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45768" y="1"/>
            <a:ext cx="48126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0452246" y="685800"/>
            <a:ext cx="1061316" cy="3582391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en-US" sz="4800" b="1" dirty="0" smtClean="0"/>
              <a:t>SUAP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59128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9744" y="126603"/>
            <a:ext cx="84273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Yu Gothic" pitchFamily="34" charset="-128"/>
                <a:ea typeface="Yu Gothic" pitchFamily="34" charset="-128"/>
                <a:cs typeface="Arial Black"/>
              </a:rPr>
              <a:t>Jenis</a:t>
            </a:r>
            <a:r>
              <a:rPr lang="en-US" sz="3200" b="1" dirty="0">
                <a:latin typeface="Yu Gothic" pitchFamily="34" charset="-128"/>
                <a:ea typeface="Yu Gothic" pitchFamily="34" charset="-128"/>
                <a:cs typeface="Arial Black"/>
              </a:rPr>
              <a:t> </a:t>
            </a:r>
            <a:r>
              <a:rPr lang="en-US" sz="3200" b="1" dirty="0" err="1">
                <a:latin typeface="Yu Gothic" pitchFamily="34" charset="-128"/>
                <a:ea typeface="Yu Gothic" pitchFamily="34" charset="-128"/>
                <a:cs typeface="Arial Black"/>
              </a:rPr>
              <a:t>Tipikor</a:t>
            </a:r>
            <a:r>
              <a:rPr lang="en-US" sz="3200" b="1" dirty="0">
                <a:latin typeface="Yu Gothic" pitchFamily="34" charset="-128"/>
                <a:ea typeface="Yu Gothic" pitchFamily="34" charset="-128"/>
                <a:cs typeface="Arial Black"/>
              </a:rPr>
              <a:t>: </a:t>
            </a:r>
            <a:r>
              <a:rPr lang="en-US" sz="3200" b="1" dirty="0" err="1">
                <a:latin typeface="Yu Gothic" pitchFamily="34" charset="-128"/>
                <a:ea typeface="Yu Gothic" pitchFamily="34" charset="-128"/>
                <a:cs typeface="Arial Black"/>
              </a:rPr>
              <a:t>Kerugian</a:t>
            </a:r>
            <a:r>
              <a:rPr lang="en-US" sz="3200" b="1" dirty="0">
                <a:latin typeface="Yu Gothic" pitchFamily="34" charset="-128"/>
                <a:ea typeface="Yu Gothic" pitchFamily="34" charset="-128"/>
                <a:cs typeface="Arial Black"/>
              </a:rPr>
              <a:t> </a:t>
            </a:r>
            <a:r>
              <a:rPr lang="en-US" sz="3200" b="1" dirty="0" err="1">
                <a:latin typeface="Yu Gothic" pitchFamily="34" charset="-128"/>
                <a:ea typeface="Yu Gothic" pitchFamily="34" charset="-128"/>
                <a:cs typeface="Arial Black"/>
              </a:rPr>
              <a:t>Keuangan</a:t>
            </a:r>
            <a:r>
              <a:rPr lang="en-US" sz="3200" b="1" dirty="0">
                <a:latin typeface="Yu Gothic" pitchFamily="34" charset="-128"/>
                <a:ea typeface="Yu Gothic" pitchFamily="34" charset="-128"/>
                <a:cs typeface="Arial Black"/>
              </a:rPr>
              <a:t> Negara</a:t>
            </a:r>
            <a:endParaRPr lang="en-US" sz="3200" b="1" dirty="0" smtClean="0">
              <a:latin typeface="Yu Gothic" pitchFamily="34" charset="-128"/>
              <a:ea typeface="Yu Gothic" pitchFamily="34" charset="-128"/>
            </a:endParaRPr>
          </a:p>
          <a:p>
            <a:r>
              <a:rPr lang="en-US" sz="3200" dirty="0" err="1" smtClean="0">
                <a:latin typeface="Yu Gothic" pitchFamily="34" charset="-128"/>
                <a:ea typeface="Yu Gothic" pitchFamily="34" charset="-128"/>
              </a:rPr>
              <a:t>Pasal</a:t>
            </a:r>
            <a:r>
              <a:rPr lang="en-US" sz="3200" dirty="0" smtClean="0">
                <a:latin typeface="Yu Gothic" pitchFamily="34" charset="-128"/>
                <a:ea typeface="Yu Gothic" pitchFamily="34" charset="-128"/>
              </a:rPr>
              <a:t> 5 UU </a:t>
            </a:r>
            <a:r>
              <a:rPr lang="en-US" sz="3200" dirty="0" err="1" smtClean="0">
                <a:latin typeface="Yu Gothic" pitchFamily="34" charset="-128"/>
                <a:ea typeface="Yu Gothic" pitchFamily="34" charset="-128"/>
              </a:rPr>
              <a:t>Tipikor</a:t>
            </a:r>
            <a:endParaRPr lang="en-US" sz="3200" dirty="0">
              <a:latin typeface="Yu Gothic" pitchFamily="34" charset="-128"/>
              <a:ea typeface="Yu Gothic" pitchFamily="34" charset="-128"/>
            </a:endParaRPr>
          </a:p>
        </p:txBody>
      </p:sp>
      <p:sp>
        <p:nvSpPr>
          <p:cNvPr id="10" name="Shape 368"/>
          <p:cNvSpPr txBox="1"/>
          <p:nvPr/>
        </p:nvSpPr>
        <p:spPr>
          <a:xfrm>
            <a:off x="304800" y="1249461"/>
            <a:ext cx="5620088" cy="5075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ntata One"/>
              <a:buNone/>
            </a:pPr>
            <a:r>
              <a:rPr lang="en-US" sz="1800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(1) </a:t>
            </a:r>
            <a:r>
              <a:rPr lang="en-US" sz="1800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Setiap</a:t>
            </a:r>
            <a:r>
              <a:rPr lang="en-US" sz="1800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orang:</a:t>
            </a:r>
            <a:endParaRPr lang="en-US" sz="1800" i="0" u="none" dirty="0">
              <a:solidFill>
                <a:srgbClr val="000000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685800" marR="0" lvl="0" indent="-342900" algn="just" rtl="0">
              <a:lnSpc>
                <a:spcPct val="98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ct val="25000"/>
            </a:pPr>
            <a:r>
              <a:rPr lang="en-US" b="1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a</a:t>
            </a:r>
            <a:r>
              <a:rPr lang="en-US" sz="1800" b="1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. </a:t>
            </a:r>
            <a:r>
              <a:rPr lang="en-US" sz="1800" b="1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memberi</a:t>
            </a:r>
            <a:r>
              <a:rPr lang="en-US" sz="1800" b="1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atau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menjanjikan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sesuatu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kepada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pegawai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negeri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atau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penyelenggara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negara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dengan</a:t>
            </a:r>
            <a:r>
              <a:rPr lang="en-US" sz="1800" b="0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maksud</a:t>
            </a:r>
            <a:r>
              <a:rPr lang="en-US" sz="1800" b="0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supaya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pegawai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negeri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atau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penyelenggara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negara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tersebut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berbuat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atau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tidak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berbuat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sesuatu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dalam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jabatannya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, yang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bertentangan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dengan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kewajibannya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; </a:t>
            </a:r>
            <a:r>
              <a:rPr lang="en-US" sz="1800" b="0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atau</a:t>
            </a:r>
            <a:endParaRPr lang="en-US" dirty="0">
              <a:solidFill>
                <a:srgbClr val="000000"/>
              </a:solidFill>
              <a:latin typeface="Cantata One"/>
              <a:ea typeface="Cantata One"/>
              <a:cs typeface="Cantata One"/>
              <a:sym typeface="Cantata One"/>
            </a:endParaRPr>
          </a:p>
          <a:p>
            <a:pPr marL="685800" marR="0" lvl="0" indent="-342900" algn="just" rtl="0">
              <a:lnSpc>
                <a:spcPct val="98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ct val="25000"/>
            </a:pPr>
            <a:r>
              <a:rPr lang="en-US" b="1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b</a:t>
            </a:r>
            <a:r>
              <a:rPr lang="en-US" sz="1800" b="1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. </a:t>
            </a:r>
            <a:r>
              <a:rPr lang="en-US" sz="1800" b="1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memberi</a:t>
            </a:r>
            <a:r>
              <a:rPr lang="en-US" sz="1800" b="0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sesuatu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kepada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pegawai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negeri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atau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penyelenggara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negara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karena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atau</a:t>
            </a:r>
            <a:r>
              <a:rPr lang="en-US" sz="1800" b="0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berhubungan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dengan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sesuatu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yang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bertentangan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dengan</a:t>
            </a:r>
            <a:r>
              <a:rPr lang="en-US" b="1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kewajiban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,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dilakukan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atau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tidak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dilakukan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dalam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jabatannya</a:t>
            </a:r>
            <a:r>
              <a:rPr lang="en-US" sz="1800" b="1" i="0" u="none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.</a:t>
            </a:r>
          </a:p>
          <a:p>
            <a:pPr marL="342900" lvl="0" indent="-342900" algn="just">
              <a:lnSpc>
                <a:spcPct val="98000"/>
              </a:lnSpc>
              <a:spcBef>
                <a:spcPts val="800"/>
              </a:spcBef>
              <a:buClr>
                <a:srgbClr val="000000"/>
              </a:buClr>
              <a:buSzPct val="25000"/>
              <a:tabLst>
                <a:tab pos="342900" algn="l"/>
              </a:tabLst>
            </a:pPr>
            <a:r>
              <a:rPr lang="en-US" sz="1800" dirty="0" smtClean="0">
                <a:latin typeface="Cantata One"/>
                <a:ea typeface="Cantata One"/>
                <a:cs typeface="Cantata One"/>
                <a:sym typeface="Cantata One"/>
              </a:rPr>
              <a:t>(2)	</a:t>
            </a:r>
            <a:r>
              <a:rPr lang="en-US" sz="1800" b="0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Bagi</a:t>
            </a:r>
            <a:r>
              <a:rPr lang="en-US" sz="1800" b="0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pegawai</a:t>
            </a:r>
            <a:r>
              <a:rPr lang="en-US" sz="1800" b="0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negeri</a:t>
            </a:r>
            <a:r>
              <a:rPr lang="en-US" sz="1800" b="0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atau</a:t>
            </a:r>
            <a:r>
              <a:rPr lang="en-US" sz="1800" b="0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penyelenggara</a:t>
            </a:r>
            <a:r>
              <a:rPr lang="en-US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negara</a:t>
            </a:r>
            <a:r>
              <a:rPr lang="en-US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yang </a:t>
            </a:r>
            <a:r>
              <a:rPr lang="en-US" sz="1800" b="1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menerima</a:t>
            </a:r>
            <a:r>
              <a:rPr lang="en-US" sz="1800" b="1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pemberian</a:t>
            </a:r>
            <a:r>
              <a:rPr lang="en-US" sz="1800" b="1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atau</a:t>
            </a:r>
            <a:r>
              <a:rPr lang="en-US" sz="1800" b="1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janji</a:t>
            </a:r>
            <a:r>
              <a:rPr lang="en-US" sz="1800" b="0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0" i="0" u="none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ancamannya</a:t>
            </a:r>
            <a:r>
              <a:rPr lang="en-US" sz="1800" b="0" i="0" u="none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sz="1800" b="1" i="0" u="none" dirty="0" err="1" smtClean="0">
                <a:latin typeface="Cantata One"/>
                <a:ea typeface="Cantata One"/>
                <a:cs typeface="Cantata One"/>
                <a:sym typeface="Cantata One"/>
              </a:rPr>
              <a:t>dipidana</a:t>
            </a:r>
            <a:r>
              <a:rPr lang="en-US" sz="1800" b="1" i="0" u="none" dirty="0" smtClean="0">
                <a:solidFill>
                  <a:srgbClr val="FF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Cantata One"/>
                <a:ea typeface="Cantata One"/>
                <a:cs typeface="Cantata One"/>
                <a:sym typeface="Cantata One"/>
              </a:rPr>
              <a:t>penjara</a:t>
            </a:r>
            <a:r>
              <a:rPr lang="en-US" b="1" dirty="0" smtClean="0">
                <a:solidFill>
                  <a:srgbClr val="FF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min 1 </a:t>
            </a:r>
            <a:r>
              <a:rPr lang="en-US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tahun</a:t>
            </a:r>
            <a:r>
              <a:rPr lang="en-US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dan</a:t>
            </a:r>
            <a:r>
              <a:rPr lang="en-US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max </a:t>
            </a:r>
            <a:r>
              <a:rPr lang="en-US" dirty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5 </a:t>
            </a:r>
            <a:r>
              <a:rPr lang="en-US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tahun</a:t>
            </a:r>
            <a:r>
              <a:rPr lang="en-US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Cantata One"/>
                <a:ea typeface="Cantata One"/>
                <a:cs typeface="Cantata One"/>
                <a:sym typeface="Cantata One"/>
              </a:rPr>
              <a:t>dan</a:t>
            </a:r>
            <a:r>
              <a:rPr lang="en-US" b="1" dirty="0" smtClean="0">
                <a:solidFill>
                  <a:srgbClr val="FF0000"/>
                </a:solidFill>
                <a:latin typeface="Cantata One"/>
                <a:ea typeface="Cantata One"/>
                <a:cs typeface="Cantata One"/>
                <a:sym typeface="Cantata One"/>
              </a:rPr>
              <a:t>/</a:t>
            </a:r>
            <a:r>
              <a:rPr lang="en-US" b="1" dirty="0" err="1" smtClean="0">
                <a:solidFill>
                  <a:srgbClr val="FF0000"/>
                </a:solidFill>
                <a:latin typeface="Cantata One"/>
                <a:ea typeface="Cantata One"/>
                <a:cs typeface="Cantata One"/>
                <a:sym typeface="Cantata One"/>
              </a:rPr>
              <a:t>atau</a:t>
            </a:r>
            <a:r>
              <a:rPr lang="en-US" b="1" dirty="0" smtClean="0">
                <a:solidFill>
                  <a:srgbClr val="FF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Cantata One"/>
                <a:ea typeface="Cantata One"/>
                <a:cs typeface="Cantata One"/>
                <a:sym typeface="Cantata One"/>
              </a:rPr>
              <a:t>denda</a:t>
            </a:r>
            <a:r>
              <a:rPr lang="en-US" b="1" dirty="0" smtClean="0">
                <a:solidFill>
                  <a:srgbClr val="FF0000"/>
                </a:solidFill>
                <a:latin typeface="Cantata One"/>
                <a:ea typeface="Cantata One"/>
                <a:cs typeface="Cantata One"/>
                <a:sym typeface="Cantata One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min Rp50juta </a:t>
            </a:r>
            <a:r>
              <a:rPr lang="en-US" dirty="0" err="1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dan</a:t>
            </a:r>
            <a:r>
              <a:rPr lang="en-US" dirty="0" smtClean="0">
                <a:solidFill>
                  <a:srgbClr val="000000"/>
                </a:solidFill>
                <a:latin typeface="Cantata One"/>
                <a:ea typeface="Cantata One"/>
                <a:cs typeface="Cantata One"/>
                <a:sym typeface="Cantata One"/>
              </a:rPr>
              <a:t> max Rp250juta.</a:t>
            </a:r>
            <a:endParaRPr lang="en-US" sz="1800" b="0" i="0" u="none" dirty="0">
              <a:solidFill>
                <a:srgbClr val="000000"/>
              </a:solidFill>
              <a:latin typeface="Cantata One"/>
              <a:ea typeface="Cantata One"/>
              <a:cs typeface="Cantata One"/>
              <a:sym typeface="Cantata One"/>
            </a:endParaRPr>
          </a:p>
        </p:txBody>
      </p:sp>
      <p:pic>
        <p:nvPicPr>
          <p:cNvPr id="11" name="Shape 3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48400" y="1371600"/>
            <a:ext cx="3810000" cy="5064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547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1282" y="654753"/>
            <a:ext cx="53078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Yu Gothic" pitchFamily="34" charset="-128"/>
                <a:ea typeface="Yu Gothic" pitchFamily="34" charset="-128"/>
              </a:rPr>
              <a:t>Pasal</a:t>
            </a:r>
            <a:r>
              <a:rPr lang="en-US" sz="3200" dirty="0" smtClean="0">
                <a:latin typeface="Yu Gothic" pitchFamily="34" charset="-128"/>
                <a:ea typeface="Yu Gothic" pitchFamily="34" charset="-128"/>
              </a:rPr>
              <a:t> 6 </a:t>
            </a:r>
            <a:r>
              <a:rPr lang="en-US" sz="3200" dirty="0" err="1" smtClean="0">
                <a:latin typeface="Yu Gothic" pitchFamily="34" charset="-128"/>
                <a:ea typeface="Yu Gothic" pitchFamily="34" charset="-128"/>
              </a:rPr>
              <a:t>ayat</a:t>
            </a:r>
            <a:r>
              <a:rPr lang="en-US" sz="3200" dirty="0" smtClean="0">
                <a:latin typeface="Yu Gothic" pitchFamily="34" charset="-128"/>
                <a:ea typeface="Yu Gothic" pitchFamily="34" charset="-128"/>
              </a:rPr>
              <a:t> (1) UU </a:t>
            </a:r>
            <a:r>
              <a:rPr lang="en-US" sz="3200" dirty="0" err="1" smtClean="0">
                <a:latin typeface="Yu Gothic" pitchFamily="34" charset="-128"/>
                <a:ea typeface="Yu Gothic" pitchFamily="34" charset="-128"/>
              </a:rPr>
              <a:t>Tipikor</a:t>
            </a:r>
            <a:endParaRPr lang="en-US" sz="3200" dirty="0">
              <a:latin typeface="Yu Gothic" pitchFamily="34" charset="-128"/>
              <a:ea typeface="Yu Gothic" pitchFamily="34" charset="-128"/>
            </a:endParaRPr>
          </a:p>
        </p:txBody>
      </p:sp>
      <p:sp>
        <p:nvSpPr>
          <p:cNvPr id="10" name="Shape 368"/>
          <p:cNvSpPr txBox="1"/>
          <p:nvPr/>
        </p:nvSpPr>
        <p:spPr>
          <a:xfrm>
            <a:off x="304800" y="1249461"/>
            <a:ext cx="5620088" cy="5075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ntata One"/>
              <a:buNone/>
            </a:pPr>
            <a:endParaRPr lang="en-US" sz="1800" b="0" i="0" u="none" dirty="0">
              <a:solidFill>
                <a:srgbClr val="000000"/>
              </a:solidFill>
              <a:latin typeface="Cantata One"/>
              <a:ea typeface="Cantata One"/>
              <a:cs typeface="Cantata One"/>
              <a:sym typeface="Cantata One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23584" y="1241057"/>
            <a:ext cx="5430216" cy="1215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02000"/>
              </a:lnSpc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Hakim/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advokat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menerima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suap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dipidana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sama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pemberinya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23584" y="651315"/>
            <a:ext cx="53078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Yu Gothic" pitchFamily="34" charset="-128"/>
                <a:ea typeface="Yu Gothic" pitchFamily="34" charset="-128"/>
              </a:rPr>
              <a:t>Pasal</a:t>
            </a:r>
            <a:r>
              <a:rPr lang="en-US" sz="3200" dirty="0" smtClean="0">
                <a:latin typeface="Yu Gothic" pitchFamily="34" charset="-128"/>
                <a:ea typeface="Yu Gothic" pitchFamily="34" charset="-128"/>
              </a:rPr>
              <a:t> 6 </a:t>
            </a:r>
            <a:r>
              <a:rPr lang="en-US" sz="3200" dirty="0" err="1" smtClean="0">
                <a:latin typeface="Yu Gothic" pitchFamily="34" charset="-128"/>
                <a:ea typeface="Yu Gothic" pitchFamily="34" charset="-128"/>
              </a:rPr>
              <a:t>ayat</a:t>
            </a:r>
            <a:r>
              <a:rPr lang="en-US" sz="3200" dirty="0" smtClean="0">
                <a:latin typeface="Yu Gothic" pitchFamily="34" charset="-128"/>
                <a:ea typeface="Yu Gothic" pitchFamily="34" charset="-128"/>
              </a:rPr>
              <a:t> (2) UU </a:t>
            </a:r>
            <a:r>
              <a:rPr lang="en-US" sz="3200" dirty="0" err="1" smtClean="0">
                <a:latin typeface="Yu Gothic" pitchFamily="34" charset="-128"/>
                <a:ea typeface="Yu Gothic" pitchFamily="34" charset="-128"/>
              </a:rPr>
              <a:t>Tipikor</a:t>
            </a:r>
            <a:endParaRPr lang="en-US" sz="3200" dirty="0">
              <a:latin typeface="Yu Gothic" pitchFamily="34" charset="-128"/>
              <a:ea typeface="Yu Gothic" pitchFamily="34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4437" y="121712"/>
            <a:ext cx="112335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Yu Gothic" pitchFamily="34" charset="-128"/>
                <a:ea typeface="Yu Gothic" pitchFamily="34" charset="-128"/>
                <a:cs typeface="Arial Black"/>
              </a:rPr>
              <a:t>Jenis</a:t>
            </a:r>
            <a:r>
              <a:rPr lang="en-US" sz="3200" b="1" dirty="0">
                <a:latin typeface="Yu Gothic" pitchFamily="34" charset="-128"/>
                <a:ea typeface="Yu Gothic" pitchFamily="34" charset="-128"/>
                <a:cs typeface="Arial Black"/>
              </a:rPr>
              <a:t> </a:t>
            </a:r>
            <a:r>
              <a:rPr lang="en-US" sz="3200" b="1" dirty="0" err="1">
                <a:latin typeface="Yu Gothic" pitchFamily="34" charset="-128"/>
                <a:ea typeface="Yu Gothic" pitchFamily="34" charset="-128"/>
                <a:cs typeface="Arial Black"/>
              </a:rPr>
              <a:t>Tipikor</a:t>
            </a:r>
            <a:r>
              <a:rPr lang="en-US" sz="3200" b="1" dirty="0">
                <a:latin typeface="Yu Gothic" pitchFamily="34" charset="-128"/>
                <a:ea typeface="Yu Gothic" pitchFamily="34" charset="-128"/>
                <a:cs typeface="Arial Black"/>
              </a:rPr>
              <a:t>: </a:t>
            </a:r>
            <a:r>
              <a:rPr lang="en-US" sz="3200" b="1" dirty="0" err="1">
                <a:latin typeface="Yu Gothic" pitchFamily="34" charset="-128"/>
                <a:ea typeface="Yu Gothic" pitchFamily="34" charset="-128"/>
                <a:cs typeface="Arial Black"/>
              </a:rPr>
              <a:t>Kerugian</a:t>
            </a:r>
            <a:r>
              <a:rPr lang="en-US" sz="3200" b="1" dirty="0">
                <a:latin typeface="Yu Gothic" pitchFamily="34" charset="-128"/>
                <a:ea typeface="Yu Gothic" pitchFamily="34" charset="-128"/>
                <a:cs typeface="Arial Black"/>
              </a:rPr>
              <a:t> </a:t>
            </a:r>
            <a:r>
              <a:rPr lang="en-US" sz="3200" b="1" dirty="0" err="1">
                <a:latin typeface="Yu Gothic" pitchFamily="34" charset="-128"/>
                <a:ea typeface="Yu Gothic" pitchFamily="34" charset="-128"/>
                <a:cs typeface="Arial Black"/>
              </a:rPr>
              <a:t>Keuangan</a:t>
            </a:r>
            <a:r>
              <a:rPr lang="en-US" sz="3200" b="1" dirty="0">
                <a:latin typeface="Yu Gothic" pitchFamily="34" charset="-128"/>
                <a:ea typeface="Yu Gothic" pitchFamily="34" charset="-128"/>
                <a:cs typeface="Arial Black"/>
              </a:rPr>
              <a:t> Negara</a:t>
            </a:r>
            <a:endParaRPr lang="en-US" sz="3200" b="1" dirty="0">
              <a:latin typeface="Yu Gothic" pitchFamily="34" charset="-128"/>
              <a:ea typeface="Yu Gothic" pitchFamily="34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799" y="1276080"/>
            <a:ext cx="5486399" cy="5478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02000"/>
              </a:lnSpc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Suap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kepada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hakim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maksud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mempengaruhi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perkara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akan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diadili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;</a:t>
            </a:r>
          </a:p>
          <a:p>
            <a:pPr marL="342900" indent="-342900" algn="just">
              <a:lnSpc>
                <a:spcPct val="102000"/>
              </a:lnSpc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Suap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kepada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advokat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untuk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menghadiri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sidang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pengadilan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maksud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untuk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mempengaruhi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nasihat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/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pendapat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akan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diberikan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berhubung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perkara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diserahkan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kepada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pengadilan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untuk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diadili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.</a:t>
            </a:r>
          </a:p>
          <a:p>
            <a:pPr algn="just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Wingdings" panose="05000000000000000000" pitchFamily="2" charset="2"/>
              </a:rPr>
              <a:t>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Dipidana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</a:p>
          <a:p>
            <a:pPr marL="342900" indent="-342900" algn="just">
              <a:lnSpc>
                <a:spcPct val="102000"/>
              </a:lnSpc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0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penjara</a:t>
            </a:r>
            <a:r>
              <a:rPr lang="en-US" sz="20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min 3 </a:t>
            </a:r>
            <a:r>
              <a:rPr lang="en-US" sz="20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tahun</a:t>
            </a:r>
            <a:r>
              <a:rPr lang="en-US" sz="20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dan</a:t>
            </a:r>
            <a:r>
              <a:rPr lang="en-US" sz="20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max 15 </a:t>
            </a:r>
            <a:r>
              <a:rPr lang="en-US" sz="20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tahun</a:t>
            </a:r>
            <a:r>
              <a:rPr lang="en-US" sz="20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; </a:t>
            </a:r>
            <a:r>
              <a:rPr lang="en-US" sz="20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dan</a:t>
            </a:r>
            <a:r>
              <a:rPr lang="en-US" sz="20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</a:p>
          <a:p>
            <a:pPr marL="342900" indent="-342900" algn="just">
              <a:lnSpc>
                <a:spcPct val="102000"/>
              </a:lnSpc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0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denda</a:t>
            </a:r>
            <a:r>
              <a:rPr lang="en-US" sz="20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min Rp150juta </a:t>
            </a:r>
            <a:r>
              <a:rPr lang="en-US" sz="20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dan</a:t>
            </a:r>
            <a:r>
              <a:rPr lang="en-US" sz="20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max Rp750juta.</a:t>
            </a:r>
          </a:p>
        </p:txBody>
      </p:sp>
    </p:spTree>
    <p:extLst>
      <p:ext uri="{BB962C8B-B14F-4D97-AF65-F5344CB8AC3E}">
        <p14:creationId xmlns:p14="http://schemas.microsoft.com/office/powerpoint/2010/main" val="42177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252679"/>
            <a:ext cx="1048716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>
                <a:latin typeface="Yu Gothic" pitchFamily="34" charset="-128"/>
                <a:ea typeface="Yu Gothic" pitchFamily="34" charset="-128"/>
                <a:cs typeface="Arial Black"/>
              </a:rPr>
              <a:t>Jenis</a:t>
            </a:r>
            <a:r>
              <a:rPr lang="en-US" sz="4000" b="1" dirty="0">
                <a:latin typeface="Yu Gothic" pitchFamily="34" charset="-128"/>
                <a:ea typeface="Yu Gothic" pitchFamily="34" charset="-128"/>
                <a:cs typeface="Arial Black"/>
              </a:rPr>
              <a:t> </a:t>
            </a:r>
            <a:r>
              <a:rPr lang="en-US" sz="4000" b="1" dirty="0" err="1">
                <a:latin typeface="Yu Gothic" pitchFamily="34" charset="-128"/>
                <a:ea typeface="Yu Gothic" pitchFamily="34" charset="-128"/>
                <a:cs typeface="Arial Black"/>
              </a:rPr>
              <a:t>Tipikor</a:t>
            </a:r>
            <a:r>
              <a:rPr lang="en-US" sz="4000" b="1" dirty="0">
                <a:latin typeface="Yu Gothic" pitchFamily="34" charset="-128"/>
                <a:ea typeface="Yu Gothic" pitchFamily="34" charset="-128"/>
                <a:cs typeface="Arial Black"/>
              </a:rPr>
              <a:t>: </a:t>
            </a:r>
            <a:r>
              <a:rPr lang="en-US" sz="4000" b="1" dirty="0" err="1">
                <a:latin typeface="Yu Gothic" pitchFamily="34" charset="-128"/>
                <a:ea typeface="Yu Gothic" pitchFamily="34" charset="-128"/>
                <a:cs typeface="Arial Black"/>
              </a:rPr>
              <a:t>Kerugian</a:t>
            </a:r>
            <a:r>
              <a:rPr lang="en-US" sz="4000" b="1" dirty="0">
                <a:latin typeface="Yu Gothic" pitchFamily="34" charset="-128"/>
                <a:ea typeface="Yu Gothic" pitchFamily="34" charset="-128"/>
                <a:cs typeface="Arial Black"/>
              </a:rPr>
              <a:t> </a:t>
            </a:r>
            <a:r>
              <a:rPr lang="en-US" sz="4000" b="1" dirty="0" err="1">
                <a:latin typeface="Yu Gothic" pitchFamily="34" charset="-128"/>
                <a:ea typeface="Yu Gothic" pitchFamily="34" charset="-128"/>
                <a:cs typeface="Arial Black"/>
              </a:rPr>
              <a:t>Keuangan</a:t>
            </a:r>
            <a:r>
              <a:rPr lang="en-US" sz="4000" b="1" dirty="0">
                <a:latin typeface="Yu Gothic" pitchFamily="34" charset="-128"/>
                <a:ea typeface="Yu Gothic" pitchFamily="34" charset="-128"/>
                <a:cs typeface="Arial Black"/>
              </a:rPr>
              <a:t> 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  <a:cs typeface="Arial Black"/>
              </a:rPr>
              <a:t>Negara</a:t>
            </a:r>
            <a:endParaRPr lang="en-US" sz="4000" b="1" dirty="0" smtClean="0">
              <a:latin typeface="Yu Gothic" pitchFamily="34" charset="-128"/>
              <a:ea typeface="Yu Gothic" pitchFamily="34" charset="-128"/>
            </a:endParaRPr>
          </a:p>
          <a:p>
            <a:r>
              <a:rPr lang="en-US" sz="4000" dirty="0" err="1" smtClean="0">
                <a:latin typeface="Yu Gothic" pitchFamily="34" charset="-128"/>
                <a:ea typeface="Yu Gothic" pitchFamily="34" charset="-128"/>
              </a:rPr>
              <a:t>Pasal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</a:rPr>
              <a:t> 11 UU </a:t>
            </a:r>
            <a:r>
              <a:rPr lang="en-US" sz="4000" dirty="0" err="1" smtClean="0">
                <a:latin typeface="Yu Gothic" pitchFamily="34" charset="-128"/>
                <a:ea typeface="Yu Gothic" pitchFamily="34" charset="-128"/>
              </a:rPr>
              <a:t>Tipikor</a:t>
            </a:r>
            <a:endParaRPr lang="en-US" sz="4000" dirty="0">
              <a:latin typeface="Yu Gothic" pitchFamily="34" charset="-128"/>
              <a:ea typeface="Yu Gothic" pitchFamily="34" charset="-128"/>
            </a:endParaRPr>
          </a:p>
        </p:txBody>
      </p:sp>
      <p:sp>
        <p:nvSpPr>
          <p:cNvPr id="11" name="Shape 398"/>
          <p:cNvSpPr txBox="1">
            <a:spLocks/>
          </p:cNvSpPr>
          <p:nvPr/>
        </p:nvSpPr>
        <p:spPr>
          <a:xfrm>
            <a:off x="228600" y="1676400"/>
            <a:ext cx="8415338" cy="4391708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buClr>
                <a:srgbClr val="000000"/>
              </a:buClr>
              <a:buSzPct val="25000"/>
              <a:buFont typeface="Tahoma"/>
              <a:buNone/>
            </a:pP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  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Pegawai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negeri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penyelenggara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negara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yang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menerima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hadiah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janji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padahal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diketahui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patut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diduga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bahwa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hadiah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janji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tersebut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diberikan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karena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kekuasaan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kewenangan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berhubungan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dengan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jabatannya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menurut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pikiran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orang yang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memberikan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hadiah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janji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tersebut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ada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hubungan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dengan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jabatannya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.</a:t>
            </a:r>
          </a:p>
          <a:p>
            <a:pPr algn="just">
              <a:spcBef>
                <a:spcPts val="0"/>
              </a:spcBef>
              <a:buClr>
                <a:srgbClr val="000000"/>
              </a:buClr>
              <a:buSzPct val="25000"/>
              <a:buFont typeface="Tahoma"/>
              <a:buNone/>
            </a:pPr>
            <a:endParaRPr lang="en-US" sz="2400" dirty="0" smtClean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Tahoma"/>
              <a:sym typeface="Tahoma"/>
            </a:endParaRPr>
          </a:p>
          <a:p>
            <a:pPr algn="just">
              <a:spcBef>
                <a:spcPts val="800"/>
              </a:spcBef>
              <a:buClr>
                <a:srgbClr val="000000"/>
              </a:buClr>
              <a:buSzPct val="25000"/>
              <a:buFont typeface="Tahoma"/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Wingdings" panose="05000000000000000000" pitchFamily="2" charset="2"/>
              </a:rPr>
              <a:t>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Dipidana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:</a:t>
            </a:r>
          </a:p>
          <a:p>
            <a:pPr algn="just">
              <a:lnSpc>
                <a:spcPct val="102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penjara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min 1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tahun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max 5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tahun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; </a:t>
            </a: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dan</a:t>
            </a:r>
            <a:r>
              <a:rPr lang="en-US" sz="2400" b="1" dirty="0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/</a:t>
            </a: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400" b="1" dirty="0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</a:p>
          <a:p>
            <a:pPr algn="just">
              <a:lnSpc>
                <a:spcPct val="102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denda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min Rp50juta </a:t>
            </a:r>
            <a:r>
              <a:rPr lang="en-US" sz="2400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max Rp250juta.</a:t>
            </a:r>
          </a:p>
          <a:p>
            <a:pPr>
              <a:spcBef>
                <a:spcPts val="0"/>
              </a:spcBef>
              <a:buSzPct val="25000"/>
              <a:buFont typeface="Arial" pitchFamily="34" charset="0"/>
              <a:buNone/>
            </a:pPr>
            <a:endParaRPr lang="en-US" sz="2400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59729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3320" y="252679"/>
            <a:ext cx="82028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latin typeface="Yu Gothic" panose="020B0400000000000000" pitchFamily="34" charset="-128"/>
                <a:ea typeface="Yu Gothic" panose="020B0400000000000000" pitchFamily="34" charset="-128"/>
              </a:rPr>
              <a:t>Jenis</a:t>
            </a:r>
            <a:r>
              <a:rPr lang="en-US" sz="4000" b="1" dirty="0" smtClean="0"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en-US" sz="4000" b="1" dirty="0" err="1" smtClean="0">
                <a:latin typeface="Yu Gothic" panose="020B0400000000000000" pitchFamily="34" charset="-128"/>
                <a:ea typeface="Yu Gothic" panose="020B0400000000000000" pitchFamily="34" charset="-128"/>
              </a:rPr>
              <a:t>Tipikor</a:t>
            </a:r>
            <a:r>
              <a:rPr lang="en-US" sz="4000" b="1" dirty="0" smtClean="0">
                <a:latin typeface="Yu Gothic" panose="020B0400000000000000" pitchFamily="34" charset="-128"/>
                <a:ea typeface="Yu Gothic" panose="020B0400000000000000" pitchFamily="34" charset="-128"/>
              </a:rPr>
              <a:t>: </a:t>
            </a:r>
            <a:r>
              <a:rPr lang="en-US" sz="4000" b="1" dirty="0" err="1" smtClean="0">
                <a:latin typeface="Yu Gothic" panose="020B0400000000000000" pitchFamily="34" charset="-128"/>
                <a:ea typeface="Yu Gothic" panose="020B0400000000000000" pitchFamily="34" charset="-128"/>
              </a:rPr>
              <a:t>Gratifikasi</a:t>
            </a:r>
            <a:endParaRPr lang="en-US" sz="4000" b="1" dirty="0" smtClean="0">
              <a:latin typeface="Yu Gothic" pitchFamily="34" charset="-128"/>
              <a:ea typeface="Yu Gothic" pitchFamily="34" charset="-128"/>
            </a:endParaRPr>
          </a:p>
          <a:p>
            <a:r>
              <a:rPr lang="en-US" sz="4000" dirty="0" err="1" smtClean="0">
                <a:latin typeface="Yu Gothic" pitchFamily="34" charset="-128"/>
                <a:ea typeface="Yu Gothic" pitchFamily="34" charset="-128"/>
              </a:rPr>
              <a:t>Pasal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</a:rPr>
              <a:t> 12 </a:t>
            </a:r>
            <a:r>
              <a:rPr lang="en-US" sz="4000" dirty="0" err="1" smtClean="0">
                <a:latin typeface="Yu Gothic" pitchFamily="34" charset="-128"/>
                <a:ea typeface="Yu Gothic" pitchFamily="34" charset="-128"/>
              </a:rPr>
              <a:t>huruf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</a:rPr>
              <a:t> a </a:t>
            </a:r>
            <a:r>
              <a:rPr lang="en-US" sz="4000" dirty="0" err="1" smtClean="0">
                <a:latin typeface="Yu Gothic" pitchFamily="34" charset="-128"/>
                <a:ea typeface="Yu Gothic" pitchFamily="34" charset="-128"/>
              </a:rPr>
              <a:t>dan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</a:rPr>
              <a:t> b UU </a:t>
            </a:r>
            <a:r>
              <a:rPr lang="en-US" sz="4000" dirty="0" err="1" smtClean="0">
                <a:latin typeface="Yu Gothic" pitchFamily="34" charset="-128"/>
                <a:ea typeface="Yu Gothic" pitchFamily="34" charset="-128"/>
              </a:rPr>
              <a:t>Tipikor</a:t>
            </a:r>
            <a:endParaRPr lang="en-US" sz="4000" dirty="0">
              <a:latin typeface="Yu Gothic" pitchFamily="34" charset="-128"/>
              <a:ea typeface="Yu Gothic" pitchFamily="34" charset="-128"/>
            </a:endParaRPr>
          </a:p>
        </p:txBody>
      </p:sp>
      <p:sp>
        <p:nvSpPr>
          <p:cNvPr id="10" name="Shape 411"/>
          <p:cNvSpPr txBox="1">
            <a:spLocks/>
          </p:cNvSpPr>
          <p:nvPr/>
        </p:nvSpPr>
        <p:spPr>
          <a:xfrm>
            <a:off x="431549" y="1397680"/>
            <a:ext cx="6891338" cy="452913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spcBef>
                <a:spcPts val="0"/>
              </a:spcBef>
              <a:buClr>
                <a:srgbClr val="000000"/>
              </a:buClr>
              <a:buSzPct val="25000"/>
              <a:buFont typeface="+mj-lt"/>
              <a:buAutoNum type="alphaLcPeriod"/>
            </a:pPr>
            <a:endParaRPr lang="en-US" sz="2000" dirty="0" smtClean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Tahoma"/>
              <a:sym typeface="Tahoma"/>
            </a:endParaRPr>
          </a:p>
          <a:p>
            <a:pPr marL="457200" algn="just">
              <a:spcBef>
                <a:spcPts val="800"/>
              </a:spcBef>
              <a:buClr>
                <a:srgbClr val="000000"/>
              </a:buClr>
              <a:buSzPct val="25000"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a. </a:t>
            </a:r>
            <a:r>
              <a:rPr lang="en-US" sz="20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Pegawai</a:t>
            </a:r>
            <a:r>
              <a:rPr lang="en-US" sz="20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negeri</a:t>
            </a:r>
            <a:r>
              <a:rPr lang="en-US" sz="20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0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penyelenggara</a:t>
            </a:r>
            <a:r>
              <a:rPr lang="en-US" sz="20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negara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yang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menerima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hadiah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janji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padahal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diketahui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patut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diduga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bahwa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hadiah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janji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tersebut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diberikan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untuk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menggerakkan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agar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melakukan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tidak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melakukan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sesuatu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dalam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jabatannya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, yang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bertentangan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dengan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kewajibannya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;</a:t>
            </a:r>
          </a:p>
          <a:p>
            <a:pPr marL="457200" algn="just">
              <a:spcBef>
                <a:spcPts val="800"/>
              </a:spcBef>
              <a:buClr>
                <a:srgbClr val="000000"/>
              </a:buClr>
              <a:buSzPct val="25000"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b. </a:t>
            </a:r>
            <a:r>
              <a:rPr lang="en-US" sz="2000" b="1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</a:t>
            </a:r>
            <a:r>
              <a:rPr lang="en-US" sz="20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egawai</a:t>
            </a:r>
            <a:r>
              <a:rPr lang="en-US" sz="20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negeri</a:t>
            </a:r>
            <a:r>
              <a:rPr lang="en-US" sz="20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0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penyelenggara</a:t>
            </a:r>
            <a:r>
              <a:rPr lang="en-US" sz="20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negara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yang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menerima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hadiah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padahal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diketahui</a:t>
            </a:r>
            <a:r>
              <a:rPr lang="en-US" sz="20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patut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diduga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bahwa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hadiah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tersebut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diberikan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sebagai</a:t>
            </a:r>
            <a:r>
              <a:rPr lang="en-US" sz="20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akibat</a:t>
            </a:r>
            <a:r>
              <a:rPr lang="en-US" sz="20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0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disebabkan</a:t>
            </a:r>
            <a:r>
              <a:rPr lang="en-US" sz="20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karena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telah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melakukan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tidak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melakukan</a:t>
            </a:r>
            <a:r>
              <a:rPr lang="en-US" sz="20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sesuatu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dalam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jabatannya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yang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bertentangan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dengan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kewajibannya</a:t>
            </a:r>
            <a:r>
              <a:rPr lang="en-US" sz="20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;</a:t>
            </a:r>
          </a:p>
          <a:p>
            <a:pPr marL="457200" indent="-457200" algn="just">
              <a:spcBef>
                <a:spcPts val="0"/>
              </a:spcBef>
              <a:buSzPct val="25000"/>
              <a:buFont typeface="+mj-lt"/>
              <a:buAutoNum type="alphaLcPeriod"/>
            </a:pPr>
            <a:endParaRPr lang="en-US" sz="2000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Tahoma"/>
              <a:sym typeface="Tahoma"/>
            </a:endParaRPr>
          </a:p>
        </p:txBody>
      </p:sp>
      <p:sp>
        <p:nvSpPr>
          <p:cNvPr id="11" name="Shape 411"/>
          <p:cNvSpPr txBox="1">
            <a:spLocks/>
          </p:cNvSpPr>
          <p:nvPr/>
        </p:nvSpPr>
        <p:spPr>
          <a:xfrm>
            <a:off x="7619999" y="1397679"/>
            <a:ext cx="3638799" cy="452913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spcBef>
                <a:spcPts val="0"/>
              </a:spcBef>
              <a:buClr>
                <a:srgbClr val="000000"/>
              </a:buClr>
              <a:buSzPct val="25000"/>
              <a:buFont typeface="+mj-lt"/>
              <a:buAutoNum type="alphaLcPeriod"/>
            </a:pPr>
            <a:endParaRPr lang="en-US" sz="2000" dirty="0" smtClean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Tahoma"/>
              <a:sym typeface="Tahoma"/>
            </a:endParaRPr>
          </a:p>
          <a:p>
            <a:pPr marL="457200" algn="just">
              <a:spcBef>
                <a:spcPts val="800"/>
              </a:spcBef>
              <a:buClr>
                <a:srgbClr val="000000"/>
              </a:buClr>
              <a:buSzPct val="25000"/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Wingdings" panose="05000000000000000000" pitchFamily="2" charset="2"/>
              </a:rPr>
              <a:t>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Dipidana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: </a:t>
            </a:r>
          </a:p>
          <a:p>
            <a:pPr algn="just">
              <a:lnSpc>
                <a:spcPct val="102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penjara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seumur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hidup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penjara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min 4 </a:t>
            </a:r>
            <a:r>
              <a:rPr lang="en-US" sz="2400" dirty="0" err="1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tahun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dan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max 20 </a:t>
            </a:r>
            <a:r>
              <a:rPr lang="en-US" sz="2400" dirty="0" err="1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tahun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; </a:t>
            </a: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dan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</a:p>
          <a:p>
            <a:pPr algn="just">
              <a:lnSpc>
                <a:spcPct val="102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denda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min Rp200 </a:t>
            </a:r>
            <a:r>
              <a:rPr lang="en-US" sz="2400" dirty="0" err="1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juta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dan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max </a:t>
            </a:r>
            <a:r>
              <a:rPr lang="en-US" sz="2400" dirty="0" err="1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Rp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1miliar.</a:t>
            </a:r>
          </a:p>
        </p:txBody>
      </p:sp>
    </p:spTree>
    <p:extLst>
      <p:ext uri="{BB962C8B-B14F-4D97-AF65-F5344CB8AC3E}">
        <p14:creationId xmlns:p14="http://schemas.microsoft.com/office/powerpoint/2010/main" val="305866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0168" y="435114"/>
            <a:ext cx="62215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latin typeface="Yu Gothic" panose="020B0400000000000000" pitchFamily="34" charset="-128"/>
                <a:ea typeface="Yu Gothic" panose="020B0400000000000000" pitchFamily="34" charset="-128"/>
              </a:rPr>
              <a:t>Jenis</a:t>
            </a:r>
            <a:r>
              <a:rPr lang="en-US" sz="4000" b="1" dirty="0" smtClean="0"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en-US" sz="4000" b="1" dirty="0" err="1" smtClean="0">
                <a:latin typeface="Yu Gothic" panose="020B0400000000000000" pitchFamily="34" charset="-128"/>
                <a:ea typeface="Yu Gothic" panose="020B0400000000000000" pitchFamily="34" charset="-128"/>
              </a:rPr>
              <a:t>Tipikor</a:t>
            </a:r>
            <a:r>
              <a:rPr lang="en-US" sz="4000" b="1" dirty="0" smtClean="0">
                <a:latin typeface="Yu Gothic" panose="020B0400000000000000" pitchFamily="34" charset="-128"/>
                <a:ea typeface="Yu Gothic" panose="020B0400000000000000" pitchFamily="34" charset="-128"/>
              </a:rPr>
              <a:t>: </a:t>
            </a:r>
            <a:r>
              <a:rPr lang="en-US" sz="40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Gratifikasi</a:t>
            </a:r>
            <a:endParaRPr lang="en-US" sz="4000" b="1" dirty="0" smtClean="0">
              <a:latin typeface="Yu Gothic" pitchFamily="34" charset="-128"/>
              <a:ea typeface="Yu Gothic" pitchFamily="34" charset="-128"/>
            </a:endParaRPr>
          </a:p>
          <a:p>
            <a:r>
              <a:rPr lang="en-US" sz="4000" dirty="0" err="1" smtClean="0">
                <a:latin typeface="Yu Gothic" pitchFamily="34" charset="-128"/>
                <a:ea typeface="Yu Gothic" pitchFamily="34" charset="-128"/>
              </a:rPr>
              <a:t>Pasal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</a:rPr>
              <a:t> 13 UU </a:t>
            </a:r>
            <a:r>
              <a:rPr lang="en-US" sz="4000" dirty="0" err="1" smtClean="0">
                <a:latin typeface="Yu Gothic" pitchFamily="34" charset="-128"/>
                <a:ea typeface="Yu Gothic" pitchFamily="34" charset="-128"/>
              </a:rPr>
              <a:t>Tipikor</a:t>
            </a:r>
            <a:endParaRPr lang="en-US" sz="4000" dirty="0">
              <a:latin typeface="Yu Gothic" pitchFamily="34" charset="-128"/>
              <a:ea typeface="Yu Gothic" pitchFamily="34" charset="-128"/>
            </a:endParaRPr>
          </a:p>
        </p:txBody>
      </p:sp>
      <p:sp>
        <p:nvSpPr>
          <p:cNvPr id="10" name="Shape 411"/>
          <p:cNvSpPr txBox="1">
            <a:spLocks/>
          </p:cNvSpPr>
          <p:nvPr/>
        </p:nvSpPr>
        <p:spPr>
          <a:xfrm>
            <a:off x="431549" y="2231231"/>
            <a:ext cx="6891338" cy="287416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spcBef>
                <a:spcPts val="0"/>
              </a:spcBef>
              <a:buSzPct val="25000"/>
              <a:buNone/>
            </a:pP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Setiap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orang yang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memberi</a:t>
            </a:r>
            <a:r>
              <a:rPr lang="en-US" sz="2400" b="1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hadiah</a:t>
            </a:r>
            <a:r>
              <a:rPr lang="en-US" sz="2400" b="1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atau</a:t>
            </a:r>
            <a:r>
              <a:rPr lang="en-US" sz="2400" b="1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janji</a:t>
            </a:r>
            <a:r>
              <a:rPr lang="en-US" sz="2400" b="1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kepada</a:t>
            </a:r>
            <a:r>
              <a:rPr lang="en-US" sz="2400" b="1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pegawai</a:t>
            </a:r>
            <a:r>
              <a:rPr lang="en-US" sz="2400" b="1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negeri</a:t>
            </a:r>
            <a:r>
              <a:rPr lang="en-US" sz="2400" b="1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dengan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mengingat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kekuasaan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atau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wewenang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yang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melekat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pada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jabatan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atau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kedudukannya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atau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oleh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pemberi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hadiah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atau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janji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dianggap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melekat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pada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jabatan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atau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kedudukan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tersebut</a:t>
            </a:r>
            <a:r>
              <a:rPr lang="en-US" sz="2400" b="0" i="0" u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</a:p>
          <a:p>
            <a:pPr marL="0" lvl="0" indent="0" algn="just">
              <a:spcBef>
                <a:spcPts val="0"/>
              </a:spcBef>
              <a:buSzPct val="25000"/>
              <a:buNone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>
              <a:spcBef>
                <a:spcPts val="0"/>
              </a:spcBef>
              <a:buSzPct val="25000"/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Wingdings" panose="05000000000000000000" pitchFamily="2" charset="2"/>
              </a:rPr>
              <a:t> </a:t>
            </a:r>
            <a:r>
              <a:rPr lang="en-US" sz="2400" b="1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Dipidana</a:t>
            </a:r>
            <a:r>
              <a:rPr lang="en-US" sz="2400" b="1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</a:p>
          <a:p>
            <a:pPr algn="just">
              <a:lnSpc>
                <a:spcPct val="102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penjara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max 3 </a:t>
            </a:r>
            <a:r>
              <a:rPr lang="en-US" sz="2400" dirty="0" err="1"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tahun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; </a:t>
            </a: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dan</a:t>
            </a:r>
            <a:r>
              <a:rPr lang="en-US" sz="2400" b="1" dirty="0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/</a:t>
            </a: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atau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</a:t>
            </a:r>
          </a:p>
          <a:p>
            <a:pPr algn="just">
              <a:lnSpc>
                <a:spcPct val="102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denda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 max Rp150 </a:t>
            </a:r>
            <a:r>
              <a:rPr lang="en-US" sz="2400" dirty="0" err="1"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juta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Arial"/>
              </a:rPr>
              <a:t>. </a:t>
            </a:r>
            <a:endParaRPr lang="en-US" sz="2400" dirty="0">
              <a:latin typeface="Yu Gothic" pitchFamily="34" charset="-128"/>
              <a:ea typeface="Yu Gothic" pitchFamily="34" charset="-128"/>
              <a:cs typeface="Tahoma"/>
              <a:sym typeface="Tahoma"/>
            </a:endParaRPr>
          </a:p>
        </p:txBody>
      </p:sp>
      <p:pic>
        <p:nvPicPr>
          <p:cNvPr id="12" name="Shape 4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48600" y="1219200"/>
            <a:ext cx="3429000" cy="39195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113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5612" y="204766"/>
            <a:ext cx="87783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latin typeface="Yu Gothic" panose="020B0400000000000000" pitchFamily="34" charset="-128"/>
                <a:ea typeface="Yu Gothic" panose="020B0400000000000000" pitchFamily="34" charset="-128"/>
              </a:rPr>
              <a:t>Jenis</a:t>
            </a:r>
            <a:r>
              <a:rPr lang="en-US" sz="4000" b="1" dirty="0" smtClean="0"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en-US" sz="4000" b="1" dirty="0" err="1" smtClean="0">
                <a:latin typeface="Yu Gothic" panose="020B0400000000000000" pitchFamily="34" charset="-128"/>
                <a:ea typeface="Yu Gothic" panose="020B0400000000000000" pitchFamily="34" charset="-128"/>
              </a:rPr>
              <a:t>Tipikor</a:t>
            </a:r>
            <a:r>
              <a:rPr lang="en-US" sz="4000" b="1" dirty="0" smtClean="0">
                <a:latin typeface="Yu Gothic" panose="020B0400000000000000" pitchFamily="34" charset="-128"/>
                <a:ea typeface="Yu Gothic" panose="020B0400000000000000" pitchFamily="34" charset="-128"/>
              </a:rPr>
              <a:t>: </a:t>
            </a:r>
            <a:r>
              <a:rPr lang="en-US" sz="4000" b="1" dirty="0" err="1" smtClean="0">
                <a:latin typeface="Yu Gothic" panose="020B0400000000000000" pitchFamily="34" charset="-128"/>
                <a:ea typeface="Yu Gothic" panose="020B0400000000000000" pitchFamily="34" charset="-128"/>
              </a:rPr>
              <a:t>Gratifikasi</a:t>
            </a:r>
            <a:endParaRPr lang="en-US" sz="4000" b="1" dirty="0" smtClean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lang="en-US" sz="4000" dirty="0" err="1" smtClean="0">
                <a:latin typeface="Yu Gothic" pitchFamily="34" charset="-128"/>
                <a:ea typeface="Yu Gothic" pitchFamily="34" charset="-128"/>
              </a:rPr>
              <a:t>Pasal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</a:rPr>
              <a:t> 12B UU </a:t>
            </a:r>
            <a:r>
              <a:rPr lang="en-US" sz="4000" dirty="0" err="1" smtClean="0">
                <a:latin typeface="Yu Gothic" pitchFamily="34" charset="-128"/>
                <a:ea typeface="Yu Gothic" pitchFamily="34" charset="-128"/>
              </a:rPr>
              <a:t>Tipikor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</a:rPr>
              <a:t> (1)</a:t>
            </a:r>
          </a:p>
          <a:p>
            <a:r>
              <a:rPr lang="en-US" sz="2800" i="1" dirty="0" err="1" smtClean="0">
                <a:latin typeface="Yu Gothic" pitchFamily="34" charset="-128"/>
                <a:ea typeface="Yu Gothic" pitchFamily="34" charset="-128"/>
              </a:rPr>
              <a:t>Akar</a:t>
            </a:r>
            <a:r>
              <a:rPr lang="en-US" sz="2800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i="1" dirty="0" err="1" smtClean="0">
                <a:latin typeface="Yu Gothic" pitchFamily="34" charset="-128"/>
                <a:ea typeface="Yu Gothic" pitchFamily="34" charset="-128"/>
              </a:rPr>
              <a:t>dari</a:t>
            </a:r>
            <a:r>
              <a:rPr lang="en-US" sz="2800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i="1" dirty="0" err="1" smtClean="0">
                <a:latin typeface="Yu Gothic" pitchFamily="34" charset="-128"/>
                <a:ea typeface="Yu Gothic" pitchFamily="34" charset="-128"/>
              </a:rPr>
              <a:t>korupsi</a:t>
            </a:r>
            <a:r>
              <a:rPr lang="en-US" sz="2800" i="1" dirty="0" smtClean="0">
                <a:latin typeface="Yu Gothic" pitchFamily="34" charset="-128"/>
                <a:ea typeface="Yu Gothic" pitchFamily="34" charset="-128"/>
              </a:rPr>
              <a:t>, </a:t>
            </a:r>
            <a:r>
              <a:rPr lang="en-US" sz="2800" i="1" dirty="0" err="1" smtClean="0">
                <a:latin typeface="Yu Gothic" pitchFamily="34" charset="-128"/>
                <a:ea typeface="Yu Gothic" pitchFamily="34" charset="-128"/>
              </a:rPr>
              <a:t>walau</a:t>
            </a:r>
            <a:r>
              <a:rPr lang="en-US" sz="2800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i="1" dirty="0" err="1" smtClean="0">
                <a:latin typeface="Yu Gothic" pitchFamily="34" charset="-128"/>
                <a:ea typeface="Yu Gothic" pitchFamily="34" charset="-128"/>
              </a:rPr>
              <a:t>belum</a:t>
            </a:r>
            <a:r>
              <a:rPr lang="en-US" sz="2800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i="1" dirty="0" err="1" smtClean="0">
                <a:latin typeface="Yu Gothic" pitchFamily="34" charset="-128"/>
                <a:ea typeface="Yu Gothic" pitchFamily="34" charset="-128"/>
              </a:rPr>
              <a:t>ada</a:t>
            </a:r>
            <a:r>
              <a:rPr lang="en-US" sz="2800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i="1" dirty="0" err="1" smtClean="0">
                <a:latin typeface="Yu Gothic" pitchFamily="34" charset="-128"/>
                <a:ea typeface="Yu Gothic" pitchFamily="34" charset="-128"/>
              </a:rPr>
              <a:t>kerugian</a:t>
            </a:r>
            <a:r>
              <a:rPr lang="en-US" sz="2800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i="1" dirty="0" err="1" smtClean="0">
                <a:latin typeface="Yu Gothic" pitchFamily="34" charset="-128"/>
                <a:ea typeface="Yu Gothic" pitchFamily="34" charset="-128"/>
              </a:rPr>
              <a:t>negara</a:t>
            </a:r>
            <a:endParaRPr lang="en-US" sz="2800" i="1" dirty="0">
              <a:latin typeface="Yu Gothic" pitchFamily="34" charset="-128"/>
              <a:ea typeface="Yu Gothic" pitchFamily="34" charset="-128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455612" y="2168449"/>
            <a:ext cx="7841908" cy="444515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buNone/>
            </a:pPr>
            <a:r>
              <a:rPr lang="en-US" dirty="0" err="1" smtClean="0">
                <a:latin typeface="Yu Gothic" pitchFamily="34" charset="-128"/>
                <a:ea typeface="Yu Gothic" pitchFamily="34" charset="-128"/>
              </a:rPr>
              <a:t>Pengertian</a:t>
            </a:r>
            <a:r>
              <a:rPr lang="en-US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</a:rPr>
              <a:t>Gratifikasi</a:t>
            </a:r>
            <a:r>
              <a:rPr lang="en-US" dirty="0" smtClean="0">
                <a:latin typeface="Yu Gothic" pitchFamily="34" charset="-128"/>
                <a:ea typeface="Yu Gothic" pitchFamily="34" charset="-128"/>
              </a:rPr>
              <a:t>: 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“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Pemberian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dalam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arti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luas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yakni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meliputi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pemberian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uang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,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barang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, rabat (discount),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komisi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,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pinjaman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tanpa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bunga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,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tiket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perjalanan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,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fasilitas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penginapan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,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perjalanan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wisata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,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pengobatan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cuma-cuma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dan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fasilitas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lainnya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, yang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diterima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di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dalam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negeri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/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luar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negeri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dan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yang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menggunakan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sarana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elektronik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/</a:t>
            </a:r>
            <a:r>
              <a:rPr lang="en-US" i="1" dirty="0" err="1" smtClean="0">
                <a:latin typeface="Yu Gothic" pitchFamily="34" charset="-128"/>
                <a:ea typeface="Yu Gothic" pitchFamily="34" charset="-128"/>
              </a:rPr>
              <a:t>bukan</a:t>
            </a:r>
            <a:r>
              <a:rPr lang="en-US" i="1" dirty="0" smtClean="0">
                <a:latin typeface="Yu Gothic" pitchFamily="34" charset="-128"/>
                <a:ea typeface="Yu Gothic" pitchFamily="34" charset="-128"/>
              </a:rPr>
              <a:t>.”</a:t>
            </a:r>
            <a:r>
              <a:rPr lang="en-US" dirty="0" smtClean="0">
                <a:latin typeface="Yu Gothic" pitchFamily="34" charset="-128"/>
                <a:ea typeface="Yu Gothic" pitchFamily="34" charset="-128"/>
              </a:rPr>
              <a:t> </a:t>
            </a:r>
          </a:p>
          <a:p>
            <a:pPr algn="just">
              <a:lnSpc>
                <a:spcPct val="110000"/>
              </a:lnSpc>
            </a:pPr>
            <a:endParaRPr lang="en-US" dirty="0">
              <a:latin typeface="Yu Gothic" pitchFamily="34" charset="-128"/>
              <a:ea typeface="Yu 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508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85786" y="1676400"/>
            <a:ext cx="9548814" cy="44624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err="1" smtClean="0">
                <a:latin typeface="Yu Gothic" pitchFamily="34" charset="-128"/>
                <a:ea typeface="Yu Gothic" pitchFamily="34" charset="-128"/>
              </a:rPr>
              <a:t>Gratifikasi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</a:rPr>
              <a:t>kepada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</a:rPr>
              <a:t>Pegawai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</a:rPr>
              <a:t>Negeri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 /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</a:rPr>
              <a:t>Penyelenggara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 Negara yang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</a:rPr>
              <a:t>dianggap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 SUAP:</a:t>
            </a:r>
            <a:br>
              <a:rPr lang="en-US" sz="2800" dirty="0" smtClean="0">
                <a:latin typeface="Yu Gothic" pitchFamily="34" charset="-128"/>
                <a:ea typeface="Yu Gothic" pitchFamily="34" charset="-128"/>
              </a:rPr>
            </a:b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-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berhubungan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dengan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jabatan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/>
            </a:r>
            <a:br>
              <a:rPr lang="en-US" sz="2800" b="1" dirty="0" smtClean="0">
                <a:latin typeface="Yu Gothic" pitchFamily="34" charset="-128"/>
                <a:ea typeface="Yu Gothic" pitchFamily="34" charset="-128"/>
              </a:rPr>
            </a:b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-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dan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yang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berlawanan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dengan</a:t>
            </a:r>
            <a:r>
              <a:rPr lang="en-US" sz="2800" b="1" dirty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kewajiban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/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tugasnya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/>
            </a:r>
            <a:br>
              <a:rPr lang="en-US" sz="2800" dirty="0" smtClean="0">
                <a:latin typeface="Yu Gothic" pitchFamily="34" charset="-128"/>
                <a:ea typeface="Yu Gothic" pitchFamily="34" charset="-128"/>
              </a:rPr>
            </a:b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/>
            </a:r>
            <a:br>
              <a:rPr lang="en-US" sz="2800" b="1" dirty="0" smtClean="0">
                <a:latin typeface="Yu Gothic" pitchFamily="34" charset="-128"/>
                <a:ea typeface="Yu Gothic" pitchFamily="34" charset="-128"/>
              </a:rPr>
            </a:br>
            <a:r>
              <a:rPr lang="en-US" sz="2800" b="1" dirty="0" smtClean="0">
                <a:latin typeface="Yu Gothic" pitchFamily="34" charset="-128"/>
                <a:ea typeface="Yu Gothic" pitchFamily="34" charset="-128"/>
                <a:sym typeface="Wingdings" panose="05000000000000000000" pitchFamily="2" charset="2"/>
              </a:rPr>
              <a:t>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  <a:sym typeface="Wingdings" panose="05000000000000000000" pitchFamily="2" charset="2"/>
              </a:rPr>
              <a:t>Di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pidana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:</a:t>
            </a:r>
          </a:p>
          <a:p>
            <a:pPr marL="342900" indent="-342900" algn="just">
              <a:lnSpc>
                <a:spcPct val="122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8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</a:rPr>
              <a:t>penjara</a:t>
            </a:r>
            <a:r>
              <a:rPr lang="en-US" sz="2800" b="1" dirty="0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</a:rPr>
              <a:t> </a:t>
            </a:r>
            <a:r>
              <a:rPr lang="en-US" sz="2800" dirty="0" err="1">
                <a:latin typeface="Yu Gothic" pitchFamily="34" charset="-128"/>
                <a:ea typeface="Yu Gothic" pitchFamily="34" charset="-128"/>
                <a:cs typeface="Tahoma"/>
              </a:rPr>
              <a:t>seumur</a:t>
            </a:r>
            <a:r>
              <a:rPr lang="en-US" sz="2800" dirty="0">
                <a:latin typeface="Yu Gothic" pitchFamily="34" charset="-128"/>
                <a:ea typeface="Yu Gothic" pitchFamily="34" charset="-128"/>
                <a:cs typeface="Tahoma"/>
              </a:rPr>
              <a:t> </a:t>
            </a:r>
            <a:r>
              <a:rPr lang="en-US" sz="2800" dirty="0" err="1">
                <a:latin typeface="Yu Gothic" pitchFamily="34" charset="-128"/>
                <a:ea typeface="Yu Gothic" pitchFamily="34" charset="-128"/>
                <a:cs typeface="Tahoma"/>
              </a:rPr>
              <a:t>hidup</a:t>
            </a:r>
            <a:r>
              <a:rPr lang="en-US" sz="2800" dirty="0">
                <a:latin typeface="Yu Gothic" pitchFamily="34" charset="-128"/>
                <a:ea typeface="Yu Gothic" pitchFamily="34" charset="-128"/>
                <a:cs typeface="Tahoma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</a:rPr>
              <a:t>atau</a:t>
            </a:r>
            <a:r>
              <a:rPr lang="en-US" sz="2800" dirty="0">
                <a:latin typeface="Yu Gothic" pitchFamily="34" charset="-128"/>
                <a:ea typeface="Yu Gothic" pitchFamily="34" charset="-128"/>
                <a:cs typeface="Tahoma"/>
              </a:rPr>
              <a:t> </a:t>
            </a:r>
            <a:r>
              <a:rPr lang="en-US" sz="2800" dirty="0" err="1">
                <a:latin typeface="Yu Gothic" pitchFamily="34" charset="-128"/>
                <a:ea typeface="Yu Gothic" pitchFamily="34" charset="-128"/>
                <a:cs typeface="Tahoma"/>
              </a:rPr>
              <a:t>penjara</a:t>
            </a:r>
            <a:r>
              <a:rPr lang="en-US" sz="2800" dirty="0">
                <a:latin typeface="Yu Gothic" pitchFamily="34" charset="-128"/>
                <a:ea typeface="Yu Gothic" pitchFamily="34" charset="-128"/>
                <a:cs typeface="Tahoma"/>
              </a:rPr>
              <a:t> min 4 </a:t>
            </a:r>
            <a:r>
              <a:rPr lang="en-US" sz="2800" dirty="0" err="1">
                <a:latin typeface="Yu Gothic" pitchFamily="34" charset="-128"/>
                <a:ea typeface="Yu Gothic" pitchFamily="34" charset="-128"/>
                <a:cs typeface="Tahoma"/>
              </a:rPr>
              <a:t>tahun</a:t>
            </a:r>
            <a:r>
              <a:rPr lang="en-US" sz="2800" dirty="0">
                <a:latin typeface="Yu Gothic" pitchFamily="34" charset="-128"/>
                <a:ea typeface="Yu Gothic" pitchFamily="34" charset="-128"/>
                <a:cs typeface="Tahoma"/>
              </a:rPr>
              <a:t> </a:t>
            </a:r>
            <a:r>
              <a:rPr lang="en-US" sz="2800" dirty="0" err="1">
                <a:latin typeface="Yu Gothic" pitchFamily="34" charset="-128"/>
                <a:ea typeface="Yu Gothic" pitchFamily="34" charset="-128"/>
                <a:cs typeface="Tahoma"/>
              </a:rPr>
              <a:t>dan</a:t>
            </a:r>
            <a:r>
              <a:rPr lang="en-US" sz="2800" dirty="0">
                <a:latin typeface="Yu Gothic" pitchFamily="34" charset="-128"/>
                <a:ea typeface="Yu Gothic" pitchFamily="34" charset="-128"/>
                <a:cs typeface="Tahoma"/>
              </a:rPr>
              <a:t> max 20 </a:t>
            </a:r>
            <a:r>
              <a:rPr lang="en-US" sz="2800" dirty="0" err="1">
                <a:latin typeface="Yu Gothic" pitchFamily="34" charset="-128"/>
                <a:ea typeface="Yu Gothic" pitchFamily="34" charset="-128"/>
                <a:cs typeface="Tahoma"/>
              </a:rPr>
              <a:t>tahun</a:t>
            </a:r>
            <a:r>
              <a:rPr lang="en-US" sz="2800" dirty="0">
                <a:latin typeface="Yu Gothic" pitchFamily="34" charset="-128"/>
                <a:ea typeface="Yu Gothic" pitchFamily="34" charset="-128"/>
                <a:cs typeface="Tahoma"/>
              </a:rPr>
              <a:t>; </a:t>
            </a:r>
            <a:r>
              <a:rPr lang="en-US" sz="28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</a:rPr>
              <a:t>dan</a:t>
            </a:r>
            <a:r>
              <a:rPr lang="en-US" sz="2800" dirty="0">
                <a:latin typeface="Yu Gothic" pitchFamily="34" charset="-128"/>
                <a:ea typeface="Yu Gothic" pitchFamily="34" charset="-128"/>
                <a:cs typeface="Tahoma"/>
              </a:rPr>
              <a:t> </a:t>
            </a:r>
          </a:p>
          <a:p>
            <a:pPr marL="342900" indent="-342900" algn="just">
              <a:lnSpc>
                <a:spcPct val="122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8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</a:rPr>
              <a:t>denda</a:t>
            </a:r>
            <a:r>
              <a:rPr lang="en-US" sz="2800" dirty="0">
                <a:latin typeface="Yu Gothic" pitchFamily="34" charset="-128"/>
                <a:ea typeface="Yu Gothic" pitchFamily="34" charset="-128"/>
                <a:cs typeface="Tahoma"/>
              </a:rPr>
              <a:t> min Rp200 </a:t>
            </a:r>
            <a:r>
              <a:rPr lang="en-US" sz="2800" dirty="0" err="1">
                <a:latin typeface="Yu Gothic" pitchFamily="34" charset="-128"/>
                <a:ea typeface="Yu Gothic" pitchFamily="34" charset="-128"/>
                <a:cs typeface="Tahoma"/>
              </a:rPr>
              <a:t>juta</a:t>
            </a:r>
            <a:r>
              <a:rPr lang="en-US" sz="2800" dirty="0">
                <a:latin typeface="Yu Gothic" pitchFamily="34" charset="-128"/>
                <a:ea typeface="Yu Gothic" pitchFamily="34" charset="-128"/>
                <a:cs typeface="Tahoma"/>
              </a:rPr>
              <a:t> </a:t>
            </a:r>
            <a:r>
              <a:rPr lang="en-US" sz="2800" dirty="0" err="1">
                <a:latin typeface="Yu Gothic" pitchFamily="34" charset="-128"/>
                <a:ea typeface="Yu Gothic" pitchFamily="34" charset="-128"/>
                <a:cs typeface="Tahoma"/>
              </a:rPr>
              <a:t>dan</a:t>
            </a:r>
            <a:r>
              <a:rPr lang="en-US" sz="2800" dirty="0">
                <a:latin typeface="Yu Gothic" pitchFamily="34" charset="-128"/>
                <a:ea typeface="Yu Gothic" pitchFamily="34" charset="-128"/>
                <a:cs typeface="Tahoma"/>
              </a:rPr>
              <a:t> max Rp1miliar.</a:t>
            </a:r>
          </a:p>
          <a:p>
            <a:pPr algn="l"/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 </a:t>
            </a:r>
            <a:br>
              <a:rPr lang="en-US" sz="2800" dirty="0" smtClean="0">
                <a:latin typeface="Yu Gothic" pitchFamily="34" charset="-128"/>
                <a:ea typeface="Yu Gothic" pitchFamily="34" charset="-128"/>
              </a:rPr>
            </a:br>
            <a:r>
              <a:rPr lang="en-US" sz="2800" dirty="0" err="1" smtClean="0">
                <a:latin typeface="Yu Gothic" pitchFamily="34" charset="-128"/>
                <a:ea typeface="Yu Gothic" pitchFamily="34" charset="-128"/>
              </a:rPr>
              <a:t>Pembuktiannya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:</a:t>
            </a:r>
            <a:br>
              <a:rPr lang="en-US" sz="2800" dirty="0" smtClean="0">
                <a:latin typeface="Yu Gothic" pitchFamily="34" charset="-128"/>
                <a:ea typeface="Yu Gothic" pitchFamily="34" charset="-128"/>
              </a:rPr>
            </a:b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Nilai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Rp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. 10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juta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ke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atas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oleh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Penerima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Gratifikasi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/>
            </a:r>
            <a:br>
              <a:rPr lang="en-US" sz="2800" b="1" dirty="0" smtClean="0">
                <a:latin typeface="Yu Gothic" pitchFamily="34" charset="-128"/>
                <a:ea typeface="Yu Gothic" pitchFamily="34" charset="-128"/>
              </a:rPr>
            </a:b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Nilai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di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bawah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Rp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. 10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jt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oleh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Penuntut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Umum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</a:t>
            </a:r>
            <a:br>
              <a:rPr lang="en-US" sz="2800" b="1" dirty="0" smtClean="0">
                <a:latin typeface="Yu Gothic" pitchFamily="34" charset="-128"/>
                <a:ea typeface="Yu Gothic" pitchFamily="34" charset="-128"/>
              </a:rPr>
            </a:b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(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Pembalikan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beban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b="1" dirty="0" err="1" smtClean="0">
                <a:latin typeface="Yu Gothic" pitchFamily="34" charset="-128"/>
                <a:ea typeface="Yu Gothic" pitchFamily="34" charset="-128"/>
              </a:rPr>
              <a:t>pembuktian</a:t>
            </a:r>
            <a:r>
              <a:rPr lang="en-US" sz="2800" b="1" dirty="0">
                <a:latin typeface="Yu Gothic" pitchFamily="34" charset="-128"/>
                <a:ea typeface="Yu Gothic" pitchFamily="34" charset="-128"/>
              </a:rPr>
              <a:t>)</a:t>
            </a:r>
            <a:r>
              <a:rPr lang="en-US" sz="2800" b="1" dirty="0" smtClean="0">
                <a:latin typeface="Yu Gothic" pitchFamily="34" charset="-128"/>
                <a:ea typeface="Yu Gothic" pitchFamily="34" charset="-128"/>
              </a:rPr>
              <a:t>. </a:t>
            </a:r>
            <a:endParaRPr lang="en-US" sz="2800" b="1" dirty="0">
              <a:latin typeface="Yu Gothic" pitchFamily="34" charset="-128"/>
              <a:ea typeface="Yu Gothic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7383" y="174317"/>
            <a:ext cx="633538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latin typeface="Yu Gothic" panose="020B0400000000000000" pitchFamily="34" charset="-128"/>
                <a:ea typeface="Yu Gothic" panose="020B0400000000000000" pitchFamily="34" charset="-128"/>
              </a:rPr>
              <a:t>Jenis</a:t>
            </a:r>
            <a:r>
              <a:rPr lang="en-US" sz="4000" b="1" dirty="0" smtClean="0"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en-US" sz="4000" b="1" dirty="0" err="1" smtClean="0">
                <a:latin typeface="Yu Gothic" panose="020B0400000000000000" pitchFamily="34" charset="-128"/>
                <a:ea typeface="Yu Gothic" panose="020B0400000000000000" pitchFamily="34" charset="-128"/>
              </a:rPr>
              <a:t>Tipikor</a:t>
            </a:r>
            <a:r>
              <a:rPr lang="en-US" sz="4000" b="1" dirty="0" smtClean="0">
                <a:latin typeface="Yu Gothic" panose="020B0400000000000000" pitchFamily="34" charset="-128"/>
                <a:ea typeface="Yu Gothic" panose="020B0400000000000000" pitchFamily="34" charset="-128"/>
              </a:rPr>
              <a:t>: </a:t>
            </a:r>
            <a:r>
              <a:rPr lang="en-US" sz="4000" b="1" dirty="0" err="1" smtClean="0">
                <a:latin typeface="Yu Gothic" panose="020B0400000000000000" pitchFamily="34" charset="-128"/>
                <a:ea typeface="Yu Gothic" panose="020B0400000000000000" pitchFamily="34" charset="-128"/>
              </a:rPr>
              <a:t>Gratifikasi</a:t>
            </a:r>
            <a:endParaRPr lang="en-US" sz="4000" b="1" dirty="0" smtClean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lang="en-US" sz="4000" dirty="0" err="1" smtClean="0">
                <a:latin typeface="Yu Gothic" pitchFamily="34" charset="-128"/>
                <a:ea typeface="Yu Gothic" pitchFamily="34" charset="-128"/>
              </a:rPr>
              <a:t>Pasal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</a:rPr>
              <a:t> 12B UU </a:t>
            </a:r>
            <a:r>
              <a:rPr lang="en-US" sz="4000" dirty="0" err="1" smtClean="0">
                <a:latin typeface="Yu Gothic" pitchFamily="34" charset="-128"/>
                <a:ea typeface="Yu Gothic" pitchFamily="34" charset="-128"/>
              </a:rPr>
              <a:t>Tipikor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237453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6" name="Shape 429"/>
          <p:cNvSpPr txBox="1">
            <a:spLocks noGrp="1"/>
          </p:cNvSpPr>
          <p:nvPr>
            <p:ph type="title" idx="4294967295"/>
          </p:nvPr>
        </p:nvSpPr>
        <p:spPr>
          <a:xfrm>
            <a:off x="652462" y="304800"/>
            <a:ext cx="10042630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ct val="25000"/>
              <a:buFont typeface="Times New Roman"/>
              <a:buNone/>
            </a:pPr>
            <a:r>
              <a:rPr lang="en-US" sz="4000" b="1" u="none" strike="noStrike" cap="none" dirty="0" err="1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Pemberi</a:t>
            </a:r>
            <a:r>
              <a:rPr lang="en-US" sz="4000" b="1" u="none" strike="noStrike" cap="none" dirty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</a:t>
            </a:r>
            <a:r>
              <a:rPr lang="en-US" sz="4000" b="1" u="none" strike="noStrike" cap="none" dirty="0" err="1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vs</a:t>
            </a:r>
            <a:r>
              <a:rPr lang="en-US" sz="4000" b="1" u="none" strike="noStrike" cap="none" dirty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</a:t>
            </a:r>
            <a:r>
              <a:rPr lang="en-US" sz="4000" b="1" u="none" strike="noStrike" cap="none" dirty="0" err="1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Penerima</a:t>
            </a:r>
            <a:r>
              <a:rPr lang="en-US" sz="4000" b="1" u="none" strike="noStrike" cap="none" dirty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SUAP</a:t>
            </a:r>
          </a:p>
        </p:txBody>
      </p:sp>
      <p:sp>
        <p:nvSpPr>
          <p:cNvPr id="10" name="Shape 430"/>
          <p:cNvSpPr txBox="1">
            <a:spLocks/>
          </p:cNvSpPr>
          <p:nvPr/>
        </p:nvSpPr>
        <p:spPr>
          <a:xfrm>
            <a:off x="434975" y="1524000"/>
            <a:ext cx="9623425" cy="5124451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3000"/>
              </a:lnSpc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000" b="1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Delik</a:t>
            </a:r>
            <a:r>
              <a:rPr lang="en-US" sz="2000" b="1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b="1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suap</a:t>
            </a:r>
            <a:r>
              <a:rPr lang="en-US" sz="2000" b="1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b="1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harus</a:t>
            </a:r>
            <a:r>
              <a:rPr lang="en-US" sz="2000" b="1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b="1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berpasangan</a:t>
            </a:r>
            <a:r>
              <a:rPr lang="en-US" sz="2000" b="1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:</a:t>
            </a:r>
          </a:p>
          <a:p>
            <a:pPr algn="just">
              <a:lnSpc>
                <a:spcPct val="93000"/>
              </a:lnSpc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000" b="1" dirty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</a:t>
            </a:r>
            <a:r>
              <a:rPr lang="en-US" sz="2000" b="1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da yang </a:t>
            </a:r>
            <a:r>
              <a:rPr lang="en-US" sz="2000" b="1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menyuap</a:t>
            </a:r>
            <a:r>
              <a:rPr lang="en-US" sz="2000" b="1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b="1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dan</a:t>
            </a:r>
            <a:r>
              <a:rPr lang="en-US" sz="2000" b="1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b="1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ada</a:t>
            </a:r>
            <a:r>
              <a:rPr lang="en-US" sz="2000" b="1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yang </a:t>
            </a:r>
            <a:r>
              <a:rPr lang="en-US" sz="2000" b="1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menerima</a:t>
            </a:r>
            <a:r>
              <a:rPr lang="en-US" sz="2000" b="1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b="1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suap</a:t>
            </a:r>
            <a:r>
              <a:rPr lang="en-US" sz="2000" b="1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.</a:t>
            </a:r>
          </a:p>
          <a:p>
            <a:pPr algn="just">
              <a:lnSpc>
                <a:spcPct val="93000"/>
              </a:lnSpc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Contoh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:</a:t>
            </a:r>
          </a:p>
          <a:p>
            <a:pPr algn="just">
              <a:lnSpc>
                <a:spcPct val="93000"/>
              </a:lnSpc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Pasal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5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ayat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(1) a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pasangannya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Pasal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12.a.</a:t>
            </a:r>
          </a:p>
          <a:p>
            <a:pPr algn="just">
              <a:lnSpc>
                <a:spcPct val="93000"/>
              </a:lnSpc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Pasal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5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ayat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(1) b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pasangannya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Pasal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12.b.</a:t>
            </a:r>
          </a:p>
          <a:p>
            <a:pPr algn="just">
              <a:lnSpc>
                <a:spcPct val="93000"/>
              </a:lnSpc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Pasal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6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ayat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(1) a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pasangannya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Pasal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12.c.</a:t>
            </a:r>
          </a:p>
          <a:p>
            <a:pPr algn="just">
              <a:lnSpc>
                <a:spcPct val="93000"/>
              </a:lnSpc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Pasal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13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pasangannya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Pasal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11, 12B</a:t>
            </a:r>
          </a:p>
          <a:p>
            <a:pPr algn="just">
              <a:lnSpc>
                <a:spcPct val="93000"/>
              </a:lnSpc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Pasal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12A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mengatur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baik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yang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menyuap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maupun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yang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menerima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suap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.</a:t>
            </a:r>
          </a:p>
          <a:p>
            <a:pPr algn="just">
              <a:lnSpc>
                <a:spcPct val="93000"/>
              </a:lnSpc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endParaRPr lang="en-US" sz="2000" dirty="0" smtClean="0">
              <a:latin typeface="Yu Gothic" pitchFamily="34" charset="-128"/>
              <a:ea typeface="Yu Gothic" pitchFamily="34" charset="-128"/>
              <a:cs typeface="Arial"/>
              <a:sym typeface="Arial"/>
            </a:endParaRPr>
          </a:p>
          <a:p>
            <a:pPr algn="just">
              <a:lnSpc>
                <a:spcPct val="93000"/>
              </a:lnSpc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000" b="1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CATATAN :</a:t>
            </a:r>
          </a:p>
          <a:p>
            <a:pPr marL="457200" indent="-457200" algn="just">
              <a:lnSpc>
                <a:spcPct val="93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Pegawai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negeri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,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penyelenggara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negara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atau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hakim </a:t>
            </a:r>
            <a:r>
              <a:rPr lang="en-US" sz="2000" b="1" u="sng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bisa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tidak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dituntut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karena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dia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menolak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/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tidak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menerima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pemberian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atau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janji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atau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karena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tidak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dapat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dipertanggung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jawabkan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.</a:t>
            </a:r>
          </a:p>
          <a:p>
            <a:pPr marL="457200" indent="-457200" algn="just">
              <a:lnSpc>
                <a:spcPct val="93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Sebaliknya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si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pemberi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hadiah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/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janji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tetap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harus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dituntut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karena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unsur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delik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telah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terpenuhi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,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setidak-tidaknya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karena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pembantuan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percobaan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atau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permufakatan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melakukan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suap</a:t>
            </a:r>
            <a:r>
              <a:rPr lang="en-US" sz="2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. </a:t>
            </a:r>
            <a:endParaRPr lang="en-US" sz="2000" dirty="0">
              <a:latin typeface="Yu Gothic" pitchFamily="34" charset="-128"/>
              <a:ea typeface="Yu Gothic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505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6" name="Shape 429"/>
          <p:cNvSpPr txBox="1">
            <a:spLocks noGrp="1"/>
          </p:cNvSpPr>
          <p:nvPr>
            <p:ph type="title" idx="4294967295"/>
          </p:nvPr>
        </p:nvSpPr>
        <p:spPr>
          <a:xfrm>
            <a:off x="0" y="304800"/>
            <a:ext cx="11887200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ct val="25000"/>
              <a:buFont typeface="Times New Roman"/>
              <a:buNone/>
            </a:pPr>
            <a:r>
              <a:rPr lang="en-US" sz="4000" b="1" u="none" strike="noStrike" cap="none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Tipikor</a:t>
            </a:r>
            <a:r>
              <a:rPr lang="en-US" sz="4000" b="1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</a:t>
            </a:r>
            <a:r>
              <a:rPr lang="en-US" sz="4000" b="1" u="none" strike="noStrike" cap="none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Lainnya</a:t>
            </a:r>
            <a:r>
              <a:rPr lang="en-US" sz="4000" b="1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: </a:t>
            </a:r>
            <a:br>
              <a:rPr lang="en-US" sz="4000" b="1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</a:br>
            <a:r>
              <a:rPr lang="en-US" sz="4000" u="none" strike="noStrike" cap="none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Pemerasan</a:t>
            </a:r>
            <a:r>
              <a:rPr lang="en-US" sz="4000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(</a:t>
            </a:r>
            <a:r>
              <a:rPr lang="en-US" sz="4000" u="none" strike="noStrike" cap="none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Pasal</a:t>
            </a:r>
            <a:r>
              <a:rPr lang="en-US" sz="4000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12 </a:t>
            </a:r>
            <a:r>
              <a:rPr lang="en-US" sz="4000" u="none" strike="noStrike" cap="none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huruf</a:t>
            </a:r>
            <a:r>
              <a:rPr lang="en-US" sz="4000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e UU </a:t>
            </a:r>
            <a:r>
              <a:rPr lang="en-US" sz="4000" u="none" strike="noStrike" cap="none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Tipikor</a:t>
            </a:r>
            <a:r>
              <a:rPr lang="en-US" sz="4000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)</a:t>
            </a:r>
            <a:endParaRPr lang="en-US" sz="4000" u="none" strike="noStrike" cap="none" dirty="0">
              <a:latin typeface="Yu Gothic" pitchFamily="34" charset="-128"/>
              <a:ea typeface="Yu Gothic" pitchFamily="34" charset="-128"/>
              <a:cs typeface="Times New Roman"/>
              <a:sym typeface="Times New Roman"/>
            </a:endParaRPr>
          </a:p>
        </p:txBody>
      </p:sp>
      <p:sp>
        <p:nvSpPr>
          <p:cNvPr id="10" name="Shape 439"/>
          <p:cNvSpPr txBox="1">
            <a:spLocks/>
          </p:cNvSpPr>
          <p:nvPr/>
        </p:nvSpPr>
        <p:spPr>
          <a:xfrm>
            <a:off x="585786" y="1754300"/>
            <a:ext cx="5281614" cy="3603625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1000"/>
              </a:lnSpc>
              <a:spcBef>
                <a:spcPts val="0"/>
              </a:spcBef>
              <a:buClr>
                <a:srgbClr val="000000"/>
              </a:buClr>
              <a:buSzPct val="25000"/>
              <a:buFont typeface="Tahoma"/>
              <a:buNone/>
            </a:pP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	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Pegawai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negeri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penyelenggara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negara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dengan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maksud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menguntungkan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diri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sendiri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orang lain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secara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melawan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hukum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dengan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menyalahgunakan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kekuasaannya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memaksa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seseorang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memberikan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sesuatu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membayar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menerima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pembayaran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potongan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untuk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mengerjakan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sesuatu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bagi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dirinya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sendiri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;</a:t>
            </a:r>
            <a:endParaRPr lang="en-US" sz="2400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Tahoma"/>
              <a:sym typeface="Tahoma"/>
            </a:endParaRPr>
          </a:p>
        </p:txBody>
      </p:sp>
      <p:pic>
        <p:nvPicPr>
          <p:cNvPr id="11" name="Shape 4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67400" y="4705122"/>
            <a:ext cx="3638798" cy="192155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hape 411"/>
          <p:cNvSpPr txBox="1">
            <a:spLocks/>
          </p:cNvSpPr>
          <p:nvPr/>
        </p:nvSpPr>
        <p:spPr>
          <a:xfrm>
            <a:off x="6367399" y="1291542"/>
            <a:ext cx="3638799" cy="452913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spcBef>
                <a:spcPts val="0"/>
              </a:spcBef>
              <a:buClr>
                <a:srgbClr val="000000"/>
              </a:buClr>
              <a:buSzPct val="25000"/>
              <a:buFont typeface="+mj-lt"/>
              <a:buAutoNum type="alphaLcPeriod"/>
            </a:pPr>
            <a:endParaRPr lang="en-US" sz="2000" dirty="0" smtClean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Tahoma"/>
              <a:sym typeface="Tahoma"/>
            </a:endParaRPr>
          </a:p>
          <a:p>
            <a:pPr marL="457200" algn="just">
              <a:spcBef>
                <a:spcPts val="800"/>
              </a:spcBef>
              <a:buClr>
                <a:srgbClr val="000000"/>
              </a:buClr>
              <a:buSzPct val="25000"/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Wingdings" panose="05000000000000000000" pitchFamily="2" charset="2"/>
              </a:rPr>
              <a:t>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Dipidana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: </a:t>
            </a:r>
          </a:p>
          <a:p>
            <a:pPr algn="just">
              <a:lnSpc>
                <a:spcPct val="102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Tahoma"/>
              </a:rPr>
              <a:t>p</a:t>
            </a: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enjara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seumur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hidup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atau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penjara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min 4 </a:t>
            </a:r>
            <a:r>
              <a:rPr lang="en-US" sz="2400" dirty="0" err="1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tahun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  <a:r>
              <a:rPr lang="en-US" sz="2400" dirty="0" err="1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dan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max 20 </a:t>
            </a:r>
            <a:r>
              <a:rPr lang="en-US" sz="2400" dirty="0" err="1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tahun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; </a:t>
            </a:r>
            <a:r>
              <a:rPr lang="en-US" sz="2400" b="1" dirty="0" err="1">
                <a:solidFill>
                  <a:srgbClr val="FF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dan</a:t>
            </a:r>
            <a:r>
              <a:rPr lang="en-US" sz="2400" dirty="0"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 </a:t>
            </a:r>
          </a:p>
          <a:p>
            <a:pPr algn="just">
              <a:lnSpc>
                <a:spcPct val="102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1" dirty="0" err="1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denda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 min Rp200 </a:t>
            </a:r>
            <a:r>
              <a:rPr lang="en-US" sz="2400" dirty="0" err="1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juta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 </a:t>
            </a:r>
            <a:r>
              <a:rPr lang="en-US" sz="2400" dirty="0" err="1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dan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 max </a:t>
            </a:r>
            <a:r>
              <a:rPr lang="en-US" sz="2400" dirty="0" err="1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Rp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 1miliar.</a:t>
            </a:r>
          </a:p>
        </p:txBody>
      </p:sp>
    </p:spTree>
    <p:extLst>
      <p:ext uri="{BB962C8B-B14F-4D97-AF65-F5344CB8AC3E}">
        <p14:creationId xmlns:p14="http://schemas.microsoft.com/office/powerpoint/2010/main" val="241505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6" name="Shape 429"/>
          <p:cNvSpPr txBox="1">
            <a:spLocks noGrp="1"/>
          </p:cNvSpPr>
          <p:nvPr>
            <p:ph type="title" idx="4294967295"/>
          </p:nvPr>
        </p:nvSpPr>
        <p:spPr>
          <a:xfrm>
            <a:off x="0" y="474712"/>
            <a:ext cx="11887200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ct val="25000"/>
              <a:buFont typeface="Times New Roman"/>
              <a:buNone/>
            </a:pPr>
            <a:r>
              <a:rPr lang="en-US" sz="4000" b="1" u="none" strike="noStrike" cap="none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Tipikor</a:t>
            </a:r>
            <a:r>
              <a:rPr lang="en-US" sz="4000" b="1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</a:t>
            </a:r>
            <a:r>
              <a:rPr lang="en-US" sz="4000" b="1" u="none" strike="noStrike" cap="none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Lainnya</a:t>
            </a:r>
            <a:r>
              <a:rPr lang="en-US" sz="4000" b="1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: </a:t>
            </a:r>
            <a:br>
              <a:rPr lang="en-US" sz="4000" b="1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</a:br>
            <a:r>
              <a:rPr lang="en-US" sz="4000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Turut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</a:t>
            </a:r>
            <a:r>
              <a:rPr lang="en-US" sz="4000" dirty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S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erta </a:t>
            </a:r>
            <a:r>
              <a:rPr lang="en-US" sz="4000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dalam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</a:t>
            </a:r>
            <a:r>
              <a:rPr lang="en-US" sz="4000" dirty="0" err="1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P</a:t>
            </a:r>
            <a:r>
              <a:rPr lang="en-US" sz="4000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engadaan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/>
            </a:r>
            <a:br>
              <a:rPr lang="en-US" sz="4000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</a:br>
            <a:r>
              <a:rPr lang="en-US" sz="4000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(</a:t>
            </a:r>
            <a:r>
              <a:rPr lang="en-US" sz="4000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Pasal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12 </a:t>
            </a:r>
            <a:r>
              <a:rPr lang="en-US" sz="4000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huruf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</a:t>
            </a:r>
            <a:r>
              <a:rPr lang="en-US" sz="4000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i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UU </a:t>
            </a:r>
            <a:r>
              <a:rPr lang="en-US" sz="4000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Tipikor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)</a:t>
            </a:r>
            <a:endParaRPr lang="en-US" sz="4000" u="none" strike="noStrike" cap="none" dirty="0">
              <a:latin typeface="Yu Gothic" pitchFamily="34" charset="-128"/>
              <a:ea typeface="Yu Gothic" pitchFamily="34" charset="-128"/>
              <a:cs typeface="Times New Roman"/>
              <a:sym typeface="Times New Roman"/>
            </a:endParaRPr>
          </a:p>
        </p:txBody>
      </p:sp>
      <p:sp>
        <p:nvSpPr>
          <p:cNvPr id="10" name="Shape 439"/>
          <p:cNvSpPr txBox="1">
            <a:spLocks/>
          </p:cNvSpPr>
          <p:nvPr/>
        </p:nvSpPr>
        <p:spPr>
          <a:xfrm>
            <a:off x="585786" y="2209800"/>
            <a:ext cx="9472614" cy="3603625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02000"/>
              </a:lnSpc>
              <a:spcBef>
                <a:spcPts val="0"/>
              </a:spcBef>
              <a:buClr>
                <a:srgbClr val="000000"/>
              </a:buClr>
              <a:buSzPct val="25000"/>
              <a:buNone/>
            </a:pP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Pegawai</a:t>
            </a:r>
            <a:r>
              <a:rPr lang="en-US" sz="2400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negeri</a:t>
            </a:r>
            <a:r>
              <a:rPr lang="en-US" sz="2400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atau</a:t>
            </a:r>
            <a:r>
              <a:rPr lang="en-US" sz="2400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penyelenggara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negara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baik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langsung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maupun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tidak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langsung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dengan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sengaja</a:t>
            </a:r>
            <a:r>
              <a:rPr lang="en-US" sz="2400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turut</a:t>
            </a:r>
            <a:r>
              <a:rPr lang="en-US" sz="2400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serta</a:t>
            </a:r>
            <a:r>
              <a:rPr lang="en-US" sz="2400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dalam</a:t>
            </a:r>
            <a:r>
              <a:rPr lang="en-US" sz="2400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pemborongan</a:t>
            </a:r>
            <a:r>
              <a:rPr lang="en-US" sz="2400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,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pengadaan</a:t>
            </a:r>
            <a:r>
              <a:rPr lang="en-US" sz="2400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,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atau</a:t>
            </a:r>
            <a:r>
              <a:rPr lang="en-US" sz="2400" b="1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1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persewaan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, yang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pada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saat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dilakukan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perbuatan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,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untuk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seluruh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atau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sebagian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ditugaskan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untuk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mengurus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atau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 </a:t>
            </a:r>
            <a:r>
              <a:rPr lang="en-US" sz="2400" b="0" i="0" u="none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mengawasinya</a:t>
            </a:r>
            <a:r>
              <a:rPr lang="en-US" sz="2400" b="0" i="0" u="none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Cantata One"/>
                <a:sym typeface="Cantata One"/>
              </a:rPr>
              <a:t>.</a:t>
            </a:r>
          </a:p>
          <a:p>
            <a:pPr algn="just">
              <a:spcBef>
                <a:spcPts val="800"/>
              </a:spcBef>
              <a:buClr>
                <a:srgbClr val="000000"/>
              </a:buClr>
              <a:buSzPct val="25000"/>
              <a:buFont typeface="Tahoma"/>
              <a:buNone/>
            </a:pPr>
            <a:endParaRPr lang="en-US" sz="2400" dirty="0" smtClean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Tahoma"/>
              <a:sym typeface="Wingdings" pitchFamily="2" charset="2"/>
            </a:endParaRPr>
          </a:p>
          <a:p>
            <a:pPr marL="457200" algn="just">
              <a:spcBef>
                <a:spcPts val="800"/>
              </a:spcBef>
              <a:buClr>
                <a:srgbClr val="000000"/>
              </a:buClr>
              <a:buSzPct val="25000"/>
              <a:buNone/>
            </a:pPr>
            <a:r>
              <a:rPr lang="en-US" sz="2400" b="1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Wingdings" panose="05000000000000000000" pitchFamily="2" charset="2"/>
              </a:rPr>
              <a:t> </a:t>
            </a:r>
            <a:r>
              <a:rPr lang="en-US" sz="2400" b="1" dirty="0" err="1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Dipidana</a:t>
            </a:r>
            <a:r>
              <a:rPr lang="en-US" sz="2400" b="1" dirty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Tahoma"/>
                <a:sym typeface="Tahoma"/>
              </a:rPr>
              <a:t>: </a:t>
            </a:r>
          </a:p>
          <a:p>
            <a:pPr algn="just">
              <a:lnSpc>
                <a:spcPct val="102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1" dirty="0" err="1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penjara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 </a:t>
            </a:r>
            <a:r>
              <a:rPr lang="en-US" sz="2400" dirty="0" err="1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seumur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 </a:t>
            </a:r>
            <a:r>
              <a:rPr lang="en-US" sz="2400" dirty="0" err="1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hidup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atau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 </a:t>
            </a:r>
            <a:r>
              <a:rPr lang="en-US" sz="2400" dirty="0" err="1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penjara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 min 4 </a:t>
            </a:r>
            <a:r>
              <a:rPr lang="en-US" sz="2400" dirty="0" err="1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tahun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 </a:t>
            </a:r>
            <a:r>
              <a:rPr lang="en-US" sz="2400" dirty="0" err="1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dan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 max 20 </a:t>
            </a:r>
            <a:r>
              <a:rPr lang="en-US" sz="2400" dirty="0" err="1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tahun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; </a:t>
            </a:r>
            <a:r>
              <a:rPr lang="en-US" sz="2400" b="1" dirty="0" err="1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dan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 </a:t>
            </a:r>
          </a:p>
          <a:p>
            <a:pPr algn="just">
              <a:lnSpc>
                <a:spcPct val="102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1" dirty="0" err="1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denda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 min Rp200 </a:t>
            </a:r>
            <a:r>
              <a:rPr lang="en-US" sz="2400" dirty="0" err="1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juta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 </a:t>
            </a:r>
            <a:r>
              <a:rPr lang="en-US" sz="2400" dirty="0" err="1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dan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 max </a:t>
            </a:r>
            <a:r>
              <a:rPr lang="en-US" sz="2400" dirty="0" err="1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Rp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Tahoma"/>
              </a:rPr>
              <a:t> 1miliar.</a:t>
            </a:r>
          </a:p>
        </p:txBody>
      </p:sp>
    </p:spTree>
    <p:extLst>
      <p:ext uri="{BB962C8B-B14F-4D97-AF65-F5344CB8AC3E}">
        <p14:creationId xmlns:p14="http://schemas.microsoft.com/office/powerpoint/2010/main" val="347490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6" name="Shape 429"/>
          <p:cNvSpPr txBox="1">
            <a:spLocks noGrp="1"/>
          </p:cNvSpPr>
          <p:nvPr>
            <p:ph type="title" idx="4294967295"/>
          </p:nvPr>
        </p:nvSpPr>
        <p:spPr>
          <a:xfrm>
            <a:off x="0" y="304800"/>
            <a:ext cx="11887200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ct val="25000"/>
              <a:buFont typeface="Times New Roman"/>
              <a:buNone/>
            </a:pPr>
            <a:r>
              <a:rPr lang="en-US" sz="4000" b="1" u="none" strike="noStrike" cap="none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Tipikor</a:t>
            </a:r>
            <a:r>
              <a:rPr lang="en-US" sz="4000" b="1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</a:t>
            </a:r>
            <a:r>
              <a:rPr lang="en-US" sz="4000" b="1" u="none" strike="noStrike" cap="none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Lainnya</a:t>
            </a:r>
            <a:r>
              <a:rPr lang="en-US" sz="4000" b="1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: </a:t>
            </a:r>
            <a:br>
              <a:rPr lang="en-US" sz="4000" b="1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</a:br>
            <a:r>
              <a:rPr lang="en-US" sz="4000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Penggelapan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(</a:t>
            </a:r>
            <a:r>
              <a:rPr lang="en-US" sz="4000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Pasal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8 UU </a:t>
            </a:r>
            <a:r>
              <a:rPr lang="en-US" sz="4000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Tipikor</a:t>
            </a:r>
            <a:r>
              <a:rPr lang="en-US" sz="4000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)</a:t>
            </a:r>
            <a:endParaRPr lang="en-US" sz="4000" u="none" strike="noStrike" cap="none" dirty="0">
              <a:latin typeface="Yu Gothic" pitchFamily="34" charset="-128"/>
              <a:ea typeface="Yu Gothic" pitchFamily="34" charset="-128"/>
              <a:cs typeface="Times New Roman"/>
              <a:sym typeface="Times New Roman"/>
            </a:endParaRPr>
          </a:p>
        </p:txBody>
      </p:sp>
      <p:sp>
        <p:nvSpPr>
          <p:cNvPr id="11" name="Shape 461"/>
          <p:cNvSpPr txBox="1">
            <a:spLocks/>
          </p:cNvSpPr>
          <p:nvPr/>
        </p:nvSpPr>
        <p:spPr>
          <a:xfrm>
            <a:off x="879474" y="1714500"/>
            <a:ext cx="9026526" cy="4381500"/>
          </a:xfrm>
          <a:prstGeom prst="rect">
            <a:avLst/>
          </a:prstGeom>
          <a:noFill/>
          <a:ln>
            <a:noFill/>
          </a:ln>
        </p:spPr>
        <p:txBody>
          <a:bodyPr vert="horz" lIns="0" tIns="19425" rIns="0" bIns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Pegawai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negeri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orang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selain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pegawai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negeri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yang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ditugaskan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menjalankan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suatu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jabatan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umum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secara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terus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menerus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untuk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sementara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waktu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,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dengan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sengaja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menggelapkan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uang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surat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berharga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disimpan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karena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jabatannya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membiarkan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uang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surat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berharga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tersebut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diambil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digelapkan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oleh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orang lain,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atau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membantu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dalam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melakukan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perbutan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tersebut</a:t>
            </a:r>
            <a:r>
              <a:rPr lang="en-US" sz="24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.</a:t>
            </a:r>
          </a:p>
          <a:p>
            <a:pPr marL="0" indent="0" algn="just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endParaRPr lang="en-US" sz="2400" dirty="0" smtClean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"/>
              <a:sym typeface="Arial"/>
            </a:endParaRPr>
          </a:p>
          <a:p>
            <a:pPr algn="just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Wingdings" panose="05000000000000000000" pitchFamily="2" charset="2"/>
              </a:rPr>
              <a:t> </a:t>
            </a:r>
            <a:r>
              <a:rPr lang="en-US" sz="2400" b="1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Dipidana</a:t>
            </a:r>
            <a:r>
              <a:rPr lang="en-US" sz="2400" b="1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:</a:t>
            </a:r>
          </a:p>
          <a:p>
            <a:pPr algn="just">
              <a:lnSpc>
                <a:spcPct val="102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1" dirty="0" err="1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Arial"/>
              </a:rPr>
              <a:t>penjara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Arial"/>
              </a:rPr>
              <a:t> min 3 </a:t>
            </a:r>
            <a:r>
              <a:rPr lang="en-US" sz="2400" dirty="0" err="1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Arial"/>
              </a:rPr>
              <a:t>tahun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Arial"/>
              </a:rPr>
              <a:t> </a:t>
            </a:r>
            <a:r>
              <a:rPr lang="en-US" sz="2400" dirty="0" err="1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Arial"/>
              </a:rPr>
              <a:t>dan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Arial"/>
              </a:rPr>
              <a:t> max 15 </a:t>
            </a:r>
            <a:r>
              <a:rPr lang="en-US" sz="2400" dirty="0" err="1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Arial"/>
              </a:rPr>
              <a:t>tahun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Arial"/>
              </a:rPr>
              <a:t>; </a:t>
            </a:r>
            <a:r>
              <a:rPr lang="en-US" sz="2400" b="1" dirty="0" err="1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Arial"/>
              </a:rPr>
              <a:t>dan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Arial"/>
              </a:rPr>
              <a:t> </a:t>
            </a:r>
          </a:p>
          <a:p>
            <a:pPr algn="just">
              <a:lnSpc>
                <a:spcPct val="102000"/>
              </a:lnSpc>
              <a:spcBef>
                <a:spcPts val="0"/>
              </a:spcBef>
              <a:buClr>
                <a:srgbClr val="000000"/>
              </a:buClr>
              <a:buSzPct val="50000"/>
              <a:buFont typeface="Wingdings" charset="2"/>
              <a:buChar char="u"/>
            </a:pPr>
            <a:r>
              <a:rPr lang="en-US" sz="2400" b="1" dirty="0" err="1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Arial"/>
              </a:rPr>
              <a:t>denda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Arial"/>
              </a:rPr>
              <a:t> min Rp150juta </a:t>
            </a:r>
            <a:r>
              <a:rPr lang="en-US" sz="2400" dirty="0" err="1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Arial"/>
              </a:rPr>
              <a:t>dan</a:t>
            </a:r>
            <a:r>
              <a:rPr lang="en-US" sz="2400" dirty="0">
                <a:latin typeface="Yu Gothic" panose="020B0400000000000000" pitchFamily="34" charset="-128"/>
                <a:ea typeface="Yu Gothic" panose="020B0400000000000000" pitchFamily="34" charset="-128"/>
                <a:cs typeface="Arial"/>
                <a:sym typeface="Arial"/>
              </a:rPr>
              <a:t> max Rp750juta.</a:t>
            </a:r>
          </a:p>
        </p:txBody>
      </p:sp>
    </p:spTree>
    <p:extLst>
      <p:ext uri="{BB962C8B-B14F-4D97-AF65-F5344CB8AC3E}">
        <p14:creationId xmlns:p14="http://schemas.microsoft.com/office/powerpoint/2010/main" val="121043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6" name="Shape 429"/>
          <p:cNvSpPr txBox="1">
            <a:spLocks noGrp="1"/>
          </p:cNvSpPr>
          <p:nvPr>
            <p:ph type="title" idx="4294967295"/>
          </p:nvPr>
        </p:nvSpPr>
        <p:spPr>
          <a:xfrm>
            <a:off x="0" y="304800"/>
            <a:ext cx="11887200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ct val="25000"/>
              <a:buFont typeface="Times New Roman"/>
              <a:buNone/>
            </a:pPr>
            <a:r>
              <a:rPr lang="en-US" sz="4000" b="1" u="none" strike="noStrike" cap="none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Tindak</a:t>
            </a:r>
            <a:r>
              <a:rPr lang="en-US" sz="4000" b="1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</a:t>
            </a:r>
            <a:r>
              <a:rPr lang="en-US" sz="4000" b="1" u="none" strike="noStrike" cap="none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Pidana</a:t>
            </a:r>
            <a:r>
              <a:rPr lang="en-US" sz="4000" b="1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yang </a:t>
            </a:r>
            <a:r>
              <a:rPr lang="en-US" sz="4000" b="1" u="none" strike="noStrike" cap="none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terkait</a:t>
            </a:r>
            <a:r>
              <a:rPr lang="en-US" sz="4000" b="1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</a:t>
            </a:r>
            <a:r>
              <a:rPr lang="en-US" sz="4000" b="1" u="none" strike="noStrike" cap="none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dengan</a:t>
            </a:r>
            <a:r>
              <a:rPr lang="en-US" sz="4000" b="1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 </a:t>
            </a:r>
            <a:r>
              <a:rPr lang="en-US" sz="4000" b="1" u="none" strike="noStrike" cap="none" dirty="0" err="1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Tipikor</a:t>
            </a:r>
            <a:r>
              <a:rPr lang="en-US" sz="4000" b="1" u="none" strike="noStrike" cap="none" dirty="0" smtClean="0">
                <a:latin typeface="Yu Gothic" pitchFamily="34" charset="-128"/>
                <a:ea typeface="Yu Gothic" pitchFamily="34" charset="-128"/>
                <a:cs typeface="Times New Roman"/>
                <a:sym typeface="Times New Roman"/>
              </a:rPr>
              <a:t>:</a:t>
            </a:r>
            <a:endParaRPr lang="en-US" sz="4000" u="none" strike="noStrike" cap="none" dirty="0">
              <a:latin typeface="Yu Gothic" pitchFamily="34" charset="-128"/>
              <a:ea typeface="Yu Gothic" pitchFamily="34" charset="-128"/>
              <a:cs typeface="Times New Roman"/>
              <a:sym typeface="Times New Roman"/>
            </a:endParaRPr>
          </a:p>
        </p:txBody>
      </p:sp>
      <p:sp>
        <p:nvSpPr>
          <p:cNvPr id="11" name="Shape 461"/>
          <p:cNvSpPr txBox="1">
            <a:spLocks/>
          </p:cNvSpPr>
          <p:nvPr/>
        </p:nvSpPr>
        <p:spPr>
          <a:xfrm>
            <a:off x="879474" y="1714500"/>
            <a:ext cx="9026526" cy="4381500"/>
          </a:xfrm>
          <a:prstGeom prst="rect">
            <a:avLst/>
          </a:prstGeom>
          <a:noFill/>
          <a:ln>
            <a:noFill/>
          </a:ln>
        </p:spPr>
        <p:txBody>
          <a:bodyPr vert="horz" lIns="0" tIns="19425" rIns="0" bIns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Bef>
                <a:spcPts val="0"/>
              </a:spcBef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Merintangi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proses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pemeriksaan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perkara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korupsi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;</a:t>
            </a:r>
          </a:p>
          <a:p>
            <a:pPr marL="457200" indent="-457200" algn="just">
              <a:spcBef>
                <a:spcPts val="0"/>
              </a:spcBef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Tidak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memberi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keterangan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atau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memberi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keterangan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yang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tidak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benar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;</a:t>
            </a:r>
          </a:p>
          <a:p>
            <a:pPr marL="457200" indent="-457200" algn="just">
              <a:spcBef>
                <a:spcPts val="0"/>
              </a:spcBef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Bank yang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tidak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memberikan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keterangan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rekening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tersangka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;</a:t>
            </a:r>
          </a:p>
          <a:p>
            <a:pPr marL="457200" indent="-457200" algn="just">
              <a:spcBef>
                <a:spcPts val="0"/>
              </a:spcBef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Saksi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atau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ahli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yang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tidak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memberi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keterangan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atau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memberi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keterangan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palsu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;</a:t>
            </a:r>
          </a:p>
          <a:p>
            <a:pPr marL="457200" indent="-457200" algn="just">
              <a:spcBef>
                <a:spcPts val="0"/>
              </a:spcBef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Orang yang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memegang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rahasia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jabatan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tidak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memberikan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keterangan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atau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memberi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keterangan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palsu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;</a:t>
            </a:r>
          </a:p>
          <a:p>
            <a:pPr marL="457200" indent="-457200" algn="just">
              <a:spcBef>
                <a:spcPts val="0"/>
              </a:spcBef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Saksi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yang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membuka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identitas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pelapor</a:t>
            </a:r>
            <a:r>
              <a:rPr lang="en-US" sz="22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.</a:t>
            </a:r>
            <a:endParaRPr lang="en-US" sz="2200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152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6" name="Shape 282"/>
          <p:cNvSpPr txBox="1">
            <a:spLocks noGrp="1"/>
          </p:cNvSpPr>
          <p:nvPr>
            <p:ph type="title"/>
          </p:nvPr>
        </p:nvSpPr>
        <p:spPr>
          <a:xfrm>
            <a:off x="0" y="188911"/>
            <a:ext cx="11887200" cy="12954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0066"/>
              </a:buClr>
              <a:buSzPct val="25000"/>
              <a:buFont typeface="Arial Black"/>
              <a:buNone/>
            </a:pPr>
            <a:r>
              <a:rPr lang="en-US" sz="4000" b="1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Modus </a:t>
            </a:r>
            <a:r>
              <a:rPr lang="en-US" sz="4000" b="1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Korupsi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di </a:t>
            </a:r>
            <a:r>
              <a:rPr lang="en-US" sz="4000" b="1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Sektor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4000" b="1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Pendidikan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(1)</a:t>
            </a:r>
            <a:endParaRPr lang="en-US" sz="4000" b="1" i="0" u="none" strike="noStrike" cap="none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</p:txBody>
      </p:sp>
      <p:sp>
        <p:nvSpPr>
          <p:cNvPr id="10" name="Shape 283"/>
          <p:cNvSpPr txBox="1">
            <a:spLocks/>
          </p:cNvSpPr>
          <p:nvPr/>
        </p:nvSpPr>
        <p:spPr>
          <a:xfrm>
            <a:off x="1676400" y="1828800"/>
            <a:ext cx="8229600" cy="467360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buClr>
                <a:srgbClr val="330066"/>
              </a:buClr>
              <a:buSzPct val="70000"/>
              <a:buNone/>
            </a:pP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Pada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Anggaran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Proyek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/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Pengadaan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Barang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/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Jasa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: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Clr>
                <a:srgbClr val="330066"/>
              </a:buClr>
              <a:buSzPct val="100000"/>
              <a:buAutoNum type="arabicPeriod"/>
            </a:pP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Penunjukan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langsung</a:t>
            </a:r>
            <a:endParaRPr lang="en-US" sz="2800" dirty="0" smtClean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Clr>
                <a:srgbClr val="330066"/>
              </a:buClr>
              <a:buSzPct val="100000"/>
              <a:buAutoNum type="arabicPeriod"/>
            </a:pP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Mark Up/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Penggelembungan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Harga</a:t>
            </a:r>
            <a:endParaRPr lang="en-US" sz="2800" dirty="0" smtClean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Clr>
                <a:srgbClr val="330066"/>
              </a:buClr>
              <a:buSzPct val="100000"/>
              <a:buAutoNum type="arabicPeriod"/>
            </a:pP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Sub-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kontrak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oleh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Pihak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Ketiga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tidak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tertuang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dalam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Surat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Perjanjian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Kerjasama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(SPK)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Clr>
                <a:srgbClr val="330066"/>
              </a:buClr>
              <a:buSzPct val="100000"/>
              <a:buAutoNum type="arabicPeriod"/>
            </a:pP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Pembayaran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tidak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sesuai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dengan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bukti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riil</a:t>
            </a:r>
            <a:endParaRPr lang="en-US" sz="2800" dirty="0" smtClean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Clr>
                <a:srgbClr val="330066"/>
              </a:buClr>
              <a:buSzPct val="70000"/>
              <a:buNone/>
            </a:pPr>
            <a:endParaRPr lang="en-US" sz="2800" dirty="0" smtClean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41505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6" name="Shape 282"/>
          <p:cNvSpPr txBox="1">
            <a:spLocks noGrp="1"/>
          </p:cNvSpPr>
          <p:nvPr>
            <p:ph type="title"/>
          </p:nvPr>
        </p:nvSpPr>
        <p:spPr>
          <a:xfrm>
            <a:off x="0" y="188911"/>
            <a:ext cx="11887200" cy="12954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0066"/>
              </a:buClr>
              <a:buSzPct val="25000"/>
              <a:buFont typeface="Arial Black"/>
              <a:buNone/>
            </a:pPr>
            <a:r>
              <a:rPr lang="en-US" sz="4000" b="1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Modus </a:t>
            </a:r>
            <a:r>
              <a:rPr lang="en-US" sz="4000" b="1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Korupsi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di </a:t>
            </a:r>
            <a:r>
              <a:rPr lang="en-US" sz="4000" b="1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Sektor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4000" b="1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Pendidikan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(2)</a:t>
            </a:r>
            <a:endParaRPr lang="en-US" sz="4000" b="1" i="0" u="none" strike="noStrike" cap="none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</p:txBody>
      </p:sp>
      <p:sp>
        <p:nvSpPr>
          <p:cNvPr id="10" name="Shape 283"/>
          <p:cNvSpPr txBox="1">
            <a:spLocks/>
          </p:cNvSpPr>
          <p:nvPr/>
        </p:nvSpPr>
        <p:spPr>
          <a:xfrm>
            <a:off x="1676400" y="1828800"/>
            <a:ext cx="8229600" cy="467360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buClr>
                <a:srgbClr val="330066"/>
              </a:buClr>
              <a:buSzPct val="70000"/>
              <a:buNone/>
            </a:pPr>
            <a:endParaRPr lang="en-US" sz="2800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Clr>
                <a:srgbClr val="330066"/>
              </a:buClr>
              <a:buSzPct val="70000"/>
              <a:buNone/>
            </a:pPr>
            <a:r>
              <a:rPr lang="en-US" sz="2800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Pada</a:t>
            </a:r>
            <a:r>
              <a:rPr lang="en-US" sz="2800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Anggaran</a:t>
            </a:r>
            <a:r>
              <a:rPr lang="en-US" sz="2800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Kegiatan</a:t>
            </a:r>
            <a:r>
              <a:rPr lang="en-US" sz="2800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Rutin</a:t>
            </a:r>
            <a:r>
              <a:rPr lang="en-US" sz="2800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: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Clr>
                <a:srgbClr val="330066"/>
              </a:buClr>
              <a:buSzPct val="100000"/>
              <a:buAutoNum type="arabicPeriod"/>
            </a:pPr>
            <a:r>
              <a:rPr lang="en-US" sz="2800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Mark Up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Clr>
                <a:srgbClr val="330066"/>
              </a:buClr>
              <a:buSzPct val="100000"/>
              <a:buAutoNum type="arabicPeriod"/>
            </a:pPr>
            <a:r>
              <a:rPr lang="en-US" sz="2800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Bukti</a:t>
            </a:r>
            <a:r>
              <a:rPr lang="en-US" sz="2800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Fiktif</a:t>
            </a:r>
            <a:endParaRPr lang="en-US" sz="2800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Clr>
                <a:srgbClr val="330066"/>
              </a:buClr>
              <a:buSzPct val="70000"/>
              <a:buNone/>
            </a:pPr>
            <a:endParaRPr lang="en-US" sz="2800" dirty="0" smtClean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Clr>
                <a:srgbClr val="330066"/>
              </a:buClr>
              <a:buSzPct val="70000"/>
              <a:buNone/>
            </a:pP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Suap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/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Gratifikasi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dalam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pelaksanaan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tugas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pelayanan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publik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: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Anggaran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diperoleh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dengan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cara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 ‘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beli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81280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6" name="Shape 627"/>
          <p:cNvSpPr txBox="1">
            <a:spLocks/>
          </p:cNvSpPr>
          <p:nvPr/>
        </p:nvSpPr>
        <p:spPr>
          <a:xfrm>
            <a:off x="457200" y="1157980"/>
            <a:ext cx="9525000" cy="5285621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Serangkaian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tindakan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penyidik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dalam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hal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dan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menurut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cara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yang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diatur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dalam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UU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ini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untuk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mencari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serta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mengumpulkan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bukti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yang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terjadi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dan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guna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menemukan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tersangkanya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: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</a:rPr>
              <a:t>pemeriksaan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</a:rPr>
              <a:t>saksi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/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</a:rPr>
              <a:t>calon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 tsk,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</a:rPr>
              <a:t>penggeledahan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/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</a:rPr>
              <a:t>penyitaan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,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</a:rPr>
              <a:t>penangkapan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,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</a:rPr>
              <a:t>penahanan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</a:rPr>
              <a:t>dll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 (KUHAP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</a:rPr>
              <a:t>dan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 UU TPK/UU KPK). </a:t>
            </a:r>
          </a:p>
          <a:p>
            <a:pPr marL="0" indent="0" algn="just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endParaRPr lang="en-US" sz="2800" dirty="0" smtClean="0">
              <a:latin typeface="Yu Gothic" pitchFamily="34" charset="-128"/>
              <a:ea typeface="Yu Gothic" pitchFamily="34" charset="-128"/>
            </a:endParaRPr>
          </a:p>
          <a:p>
            <a:pPr marL="0" indent="0" algn="just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Kegiatan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penyidikan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diawali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dengan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penyelidikan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(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intelijen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):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penyamaran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puldata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/</a:t>
            </a:r>
            <a:r>
              <a:rPr lang="en-US" sz="2800" dirty="0" err="1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pulbaket</a:t>
            </a:r>
            <a:r>
              <a:rPr lang="en-US" sz="2800" dirty="0" smtClean="0">
                <a:solidFill>
                  <a:srgbClr val="000000"/>
                </a:solidFill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.</a:t>
            </a:r>
            <a:endParaRPr lang="en-US" sz="2800" dirty="0">
              <a:solidFill>
                <a:srgbClr val="000000"/>
              </a:solidFill>
              <a:latin typeface="Yu Gothic" pitchFamily="34" charset="-128"/>
              <a:ea typeface="Yu Gothic" pitchFamily="34" charset="-128"/>
              <a:cs typeface="Arial"/>
              <a:sym typeface="Arial"/>
            </a:endParaRPr>
          </a:p>
        </p:txBody>
      </p:sp>
      <p:sp>
        <p:nvSpPr>
          <p:cNvPr id="10" name="Shape 282"/>
          <p:cNvSpPr txBox="1">
            <a:spLocks noGrp="1"/>
          </p:cNvSpPr>
          <p:nvPr>
            <p:ph type="title"/>
          </p:nvPr>
        </p:nvSpPr>
        <p:spPr>
          <a:xfrm>
            <a:off x="0" y="188911"/>
            <a:ext cx="11887200" cy="12954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0066"/>
              </a:buClr>
              <a:buSzPct val="25000"/>
              <a:buFont typeface="Arial Black"/>
              <a:buNone/>
            </a:pPr>
            <a:r>
              <a:rPr lang="en-US" b="1" dirty="0" err="1" smtClean="0"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Penyidikan</a:t>
            </a:r>
            <a:endParaRPr lang="en-US" b="1" i="0" u="none" strike="noStrike" cap="none" dirty="0">
              <a:latin typeface="Yu Gothic" pitchFamily="34" charset="-128"/>
              <a:ea typeface="Yu Gothic" pitchFamily="34" charset="-128"/>
              <a:cs typeface="Arial Black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41505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6" name="Shape 640"/>
          <p:cNvSpPr txBox="1">
            <a:spLocks/>
          </p:cNvSpPr>
          <p:nvPr/>
        </p:nvSpPr>
        <p:spPr>
          <a:xfrm>
            <a:off x="1676400" y="112711"/>
            <a:ext cx="8610600" cy="1285874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330066"/>
              </a:buClr>
              <a:buSzPct val="25000"/>
              <a:buFont typeface="Arial"/>
              <a:buNone/>
            </a:pPr>
            <a:r>
              <a:rPr lang="en-US" sz="4000" b="1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Sistem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4000" b="1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Pembuktian</a:t>
            </a:r>
            <a:r>
              <a:rPr lang="en-US" sz="4000" b="1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4000" b="1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Negatif</a:t>
            </a:r>
            <a:endParaRPr lang="en-US" sz="4000" b="1" dirty="0">
              <a:latin typeface="Yu Gothic" pitchFamily="34" charset="-128"/>
              <a:ea typeface="Yu Gothic" pitchFamily="34" charset="-128"/>
              <a:cs typeface="Arial"/>
              <a:sym typeface="Arial"/>
            </a:endParaRPr>
          </a:p>
        </p:txBody>
      </p:sp>
      <p:sp>
        <p:nvSpPr>
          <p:cNvPr id="10" name="Shape 641"/>
          <p:cNvSpPr txBox="1">
            <a:spLocks/>
          </p:cNvSpPr>
          <p:nvPr/>
        </p:nvSpPr>
        <p:spPr>
          <a:xfrm>
            <a:off x="457200" y="1763711"/>
            <a:ext cx="8210550" cy="4302124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spcBef>
                <a:spcPts val="0"/>
              </a:spcBef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Alat</a:t>
            </a:r>
            <a:r>
              <a:rPr lang="en-US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Bukti</a:t>
            </a:r>
            <a:r>
              <a:rPr lang="en-US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+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Keyakinan</a:t>
            </a:r>
            <a:r>
              <a:rPr lang="en-US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Hakim</a:t>
            </a:r>
          </a:p>
          <a:p>
            <a:pPr marL="514350" indent="-514350" algn="just">
              <a:spcBef>
                <a:spcPts val="800"/>
              </a:spcBef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Alat</a:t>
            </a:r>
            <a:r>
              <a:rPr lang="en-US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bukti</a:t>
            </a:r>
            <a:r>
              <a:rPr lang="en-US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(Ps. 184 KUHAP):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Keterangan</a:t>
            </a:r>
            <a:r>
              <a:rPr lang="en-US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Saksi</a:t>
            </a:r>
            <a:r>
              <a:rPr lang="en-US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,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Keterangan</a:t>
            </a:r>
            <a:r>
              <a:rPr lang="en-US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Ahli</a:t>
            </a:r>
            <a:r>
              <a:rPr lang="en-US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,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Surat</a:t>
            </a:r>
            <a:r>
              <a:rPr lang="en-US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,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Petunjuk</a:t>
            </a:r>
            <a:r>
              <a:rPr lang="en-US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(+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alat</a:t>
            </a:r>
            <a:r>
              <a:rPr lang="en-US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bukti</a:t>
            </a:r>
            <a:r>
              <a:rPr lang="en-US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elektronik</a:t>
            </a:r>
            <a:r>
              <a:rPr lang="en-US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Ps. 26 A UU TPK),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Keterangan</a:t>
            </a:r>
            <a:r>
              <a:rPr lang="en-US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Terdakwa</a:t>
            </a:r>
            <a:endParaRPr lang="en-US" dirty="0" smtClean="0">
              <a:latin typeface="Yu Gothic" pitchFamily="34" charset="-128"/>
              <a:ea typeface="Yu Gothic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505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36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6" name="Shape 655"/>
          <p:cNvSpPr txBox="1">
            <a:spLocks noGrp="1"/>
          </p:cNvSpPr>
          <p:nvPr>
            <p:ph type="title"/>
          </p:nvPr>
        </p:nvSpPr>
        <p:spPr>
          <a:xfrm>
            <a:off x="455612" y="242888"/>
            <a:ext cx="7524749" cy="1285874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0066"/>
              </a:buClr>
              <a:buSzPct val="25000"/>
              <a:buFont typeface="Arial"/>
              <a:buNone/>
            </a:pPr>
            <a:r>
              <a:rPr lang="en-US" sz="4000" b="1" i="0" u="none" strike="noStrike" cap="none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Lain-Lain</a:t>
            </a:r>
            <a:endParaRPr lang="en-US" sz="4000" b="1" i="0" u="none" strike="noStrike" cap="none" dirty="0">
              <a:latin typeface="Yu Gothic" pitchFamily="34" charset="-128"/>
              <a:ea typeface="Yu Gothic" pitchFamily="34" charset="-128"/>
              <a:cs typeface="Arial"/>
              <a:sym typeface="Arial"/>
            </a:endParaRPr>
          </a:p>
        </p:txBody>
      </p:sp>
      <p:sp>
        <p:nvSpPr>
          <p:cNvPr id="10" name="Shape 656"/>
          <p:cNvSpPr txBox="1">
            <a:spLocks/>
          </p:cNvSpPr>
          <p:nvPr/>
        </p:nvSpPr>
        <p:spPr>
          <a:xfrm>
            <a:off x="457200" y="1719261"/>
            <a:ext cx="9296400" cy="4491037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spcBef>
                <a:spcPts val="0"/>
              </a:spcBef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Pola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investigasi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tergantung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modus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kasus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TPK;</a:t>
            </a:r>
          </a:p>
          <a:p>
            <a:pPr marL="514350" indent="-514350" algn="just">
              <a:spcBef>
                <a:spcPts val="700"/>
              </a:spcBef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Secara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formil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,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Investigasi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mengacu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pada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KUHAP, UU TPK, UU yang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mengatur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kewenangan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APH (UU KPK, UU POLRI, UU KEJAKSAAN, UU PENGADILAN TIPIKOR);</a:t>
            </a:r>
          </a:p>
          <a:p>
            <a:pPr marL="514350" indent="-514350" algn="just">
              <a:spcBef>
                <a:spcPts val="700"/>
              </a:spcBef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Secara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materiil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,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investigasi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mengacu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pada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UU yang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disangkakan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dan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aturan-aturan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terkait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sebagai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</a:t>
            </a:r>
            <a:r>
              <a:rPr lang="en-US" sz="3000" dirty="0" err="1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dasar</a:t>
            </a:r>
            <a:r>
              <a:rPr lang="en-US" sz="3000" dirty="0" smtClean="0">
                <a:latin typeface="Yu Gothic" pitchFamily="34" charset="-128"/>
                <a:ea typeface="Yu Gothic" pitchFamily="34" charset="-128"/>
                <a:cs typeface="Arial"/>
                <a:sym typeface="Arial"/>
              </a:rPr>
              <a:t> PMH. </a:t>
            </a:r>
          </a:p>
        </p:txBody>
      </p:sp>
    </p:spTree>
    <p:extLst>
      <p:ext uri="{BB962C8B-B14F-4D97-AF65-F5344CB8AC3E}">
        <p14:creationId xmlns:p14="http://schemas.microsoft.com/office/powerpoint/2010/main" val="423545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71866"/>
            <a:ext cx="1357313" cy="1376585"/>
          </a:xfrm>
          <a:prstGeom prst="rect">
            <a:avLst/>
          </a:prstGeom>
        </p:spPr>
      </p:pic>
      <p:sp>
        <p:nvSpPr>
          <p:cNvPr id="7" name="Shape 164"/>
          <p:cNvSpPr txBox="1"/>
          <p:nvPr/>
        </p:nvSpPr>
        <p:spPr>
          <a:xfrm>
            <a:off x="455612" y="4391025"/>
            <a:ext cx="3887786" cy="714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POTENSI MASALAH</a:t>
            </a:r>
          </a:p>
          <a:p>
            <a:pPr marL="0" marR="0" lvl="0" indent="0" algn="ctr" rtl="0">
              <a:lnSpc>
                <a:spcPct val="58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PENYEBAB KORUPSI</a:t>
            </a:r>
          </a:p>
        </p:txBody>
      </p:sp>
      <p:sp>
        <p:nvSpPr>
          <p:cNvPr id="8" name="Shape 165"/>
          <p:cNvSpPr txBox="1"/>
          <p:nvPr/>
        </p:nvSpPr>
        <p:spPr>
          <a:xfrm>
            <a:off x="879475" y="2643187"/>
            <a:ext cx="3324225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CORRUPTION HAZARDS‏</a:t>
            </a:r>
          </a:p>
        </p:txBody>
      </p:sp>
      <p:sp>
        <p:nvSpPr>
          <p:cNvPr id="9" name="Shape 166"/>
          <p:cNvSpPr txBox="1"/>
          <p:nvPr/>
        </p:nvSpPr>
        <p:spPr>
          <a:xfrm>
            <a:off x="585786" y="914399"/>
            <a:ext cx="3908424" cy="3350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1" i="0" u="none" dirty="0">
                <a:solidFill>
                  <a:schemeClr val="bg1"/>
                </a:solidFill>
                <a:latin typeface="Yu Gothic" pitchFamily="34" charset="-128"/>
                <a:ea typeface="Yu Gothic" pitchFamily="34" charset="-128"/>
                <a:cs typeface="Arial Black"/>
                <a:sym typeface="Arial Black"/>
              </a:rPr>
              <a:t>TINDAK PIDANA KORUPSI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2514600"/>
            <a:ext cx="11022568" cy="13245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“Power </a:t>
            </a:r>
            <a:r>
              <a:rPr lang="en-US" sz="2800" dirty="0">
                <a:latin typeface="Yu Gothic" pitchFamily="34" charset="-128"/>
                <a:ea typeface="Yu Gothic" pitchFamily="34" charset="-128"/>
              </a:rPr>
              <a:t>tends to corrupt, and absolute power corrupts 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absolutely”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-John </a:t>
            </a:r>
            <a:r>
              <a:rPr lang="en-US" sz="2800" dirty="0" err="1" smtClean="0">
                <a:latin typeface="Yu Gothic" pitchFamily="34" charset="-128"/>
                <a:ea typeface="Yu Gothic" pitchFamily="34" charset="-128"/>
              </a:rPr>
              <a:t>Dalberg</a:t>
            </a:r>
            <a:r>
              <a:rPr lang="en-US" sz="2800" dirty="0" smtClean="0">
                <a:latin typeface="Yu Gothic" pitchFamily="34" charset="-128"/>
                <a:ea typeface="Yu Gothic" pitchFamily="34" charset="-128"/>
              </a:rPr>
              <a:t>-</a:t>
            </a:r>
            <a:endParaRPr lang="en-US" sz="2800" dirty="0">
              <a:latin typeface="Yu Gothic" pitchFamily="34" charset="-128"/>
              <a:ea typeface="Yu 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545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905</TotalTime>
  <Words>2383</Words>
  <Application>Microsoft Office PowerPoint</Application>
  <PresentationFormat>Custom</PresentationFormat>
  <Paragraphs>412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3" baseType="lpstr">
      <vt:lpstr>Yu Gothic</vt:lpstr>
      <vt:lpstr>Arial</vt:lpstr>
      <vt:lpstr>Arial Black</vt:lpstr>
      <vt:lpstr>Calibri</vt:lpstr>
      <vt:lpstr>Candara</vt:lpstr>
      <vt:lpstr>Cantata One</vt:lpstr>
      <vt:lpstr>Noto Sans Symbols</vt:lpstr>
      <vt:lpstr>Tahoma</vt:lpstr>
      <vt:lpstr>Times New Roman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Jenis Tipikor dan Upaya Penindakannya</vt:lpstr>
      <vt:lpstr>PowerPoint Presentation</vt:lpstr>
      <vt:lpstr>Jenis Tipikor: Kerugian Keuangan Negara Pasal 2 ayat (1) UU Tipikor</vt:lpstr>
      <vt:lpstr>Jenis Tipikor: Kerugian Keuangan Negara Pasal 3 UU Tipikor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Pemberi vs Penerima SUAP</vt:lpstr>
      <vt:lpstr>Tipikor Lainnya:  Pemerasan (Pasal 12 huruf e UU Tipikor)</vt:lpstr>
      <vt:lpstr>Tipikor Lainnya:  Turut Serta dalam Pengadaan (Pasal 12 huruf i UU Tipikor)</vt:lpstr>
      <vt:lpstr>Tipikor Lainnya:  Penggelapan (Pasal 8 UU Tipikor)</vt:lpstr>
      <vt:lpstr>Tindak Pidana yang terkait dengan Tipikor:</vt:lpstr>
      <vt:lpstr>Modus Korupsi di Sektor Pendidikan (1)</vt:lpstr>
      <vt:lpstr>Modus Korupsi di Sektor Pendidikan (2)</vt:lpstr>
      <vt:lpstr>Penyidikan</vt:lpstr>
      <vt:lpstr>PowerPoint Presentation</vt:lpstr>
      <vt:lpstr>Lain-Lain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Mandira</dc:creator>
  <cp:lastModifiedBy>Kemendikbud-2</cp:lastModifiedBy>
  <cp:revision>57</cp:revision>
  <cp:lastPrinted>2016-06-17T09:33:28Z</cp:lastPrinted>
  <dcterms:created xsi:type="dcterms:W3CDTF">2016-02-03T12:25:39Z</dcterms:created>
  <dcterms:modified xsi:type="dcterms:W3CDTF">2017-08-23T03:21:04Z</dcterms:modified>
</cp:coreProperties>
</file>