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0" r:id="rId3"/>
    <p:sldId id="276" r:id="rId4"/>
    <p:sldId id="280" r:id="rId5"/>
    <p:sldId id="286" r:id="rId6"/>
    <p:sldId id="278" r:id="rId7"/>
    <p:sldId id="285" r:id="rId8"/>
    <p:sldId id="271" r:id="rId9"/>
    <p:sldId id="281" r:id="rId10"/>
    <p:sldId id="272" r:id="rId11"/>
    <p:sldId id="273" r:id="rId12"/>
    <p:sldId id="275" r:id="rId13"/>
    <p:sldId id="284" r:id="rId14"/>
    <p:sldId id="266" r:id="rId15"/>
    <p:sldId id="267" r:id="rId16"/>
    <p:sldId id="268" r:id="rId17"/>
    <p:sldId id="269" r:id="rId18"/>
  </p:sldIdLst>
  <p:sldSz cx="9144000" cy="6858000" type="screen4x3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4472C4"/>
    <a:srgbClr val="F5E1A9"/>
    <a:srgbClr val="FFCB25"/>
    <a:srgbClr val="FF9797"/>
    <a:srgbClr val="ED7D31"/>
    <a:srgbClr val="5B9BD5"/>
    <a:srgbClr val="990000"/>
    <a:srgbClr val="B889DB"/>
    <a:srgbClr val="7F6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37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793116494808172E-2"/>
          <c:y val="8.7559274871315443E-2"/>
          <c:w val="0.90102141504141919"/>
          <c:h val="0.859905160205895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5B9BD5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Memahami tugas dan fungsi serta memahami ukuran keberhasilan pekerjaan</c:v>
                </c:pt>
                <c:pt idx="1">
                  <c:v>Memahami tugas dan fungsi tetapi tidak memahami ukuran keberhasilan pekerjaan</c:v>
                </c:pt>
                <c:pt idx="2">
                  <c:v>Tidak memahami tugas serta tidak memahami ukuran keberhasilan pekerjaan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0.15790000000000001</c:v>
                </c:pt>
                <c:pt idx="1">
                  <c:v>0.66669999999999996</c:v>
                </c:pt>
                <c:pt idx="2">
                  <c:v>0.1754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D5C-4A36-9211-D295F258B5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ED7D3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Memahami tugas dan fungsi serta memahami ukuran keberhasilan pekerjaan</c:v>
                </c:pt>
                <c:pt idx="1">
                  <c:v>Memahami tugas dan fungsi tetapi tidak memahami ukuran keberhasilan pekerjaan</c:v>
                </c:pt>
                <c:pt idx="2">
                  <c:v>Tidak memahami tugas serta tidak memahami ukuran keberhasilan pekerjaan</c:v>
                </c:pt>
              </c:strCache>
            </c:strRef>
          </c:cat>
          <c:val>
            <c:numRef>
              <c:f>Sheet1!$C$2:$C$4</c:f>
              <c:numCache>
                <c:formatCode>0.00%</c:formatCode>
                <c:ptCount val="3"/>
                <c:pt idx="0">
                  <c:v>0.2838</c:v>
                </c:pt>
                <c:pt idx="1">
                  <c:v>0.66449999999999998</c:v>
                </c:pt>
                <c:pt idx="2">
                  <c:v>5.16E-2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63194352"/>
        <c:axId val="263194912"/>
      </c:barChart>
      <c:catAx>
        <c:axId val="26319435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63194912"/>
        <c:crosses val="autoZero"/>
        <c:auto val="1"/>
        <c:lblAlgn val="ctr"/>
        <c:lblOffset val="100"/>
        <c:noMultiLvlLbl val="0"/>
      </c:catAx>
      <c:valAx>
        <c:axId val="26319491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319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Kriteria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Balai Bahasa</c:v>
                </c:pt>
                <c:pt idx="1">
                  <c:v>Cagar Budaya</c:v>
                </c:pt>
                <c:pt idx="2">
                  <c:v>LPMP</c:v>
                </c:pt>
                <c:pt idx="3">
                  <c:v>BP PAUD</c:v>
                </c:pt>
                <c:pt idx="4">
                  <c:v>BPMTPK</c:v>
                </c:pt>
                <c:pt idx="5">
                  <c:v>P4TK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37.5</c:v>
                </c:pt>
                <c:pt idx="1">
                  <c:v>16.66</c:v>
                </c:pt>
                <c:pt idx="2">
                  <c:v>35.29</c:v>
                </c:pt>
                <c:pt idx="3">
                  <c:v>33.33</c:v>
                </c:pt>
                <c:pt idx="4">
                  <c:v>21.05</c:v>
                </c:pt>
                <c:pt idx="5">
                  <c:v>26.08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Kriteria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Balai Bahasa</c:v>
                </c:pt>
                <c:pt idx="1">
                  <c:v>Cagar Budaya</c:v>
                </c:pt>
                <c:pt idx="2">
                  <c:v>LPMP</c:v>
                </c:pt>
                <c:pt idx="3">
                  <c:v>BP PAUD</c:v>
                </c:pt>
                <c:pt idx="4">
                  <c:v>BPMTPK</c:v>
                </c:pt>
                <c:pt idx="5">
                  <c:v>P4TK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56.25</c:v>
                </c:pt>
                <c:pt idx="1">
                  <c:v>70</c:v>
                </c:pt>
                <c:pt idx="2">
                  <c:v>55.88</c:v>
                </c:pt>
                <c:pt idx="3">
                  <c:v>66.66</c:v>
                </c:pt>
                <c:pt idx="4">
                  <c:v>78.94</c:v>
                </c:pt>
                <c:pt idx="5">
                  <c:v>73.91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Kriteria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Balai Bahasa</c:v>
                </c:pt>
                <c:pt idx="1">
                  <c:v>Cagar Budaya</c:v>
                </c:pt>
                <c:pt idx="2">
                  <c:v>LPMP</c:v>
                </c:pt>
                <c:pt idx="3">
                  <c:v>BP PAUD</c:v>
                </c:pt>
                <c:pt idx="4">
                  <c:v>BPMTPK</c:v>
                </c:pt>
                <c:pt idx="5">
                  <c:v>P4TK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6.25</c:v>
                </c:pt>
                <c:pt idx="1">
                  <c:v>13.33</c:v>
                </c:pt>
                <c:pt idx="2">
                  <c:v>8.82</c:v>
                </c:pt>
                <c:pt idx="3">
                  <c:v>0</c:v>
                </c:pt>
                <c:pt idx="4">
                  <c:v>3.26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2"/>
        <c:overlap val="100"/>
        <c:axId val="263535104"/>
        <c:axId val="263535664"/>
      </c:barChart>
      <c:catAx>
        <c:axId val="26353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3535664"/>
        <c:crosses val="autoZero"/>
        <c:auto val="1"/>
        <c:lblAlgn val="ctr"/>
        <c:lblOffset val="100"/>
        <c:noMultiLvlLbl val="0"/>
      </c:catAx>
      <c:valAx>
        <c:axId val="26353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353510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</c:dTable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Budaya Organisasi dan Sistem Anti Korupsi</c:v>
                </c:pt>
                <c:pt idx="1">
                  <c:v>Integritas terkait Pengelolaan SDM </c:v>
                </c:pt>
                <c:pt idx="2">
                  <c:v>Integritas terkait Pengelolaan Anggaran</c:v>
                </c:pt>
                <c:pt idx="3">
                  <c:v>Integritas Kesesuaian Perintah Atasan dengan Aturan Norma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3.54</c:v>
                </c:pt>
                <c:pt idx="1">
                  <c:v>3.6</c:v>
                </c:pt>
                <c:pt idx="2">
                  <c:v>3.57</c:v>
                </c:pt>
                <c:pt idx="3">
                  <c:v>3.68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6F-4D25-8BD1-567D4F23F3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Budaya Organisasi dan Sistem Anti Korupsi</c:v>
                </c:pt>
                <c:pt idx="1">
                  <c:v>Integritas terkait Pengelolaan SDM </c:v>
                </c:pt>
                <c:pt idx="2">
                  <c:v>Integritas terkait Pengelolaan Anggaran</c:v>
                </c:pt>
                <c:pt idx="3">
                  <c:v>Integritas Kesesuaian Perintah Atasan dengan Aturan Norma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3.24</c:v>
                </c:pt>
                <c:pt idx="1">
                  <c:v>3.43</c:v>
                </c:pt>
                <c:pt idx="2">
                  <c:v>3.33</c:v>
                </c:pt>
                <c:pt idx="3">
                  <c:v>3.29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6F-4D25-8BD1-567D4F23F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4185168"/>
        <c:axId val="264185728"/>
      </c:barChart>
      <c:catAx>
        <c:axId val="26418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4185728"/>
        <c:crosses val="autoZero"/>
        <c:auto val="1"/>
        <c:lblAlgn val="ctr"/>
        <c:lblOffset val="100"/>
        <c:noMultiLvlLbl val="0"/>
      </c:catAx>
      <c:valAx>
        <c:axId val="264185728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418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67724120551823E-2"/>
          <c:y val="3.6347838603056695E-2"/>
          <c:w val="0.80216044866503167"/>
          <c:h val="0.734973257901952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Balai Bahasa (3,40)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Budaya Organisasi dan Sistem Anti Korupsi</c:v>
                </c:pt>
                <c:pt idx="1">
                  <c:v>Integritas terkait Pengelolaan SDM </c:v>
                </c:pt>
                <c:pt idx="2">
                  <c:v>Integritas terkait Pengelolaan Anggaran</c:v>
                </c:pt>
                <c:pt idx="3">
                  <c:v>Integritas Kesesuaian Perintah Atasan dengan Aturan Norma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3.22</c:v>
                </c:pt>
                <c:pt idx="1">
                  <c:v>3.63</c:v>
                </c:pt>
                <c:pt idx="2">
                  <c:v>3.39</c:v>
                </c:pt>
                <c:pt idx="3">
                  <c:v>3.37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6F-4D25-8BD1-567D4F23F3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Cagar Budaya (3,40)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Budaya Organisasi dan Sistem Anti Korupsi</c:v>
                </c:pt>
                <c:pt idx="1">
                  <c:v>Integritas terkait Pengelolaan SDM </c:v>
                </c:pt>
                <c:pt idx="2">
                  <c:v>Integritas terkait Pengelolaan Anggaran</c:v>
                </c:pt>
                <c:pt idx="3">
                  <c:v>Integritas Kesesuaian Perintah Atasan dengan Aturan Norma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3.28</c:v>
                </c:pt>
                <c:pt idx="1">
                  <c:v>3.4</c:v>
                </c:pt>
                <c:pt idx="2">
                  <c:v>3.27</c:v>
                </c:pt>
                <c:pt idx="3">
                  <c:v>3.66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6F-4D25-8BD1-567D4F23F3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LPMP (3,09)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Budaya Organisasi dan Sistem Anti Korupsi</c:v>
                </c:pt>
                <c:pt idx="1">
                  <c:v>Integritas terkait Pengelolaan SDM </c:v>
                </c:pt>
                <c:pt idx="2">
                  <c:v>Integritas terkait Pengelolaan Anggaran</c:v>
                </c:pt>
                <c:pt idx="3">
                  <c:v>Integritas Kesesuaian Perintah Atasan dengan Aturan Norma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2.99</c:v>
                </c:pt>
                <c:pt idx="1">
                  <c:v>3.08</c:v>
                </c:pt>
                <c:pt idx="2">
                  <c:v>3.03</c:v>
                </c:pt>
                <c:pt idx="3">
                  <c:v>3.27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BP Paud (3,50)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Budaya Organisasi dan Sistem Anti Korupsi</c:v>
                </c:pt>
                <c:pt idx="1">
                  <c:v>Integritas terkait Pengelolaan SDM </c:v>
                </c:pt>
                <c:pt idx="2">
                  <c:v>Integritas terkait Pengelolaan Anggaran</c:v>
                </c:pt>
                <c:pt idx="3">
                  <c:v>Integritas Kesesuaian Perintah Atasan dengan Aturan Norma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3.48</c:v>
                </c:pt>
                <c:pt idx="1">
                  <c:v>3.6</c:v>
                </c:pt>
                <c:pt idx="2">
                  <c:v>3.33</c:v>
                </c:pt>
                <c:pt idx="3">
                  <c:v>3.59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BPMTPK (3,32)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4472C4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Budaya Organisasi dan Sistem Anti Korupsi</c:v>
                </c:pt>
                <c:pt idx="1">
                  <c:v>Integritas terkait Pengelolaan SDM </c:v>
                </c:pt>
                <c:pt idx="2">
                  <c:v>Integritas terkait Pengelolaan Anggaran</c:v>
                </c:pt>
                <c:pt idx="3">
                  <c:v>Integritas Kesesuaian Perintah Atasan dengan Aturan Norma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3.24</c:v>
                </c:pt>
                <c:pt idx="1">
                  <c:v>3.33</c:v>
                </c:pt>
                <c:pt idx="2">
                  <c:v>3.26</c:v>
                </c:pt>
                <c:pt idx="3">
                  <c:v>3.46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P4TK (3,43)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Budaya Organisasi dan Sistem Anti Korupsi</c:v>
                </c:pt>
                <c:pt idx="1">
                  <c:v>Integritas terkait Pengelolaan SDM </c:v>
                </c:pt>
                <c:pt idx="2">
                  <c:v>Integritas terkait Pengelolaan Anggaran</c:v>
                </c:pt>
                <c:pt idx="3">
                  <c:v>Integritas Kesesuaian Perintah Atasan dengan Aturan Norma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3.25</c:v>
                </c:pt>
                <c:pt idx="1">
                  <c:v>3.53</c:v>
                </c:pt>
                <c:pt idx="2">
                  <c:v>3.56</c:v>
                </c:pt>
                <c:pt idx="3">
                  <c:v>3.37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1"/>
        <c:overlap val="-9"/>
        <c:axId val="264712912"/>
        <c:axId val="264713472"/>
      </c:barChart>
      <c:catAx>
        <c:axId val="2647129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4713472"/>
        <c:crosses val="autoZero"/>
        <c:auto val="1"/>
        <c:lblAlgn val="ctr"/>
        <c:lblOffset val="100"/>
        <c:noMultiLvlLbl val="0"/>
      </c:catAx>
      <c:valAx>
        <c:axId val="264713472"/>
        <c:scaling>
          <c:orientation val="minMax"/>
          <c:max val="4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471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174188981087419"/>
          <c:y val="0.18230966770288273"/>
          <c:w val="0.11970094388239531"/>
          <c:h val="0.561815759494892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Perencanaan Kinerja</c:v>
                </c:pt>
                <c:pt idx="1">
                  <c:v>Pengukuran Kinerja</c:v>
                </c:pt>
                <c:pt idx="2">
                  <c:v>Pelaporan Kinerja</c:v>
                </c:pt>
                <c:pt idx="3">
                  <c:v>Evaluasi Internal</c:v>
                </c:pt>
                <c:pt idx="4">
                  <c:v>Pencapaian Kinerja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24.66</c:v>
                </c:pt>
                <c:pt idx="1">
                  <c:v>17.48</c:v>
                </c:pt>
                <c:pt idx="2">
                  <c:v>11.81</c:v>
                </c:pt>
                <c:pt idx="3">
                  <c:v>7.71</c:v>
                </c:pt>
                <c:pt idx="4">
                  <c:v>14.07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2A3-4683-A006-0094801EB4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8.75592748713151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2A3-4683-A006-0094801EB4F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Perencanaan Kinerja</c:v>
                </c:pt>
                <c:pt idx="1">
                  <c:v>Pengukuran Kinerja</c:v>
                </c:pt>
                <c:pt idx="2">
                  <c:v>Pelaporan Kinerja</c:v>
                </c:pt>
                <c:pt idx="3">
                  <c:v>Evaluasi Internal</c:v>
                </c:pt>
                <c:pt idx="4">
                  <c:v>Pencapaian Kinerja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24.07</c:v>
                </c:pt>
                <c:pt idx="1">
                  <c:v>16.329999999999998</c:v>
                </c:pt>
                <c:pt idx="2">
                  <c:v>10.82</c:v>
                </c:pt>
                <c:pt idx="3">
                  <c:v>7.44</c:v>
                </c:pt>
                <c:pt idx="4">
                  <c:v>15.55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2A3-4683-A006-0094801EB4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67406720"/>
        <c:axId val="267407280"/>
      </c:barChart>
      <c:catAx>
        <c:axId val="26740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7407280"/>
        <c:crosses val="autoZero"/>
        <c:auto val="1"/>
        <c:lblAlgn val="ctr"/>
        <c:lblOffset val="100"/>
        <c:noMultiLvlLbl val="0"/>
      </c:catAx>
      <c:valAx>
        <c:axId val="26740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740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Nilai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Balai Bahasa</c:v>
                </c:pt>
                <c:pt idx="1">
                  <c:v>Cagar Budaya</c:v>
                </c:pt>
                <c:pt idx="2">
                  <c:v>LPMP</c:v>
                </c:pt>
                <c:pt idx="3">
                  <c:v>BP PAUD</c:v>
                </c:pt>
                <c:pt idx="4">
                  <c:v>BPMTPK</c:v>
                </c:pt>
                <c:pt idx="5">
                  <c:v>P4TK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57.42</c:v>
                </c:pt>
                <c:pt idx="1">
                  <c:v>54.44</c:v>
                </c:pt>
                <c:pt idx="2">
                  <c:v>58.05</c:v>
                </c:pt>
                <c:pt idx="3">
                  <c:v>55.85</c:v>
                </c:pt>
                <c:pt idx="4">
                  <c:v>52.65</c:v>
                </c:pt>
                <c:pt idx="5">
                  <c:v>64.94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28"/>
        <c:axId val="267409520"/>
        <c:axId val="267410080"/>
      </c:barChart>
      <c:catAx>
        <c:axId val="26740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7410080"/>
        <c:crosses val="autoZero"/>
        <c:auto val="1"/>
        <c:lblAlgn val="ctr"/>
        <c:lblOffset val="100"/>
        <c:noMultiLvlLbl val="0"/>
      </c:catAx>
      <c:valAx>
        <c:axId val="267410080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67409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AA558B-B3D9-47AE-949A-81F493235480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C50E9C-7308-4482-92BE-D4392257C63C}">
      <dgm:prSet phldrT="[Text]"/>
      <dgm:spPr/>
      <dgm:t>
        <a:bodyPr/>
        <a:lstStyle/>
        <a:p>
          <a:r>
            <a:rPr lang="en-US" dirty="0" err="1" smtClean="0"/>
            <a:t>Seluruh</a:t>
          </a:r>
          <a:r>
            <a:rPr lang="en-US" dirty="0" smtClean="0"/>
            <a:t> </a:t>
          </a:r>
          <a:r>
            <a:rPr lang="en-US" dirty="0" err="1" smtClean="0"/>
            <a:t>Jajaran</a:t>
          </a:r>
          <a:r>
            <a:rPr lang="en-US" dirty="0" smtClean="0"/>
            <a:t> </a:t>
          </a:r>
          <a:r>
            <a:rPr lang="en-US" dirty="0" err="1" smtClean="0"/>
            <a:t>Pimpinan</a:t>
          </a:r>
          <a:endParaRPr lang="en-US" dirty="0"/>
        </a:p>
      </dgm:t>
    </dgm:pt>
    <dgm:pt modelId="{9F179007-30AF-468D-BE70-95EC21BF80DB}" type="parTrans" cxnId="{22DEB901-D65F-4FBD-9313-29842AE62CFA}">
      <dgm:prSet/>
      <dgm:spPr/>
      <dgm:t>
        <a:bodyPr/>
        <a:lstStyle/>
        <a:p>
          <a:endParaRPr lang="en-US"/>
        </a:p>
      </dgm:t>
    </dgm:pt>
    <dgm:pt modelId="{B3035D97-FE99-4A33-8B6E-EC63B374B53B}" type="sibTrans" cxnId="{22DEB901-D65F-4FBD-9313-29842AE62CFA}">
      <dgm:prSet/>
      <dgm:spPr/>
      <dgm:t>
        <a:bodyPr/>
        <a:lstStyle/>
        <a:p>
          <a:endParaRPr lang="en-US"/>
        </a:p>
      </dgm:t>
    </dgm:pt>
    <dgm:pt modelId="{9A021036-447B-4207-A81F-0EB28602561B}">
      <dgm:prSet phldrT="[Text]"/>
      <dgm:spPr/>
      <dgm:t>
        <a:bodyPr/>
        <a:lstStyle/>
        <a:p>
          <a:r>
            <a:rPr lang="en-US" dirty="0" err="1" smtClean="0"/>
            <a:t>Peningkatan</a:t>
          </a:r>
          <a:r>
            <a:rPr lang="en-US" dirty="0" smtClean="0"/>
            <a:t> </a:t>
          </a:r>
          <a:r>
            <a:rPr lang="en-US" dirty="0" err="1" smtClean="0"/>
            <a:t>peran</a:t>
          </a:r>
          <a:r>
            <a:rPr lang="en-US" dirty="0" smtClean="0"/>
            <a:t> Biro </a:t>
          </a:r>
          <a:r>
            <a:rPr lang="en-US" dirty="0" err="1" smtClean="0"/>
            <a:t>Perencanaan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Penerapan</a:t>
          </a:r>
          <a:r>
            <a:rPr lang="en-US" dirty="0" smtClean="0"/>
            <a:t> </a:t>
          </a:r>
          <a:r>
            <a:rPr lang="en-US" dirty="0" err="1" smtClean="0"/>
            <a:t>Manajemen</a:t>
          </a:r>
          <a:r>
            <a:rPr lang="en-US" dirty="0" smtClean="0"/>
            <a:t> </a:t>
          </a:r>
          <a:r>
            <a:rPr lang="en-US" dirty="0" err="1" smtClean="0"/>
            <a:t>Kinerja</a:t>
          </a:r>
          <a:endParaRPr lang="en-US" dirty="0"/>
        </a:p>
      </dgm:t>
    </dgm:pt>
    <dgm:pt modelId="{45BCC1EA-D2C7-4408-A083-9C3712143824}" type="parTrans" cxnId="{B71D9D09-A0D6-4D71-9B7A-8D9D82518CE6}">
      <dgm:prSet/>
      <dgm:spPr/>
      <dgm:t>
        <a:bodyPr/>
        <a:lstStyle/>
        <a:p>
          <a:endParaRPr lang="en-US"/>
        </a:p>
      </dgm:t>
    </dgm:pt>
    <dgm:pt modelId="{8A4BE8E8-B7C9-4CB7-B272-6E0DF5B929E1}" type="sibTrans" cxnId="{B71D9D09-A0D6-4D71-9B7A-8D9D82518CE6}">
      <dgm:prSet/>
      <dgm:spPr/>
      <dgm:t>
        <a:bodyPr/>
        <a:lstStyle/>
        <a:p>
          <a:endParaRPr lang="en-US"/>
        </a:p>
      </dgm:t>
    </dgm:pt>
    <dgm:pt modelId="{16720553-7CB7-423C-A0E4-E48F399D6F6B}">
      <dgm:prSet/>
      <dgm:spPr/>
      <dgm:t>
        <a:bodyPr/>
        <a:lstStyle/>
        <a:p>
          <a:r>
            <a:rPr lang="en-US" dirty="0" err="1" smtClean="0"/>
            <a:t>Peningkatan</a:t>
          </a:r>
          <a:r>
            <a:rPr lang="en-US" dirty="0" smtClean="0"/>
            <a:t> </a:t>
          </a:r>
          <a:r>
            <a:rPr lang="en-US" dirty="0" err="1" smtClean="0"/>
            <a:t>efektivitas</a:t>
          </a:r>
          <a:r>
            <a:rPr lang="en-US" dirty="0" smtClean="0"/>
            <a:t> Tim RBI</a:t>
          </a:r>
          <a:endParaRPr lang="en-US" dirty="0"/>
        </a:p>
      </dgm:t>
    </dgm:pt>
    <dgm:pt modelId="{711EFE54-1293-4BC5-9009-E14813FF81E3}" type="parTrans" cxnId="{4BBB2A65-E269-4096-909E-99EC6C6CF8C0}">
      <dgm:prSet/>
      <dgm:spPr/>
      <dgm:t>
        <a:bodyPr/>
        <a:lstStyle/>
        <a:p>
          <a:endParaRPr lang="en-US"/>
        </a:p>
      </dgm:t>
    </dgm:pt>
    <dgm:pt modelId="{BF5B5C30-9408-4693-A8AE-0C3F98EB9837}" type="sibTrans" cxnId="{4BBB2A65-E269-4096-909E-99EC6C6CF8C0}">
      <dgm:prSet/>
      <dgm:spPr/>
      <dgm:t>
        <a:bodyPr/>
        <a:lstStyle/>
        <a:p>
          <a:endParaRPr lang="en-US"/>
        </a:p>
      </dgm:t>
    </dgm:pt>
    <dgm:pt modelId="{20A0CB8C-0D80-42D3-8C4F-947B94A5A4B0}">
      <dgm:prSet/>
      <dgm:spPr/>
      <dgm:t>
        <a:bodyPr/>
        <a:lstStyle/>
        <a:p>
          <a:pPr marL="228600" indent="-228600"/>
          <a:r>
            <a:rPr lang="en-US" dirty="0" err="1" smtClean="0"/>
            <a:t>Penerapan</a:t>
          </a:r>
          <a:r>
            <a:rPr lang="en-US" dirty="0" smtClean="0"/>
            <a:t> </a:t>
          </a:r>
          <a:r>
            <a:rPr lang="en-US" dirty="0" err="1" smtClean="0"/>
            <a:t>Manajemen</a:t>
          </a:r>
          <a:r>
            <a:rPr lang="en-US" dirty="0" smtClean="0"/>
            <a:t> </a:t>
          </a:r>
          <a:r>
            <a:rPr lang="en-US" dirty="0" err="1" smtClean="0"/>
            <a:t>Kinerja</a:t>
          </a:r>
          <a:r>
            <a:rPr lang="en-US" dirty="0" smtClean="0"/>
            <a:t>:</a:t>
          </a:r>
          <a:endParaRPr lang="en-US" dirty="0"/>
        </a:p>
      </dgm:t>
    </dgm:pt>
    <dgm:pt modelId="{4636DEC6-616A-479F-A08F-70991486BD9B}" type="parTrans" cxnId="{7D60A817-EBDA-44F3-BC17-FB4CB0FF1719}">
      <dgm:prSet/>
      <dgm:spPr/>
    </dgm:pt>
    <dgm:pt modelId="{E1D7BFFB-E1EE-4513-8523-C54659F1F20A}" type="sibTrans" cxnId="{7D60A817-EBDA-44F3-BC17-FB4CB0FF1719}">
      <dgm:prSet/>
      <dgm:spPr/>
    </dgm:pt>
    <dgm:pt modelId="{D9C8593E-5C8A-4D40-8EDE-29CC1841A585}">
      <dgm:prSet/>
      <dgm:spPr/>
      <dgm:t>
        <a:bodyPr/>
        <a:lstStyle/>
        <a:p>
          <a:pPr marL="398463" indent="-169863"/>
          <a:r>
            <a:rPr lang="en-US" dirty="0" err="1" smtClean="0"/>
            <a:t>Perencanaan</a:t>
          </a:r>
          <a:r>
            <a:rPr lang="en-US" dirty="0" smtClean="0"/>
            <a:t> </a:t>
          </a:r>
          <a:r>
            <a:rPr lang="en-US" dirty="0" err="1" smtClean="0"/>
            <a:t>kinerja</a:t>
          </a:r>
          <a:endParaRPr lang="en-US" dirty="0"/>
        </a:p>
      </dgm:t>
    </dgm:pt>
    <dgm:pt modelId="{B5AA6DF7-E423-4B5D-8184-78F54090DB4B}" type="parTrans" cxnId="{91A7C737-DF7C-4237-B9BE-46FA26030F9C}">
      <dgm:prSet/>
      <dgm:spPr/>
    </dgm:pt>
    <dgm:pt modelId="{15ADF179-FC93-49D9-997B-33696B714AE0}" type="sibTrans" cxnId="{91A7C737-DF7C-4237-B9BE-46FA26030F9C}">
      <dgm:prSet/>
      <dgm:spPr/>
    </dgm:pt>
    <dgm:pt modelId="{9726FCC0-AD4F-41EB-BB6E-B7E5E66266CC}">
      <dgm:prSet/>
      <dgm:spPr/>
      <dgm:t>
        <a:bodyPr/>
        <a:lstStyle/>
        <a:p>
          <a:pPr marL="398463" indent="-169863"/>
          <a:r>
            <a:rPr lang="en-US" dirty="0" smtClean="0"/>
            <a:t>Performance based organization</a:t>
          </a:r>
          <a:endParaRPr lang="en-US" dirty="0"/>
        </a:p>
      </dgm:t>
    </dgm:pt>
    <dgm:pt modelId="{7A271EA6-EA37-4403-8195-862EA2A5DBEF}" type="parTrans" cxnId="{6927A454-8D3A-4359-AA5B-1051564F4A51}">
      <dgm:prSet/>
      <dgm:spPr/>
    </dgm:pt>
    <dgm:pt modelId="{FA688A12-7E01-405A-ACC8-1B27857E6E51}" type="sibTrans" cxnId="{6927A454-8D3A-4359-AA5B-1051564F4A51}">
      <dgm:prSet/>
      <dgm:spPr/>
    </dgm:pt>
    <dgm:pt modelId="{369A1B7D-5162-4F7D-BD2B-BDC234BD3A8E}">
      <dgm:prSet/>
      <dgm:spPr/>
      <dgm:t>
        <a:bodyPr/>
        <a:lstStyle/>
        <a:p>
          <a:pPr marL="398463" indent="-169863"/>
          <a:r>
            <a:rPr lang="en-US" dirty="0" err="1" smtClean="0"/>
            <a:t>Evaluasi</a:t>
          </a:r>
          <a:r>
            <a:rPr lang="en-US" dirty="0" smtClean="0"/>
            <a:t> </a:t>
          </a:r>
          <a:r>
            <a:rPr lang="en-US" dirty="0" err="1" smtClean="0"/>
            <a:t>kinerja</a:t>
          </a:r>
          <a:r>
            <a:rPr lang="en-US" dirty="0" smtClean="0"/>
            <a:t> </a:t>
          </a:r>
          <a:r>
            <a:rPr lang="en-US" dirty="0" err="1" smtClean="0"/>
            <a:t>berkelanjutan</a:t>
          </a:r>
          <a:endParaRPr lang="en-US" dirty="0"/>
        </a:p>
      </dgm:t>
    </dgm:pt>
    <dgm:pt modelId="{FECA70C0-6FBB-46FB-9AD6-F5372E2F3F2B}" type="parTrans" cxnId="{3FF35C62-CDF6-48FC-BAA0-41F06ABD4DA7}">
      <dgm:prSet/>
      <dgm:spPr/>
    </dgm:pt>
    <dgm:pt modelId="{BE2FCA35-2361-4BF0-9FA5-979A60F2A326}" type="sibTrans" cxnId="{3FF35C62-CDF6-48FC-BAA0-41F06ABD4DA7}">
      <dgm:prSet/>
      <dgm:spPr/>
    </dgm:pt>
    <dgm:pt modelId="{77026568-EE3A-4F18-A194-8F7959DD0851}" type="pres">
      <dgm:prSet presAssocID="{4CAA558B-B3D9-47AE-949A-81F493235480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149D53-7083-439F-AB18-40565B99BA8F}" type="pres">
      <dgm:prSet presAssocID="{97C50E9C-7308-4482-92BE-D4392257C63C}" presName="compNode" presStyleCnt="0"/>
      <dgm:spPr/>
    </dgm:pt>
    <dgm:pt modelId="{F81CF29B-615D-433C-8F09-230EA68C05C4}" type="pres">
      <dgm:prSet presAssocID="{97C50E9C-7308-4482-92BE-D4392257C63C}" presName="childRec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B66599-1D3B-4CED-8E34-5D3EA49E984B}" type="pres">
      <dgm:prSet presAssocID="{97C50E9C-7308-4482-92BE-D4392257C63C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E7321A-A74E-47FC-A393-D7312E474034}" type="pres">
      <dgm:prSet presAssocID="{97C50E9C-7308-4482-92BE-D4392257C63C}" presName="parentRect" presStyleLbl="alignNode1" presStyleIdx="0" presStyleCnt="2"/>
      <dgm:spPr/>
      <dgm:t>
        <a:bodyPr/>
        <a:lstStyle/>
        <a:p>
          <a:endParaRPr lang="en-US"/>
        </a:p>
      </dgm:t>
    </dgm:pt>
    <dgm:pt modelId="{CD3ACC83-100C-41E6-9CA2-906A51A45BC6}" type="pres">
      <dgm:prSet presAssocID="{97C50E9C-7308-4482-92BE-D4392257C63C}" presName="adorn" presStyleLbl="fgAccFollowNode1" presStyleIdx="0" presStyleCnt="2"/>
      <dgm:spPr/>
    </dgm:pt>
    <dgm:pt modelId="{0E4BFF4A-CF10-4D9F-994F-E4E575F74597}" type="pres">
      <dgm:prSet presAssocID="{B3035D97-FE99-4A33-8B6E-EC63B374B53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6ADB8E2-7559-405F-9957-15ED2F60EC51}" type="pres">
      <dgm:prSet presAssocID="{9A021036-447B-4207-A81F-0EB28602561B}" presName="compNode" presStyleCnt="0"/>
      <dgm:spPr/>
    </dgm:pt>
    <dgm:pt modelId="{1558A1C1-452B-45D8-A3AA-75E3E42BE758}" type="pres">
      <dgm:prSet presAssocID="{9A021036-447B-4207-A81F-0EB28602561B}" presName="childRec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458715-3876-4B46-BBCF-F1751DE80FA9}" type="pres">
      <dgm:prSet presAssocID="{9A021036-447B-4207-A81F-0EB28602561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2F07FE-71D4-494B-A018-10C48F3CF6F9}" type="pres">
      <dgm:prSet presAssocID="{9A021036-447B-4207-A81F-0EB28602561B}" presName="parentRect" presStyleLbl="alignNode1" presStyleIdx="1" presStyleCnt="2"/>
      <dgm:spPr/>
      <dgm:t>
        <a:bodyPr/>
        <a:lstStyle/>
        <a:p>
          <a:endParaRPr lang="en-US"/>
        </a:p>
      </dgm:t>
    </dgm:pt>
    <dgm:pt modelId="{C3A88289-DA73-4FCD-8347-9EB0B30889B3}" type="pres">
      <dgm:prSet presAssocID="{9A021036-447B-4207-A81F-0EB28602561B}" presName="adorn" presStyleLbl="fgAccFollowNode1" presStyleIdx="1" presStyleCnt="2"/>
      <dgm:spPr/>
    </dgm:pt>
  </dgm:ptLst>
  <dgm:cxnLst>
    <dgm:cxn modelId="{A634C22E-8AE5-452E-B693-541B2D51BDFD}" type="presOf" srcId="{97C50E9C-7308-4482-92BE-D4392257C63C}" destId="{6AB66599-1D3B-4CED-8E34-5D3EA49E984B}" srcOrd="0" destOrd="0" presId="urn:microsoft.com/office/officeart/2005/8/layout/bList2"/>
    <dgm:cxn modelId="{DEC218E9-A2DD-4F24-B1D2-6BC4B86A3604}" type="presOf" srcId="{20A0CB8C-0D80-42D3-8C4F-947B94A5A4B0}" destId="{1558A1C1-452B-45D8-A3AA-75E3E42BE758}" srcOrd="0" destOrd="0" presId="urn:microsoft.com/office/officeart/2005/8/layout/bList2"/>
    <dgm:cxn modelId="{22E714AC-EA7C-44F2-9661-303B326FF8BD}" type="presOf" srcId="{D9C8593E-5C8A-4D40-8EDE-29CC1841A585}" destId="{1558A1C1-452B-45D8-A3AA-75E3E42BE758}" srcOrd="0" destOrd="1" presId="urn:microsoft.com/office/officeart/2005/8/layout/bList2"/>
    <dgm:cxn modelId="{79F99B78-3CD4-4855-A781-149B94E37AEC}" type="presOf" srcId="{4CAA558B-B3D9-47AE-949A-81F493235480}" destId="{77026568-EE3A-4F18-A194-8F7959DD0851}" srcOrd="0" destOrd="0" presId="urn:microsoft.com/office/officeart/2005/8/layout/bList2"/>
    <dgm:cxn modelId="{FA2439D9-FDDC-4001-98CF-454B2623DEB3}" type="presOf" srcId="{9726FCC0-AD4F-41EB-BB6E-B7E5E66266CC}" destId="{1558A1C1-452B-45D8-A3AA-75E3E42BE758}" srcOrd="0" destOrd="2" presId="urn:microsoft.com/office/officeart/2005/8/layout/bList2"/>
    <dgm:cxn modelId="{74705D79-04C1-4F38-9126-F6F0702D3202}" type="presOf" srcId="{9A021036-447B-4207-A81F-0EB28602561B}" destId="{C6458715-3876-4B46-BBCF-F1751DE80FA9}" srcOrd="0" destOrd="0" presId="urn:microsoft.com/office/officeart/2005/8/layout/bList2"/>
    <dgm:cxn modelId="{7D60A817-EBDA-44F3-BC17-FB4CB0FF1719}" srcId="{9A021036-447B-4207-A81F-0EB28602561B}" destId="{20A0CB8C-0D80-42D3-8C4F-947B94A5A4B0}" srcOrd="0" destOrd="0" parTransId="{4636DEC6-616A-479F-A08F-70991486BD9B}" sibTransId="{E1D7BFFB-E1EE-4513-8523-C54659F1F20A}"/>
    <dgm:cxn modelId="{6927A454-8D3A-4359-AA5B-1051564F4A51}" srcId="{9A021036-447B-4207-A81F-0EB28602561B}" destId="{9726FCC0-AD4F-41EB-BB6E-B7E5E66266CC}" srcOrd="2" destOrd="0" parTransId="{7A271EA6-EA37-4403-8195-862EA2A5DBEF}" sibTransId="{FA688A12-7E01-405A-ACC8-1B27857E6E51}"/>
    <dgm:cxn modelId="{0E6E261B-24F5-4652-8454-AC299B7FEC4A}" type="presOf" srcId="{B3035D97-FE99-4A33-8B6E-EC63B374B53B}" destId="{0E4BFF4A-CF10-4D9F-994F-E4E575F74597}" srcOrd="0" destOrd="0" presId="urn:microsoft.com/office/officeart/2005/8/layout/bList2"/>
    <dgm:cxn modelId="{CFB2E405-9CB4-4A35-ADA9-62D6A104C3B9}" type="presOf" srcId="{369A1B7D-5162-4F7D-BD2B-BDC234BD3A8E}" destId="{1558A1C1-452B-45D8-A3AA-75E3E42BE758}" srcOrd="0" destOrd="3" presId="urn:microsoft.com/office/officeart/2005/8/layout/bList2"/>
    <dgm:cxn modelId="{B71D9D09-A0D6-4D71-9B7A-8D9D82518CE6}" srcId="{4CAA558B-B3D9-47AE-949A-81F493235480}" destId="{9A021036-447B-4207-A81F-0EB28602561B}" srcOrd="1" destOrd="0" parTransId="{45BCC1EA-D2C7-4408-A083-9C3712143824}" sibTransId="{8A4BE8E8-B7C9-4CB7-B272-6E0DF5B929E1}"/>
    <dgm:cxn modelId="{91A7C737-DF7C-4237-B9BE-46FA26030F9C}" srcId="{9A021036-447B-4207-A81F-0EB28602561B}" destId="{D9C8593E-5C8A-4D40-8EDE-29CC1841A585}" srcOrd="1" destOrd="0" parTransId="{B5AA6DF7-E423-4B5D-8184-78F54090DB4B}" sibTransId="{15ADF179-FC93-49D9-997B-33696B714AE0}"/>
    <dgm:cxn modelId="{4C0EB2F8-3F85-44F5-A999-F04DE6642948}" type="presOf" srcId="{97C50E9C-7308-4482-92BE-D4392257C63C}" destId="{3BE7321A-A74E-47FC-A393-D7312E474034}" srcOrd="1" destOrd="0" presId="urn:microsoft.com/office/officeart/2005/8/layout/bList2"/>
    <dgm:cxn modelId="{BD43E7E8-4685-4BB1-A4A7-4D41E271BACC}" type="presOf" srcId="{9A021036-447B-4207-A81F-0EB28602561B}" destId="{5B2F07FE-71D4-494B-A018-10C48F3CF6F9}" srcOrd="1" destOrd="0" presId="urn:microsoft.com/office/officeart/2005/8/layout/bList2"/>
    <dgm:cxn modelId="{22DEB901-D65F-4FBD-9313-29842AE62CFA}" srcId="{4CAA558B-B3D9-47AE-949A-81F493235480}" destId="{97C50E9C-7308-4482-92BE-D4392257C63C}" srcOrd="0" destOrd="0" parTransId="{9F179007-30AF-468D-BE70-95EC21BF80DB}" sibTransId="{B3035D97-FE99-4A33-8B6E-EC63B374B53B}"/>
    <dgm:cxn modelId="{55DAB4F6-7A1E-4663-8032-2EE06B80EA05}" type="presOf" srcId="{16720553-7CB7-423C-A0E4-E48F399D6F6B}" destId="{F81CF29B-615D-433C-8F09-230EA68C05C4}" srcOrd="0" destOrd="0" presId="urn:microsoft.com/office/officeart/2005/8/layout/bList2"/>
    <dgm:cxn modelId="{4BBB2A65-E269-4096-909E-99EC6C6CF8C0}" srcId="{97C50E9C-7308-4482-92BE-D4392257C63C}" destId="{16720553-7CB7-423C-A0E4-E48F399D6F6B}" srcOrd="0" destOrd="0" parTransId="{711EFE54-1293-4BC5-9009-E14813FF81E3}" sibTransId="{BF5B5C30-9408-4693-A8AE-0C3F98EB9837}"/>
    <dgm:cxn modelId="{3FF35C62-CDF6-48FC-BAA0-41F06ABD4DA7}" srcId="{9A021036-447B-4207-A81F-0EB28602561B}" destId="{369A1B7D-5162-4F7D-BD2B-BDC234BD3A8E}" srcOrd="3" destOrd="0" parTransId="{FECA70C0-6FBB-46FB-9AD6-F5372E2F3F2B}" sibTransId="{BE2FCA35-2361-4BF0-9FA5-979A60F2A326}"/>
    <dgm:cxn modelId="{24E83411-EBE6-4D4C-93BC-0E5F24134672}" type="presParOf" srcId="{77026568-EE3A-4F18-A194-8F7959DD0851}" destId="{0A149D53-7083-439F-AB18-40565B99BA8F}" srcOrd="0" destOrd="0" presId="urn:microsoft.com/office/officeart/2005/8/layout/bList2"/>
    <dgm:cxn modelId="{63B5962A-0EF3-4072-90B4-B7F6AA62610F}" type="presParOf" srcId="{0A149D53-7083-439F-AB18-40565B99BA8F}" destId="{F81CF29B-615D-433C-8F09-230EA68C05C4}" srcOrd="0" destOrd="0" presId="urn:microsoft.com/office/officeart/2005/8/layout/bList2"/>
    <dgm:cxn modelId="{59A0F621-C868-4DB7-ADE5-A4C3C043E258}" type="presParOf" srcId="{0A149D53-7083-439F-AB18-40565B99BA8F}" destId="{6AB66599-1D3B-4CED-8E34-5D3EA49E984B}" srcOrd="1" destOrd="0" presId="urn:microsoft.com/office/officeart/2005/8/layout/bList2"/>
    <dgm:cxn modelId="{BFA49588-F7C2-4ACB-A9CE-22614CCC90FA}" type="presParOf" srcId="{0A149D53-7083-439F-AB18-40565B99BA8F}" destId="{3BE7321A-A74E-47FC-A393-D7312E474034}" srcOrd="2" destOrd="0" presId="urn:microsoft.com/office/officeart/2005/8/layout/bList2"/>
    <dgm:cxn modelId="{1DA673FB-1F21-42BF-BCDE-4E2F035FEC82}" type="presParOf" srcId="{0A149D53-7083-439F-AB18-40565B99BA8F}" destId="{CD3ACC83-100C-41E6-9CA2-906A51A45BC6}" srcOrd="3" destOrd="0" presId="urn:microsoft.com/office/officeart/2005/8/layout/bList2"/>
    <dgm:cxn modelId="{D75B0C33-6ADD-4E3C-843B-CE051D3B1635}" type="presParOf" srcId="{77026568-EE3A-4F18-A194-8F7959DD0851}" destId="{0E4BFF4A-CF10-4D9F-994F-E4E575F74597}" srcOrd="1" destOrd="0" presId="urn:microsoft.com/office/officeart/2005/8/layout/bList2"/>
    <dgm:cxn modelId="{05BE73A6-822B-4B4E-B3AC-E6574B3DA7DA}" type="presParOf" srcId="{77026568-EE3A-4F18-A194-8F7959DD0851}" destId="{46ADB8E2-7559-405F-9957-15ED2F60EC51}" srcOrd="2" destOrd="0" presId="urn:microsoft.com/office/officeart/2005/8/layout/bList2"/>
    <dgm:cxn modelId="{577285C7-5ADB-4717-9A1E-2FAE0C3C5CAD}" type="presParOf" srcId="{46ADB8E2-7559-405F-9957-15ED2F60EC51}" destId="{1558A1C1-452B-45D8-A3AA-75E3E42BE758}" srcOrd="0" destOrd="0" presId="urn:microsoft.com/office/officeart/2005/8/layout/bList2"/>
    <dgm:cxn modelId="{6FD93333-9A97-4B33-B987-4AF1F1243AA1}" type="presParOf" srcId="{46ADB8E2-7559-405F-9957-15ED2F60EC51}" destId="{C6458715-3876-4B46-BBCF-F1751DE80FA9}" srcOrd="1" destOrd="0" presId="urn:microsoft.com/office/officeart/2005/8/layout/bList2"/>
    <dgm:cxn modelId="{B6C2659E-CB25-4B86-930E-CC7946F40FE3}" type="presParOf" srcId="{46ADB8E2-7559-405F-9957-15ED2F60EC51}" destId="{5B2F07FE-71D4-494B-A018-10C48F3CF6F9}" srcOrd="2" destOrd="0" presId="urn:microsoft.com/office/officeart/2005/8/layout/bList2"/>
    <dgm:cxn modelId="{061E81A4-C25D-4F92-B985-B33B5EFE2AD3}" type="presParOf" srcId="{46ADB8E2-7559-405F-9957-15ED2F60EC51}" destId="{C3A88289-DA73-4FCD-8347-9EB0B30889B3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AA558B-B3D9-47AE-949A-81F493235480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C50E9C-7308-4482-92BE-D4392257C63C}">
      <dgm:prSet phldrT="[Text]"/>
      <dgm:spPr/>
      <dgm:t>
        <a:bodyPr/>
        <a:lstStyle/>
        <a:p>
          <a:r>
            <a:rPr lang="en-US" dirty="0" smtClean="0"/>
            <a:t>Biro </a:t>
          </a:r>
          <a:r>
            <a:rPr lang="en-US" dirty="0" err="1" smtClean="0"/>
            <a:t>Kepegawaian</a:t>
          </a:r>
          <a:endParaRPr lang="en-US" dirty="0" smtClean="0"/>
        </a:p>
        <a:p>
          <a:r>
            <a:rPr lang="en-US" dirty="0" err="1" smtClean="0"/>
            <a:t>Seluruh</a:t>
          </a:r>
          <a:r>
            <a:rPr lang="en-US" dirty="0" smtClean="0"/>
            <a:t> Unit </a:t>
          </a:r>
          <a:r>
            <a:rPr lang="en-US" dirty="0" err="1" smtClean="0"/>
            <a:t>Kerja</a:t>
          </a:r>
          <a:endParaRPr lang="en-US" dirty="0"/>
        </a:p>
      </dgm:t>
    </dgm:pt>
    <dgm:pt modelId="{9F179007-30AF-468D-BE70-95EC21BF80DB}" type="parTrans" cxnId="{22DEB901-D65F-4FBD-9313-29842AE62CFA}">
      <dgm:prSet/>
      <dgm:spPr/>
      <dgm:t>
        <a:bodyPr/>
        <a:lstStyle/>
        <a:p>
          <a:endParaRPr lang="en-US"/>
        </a:p>
      </dgm:t>
    </dgm:pt>
    <dgm:pt modelId="{B3035D97-FE99-4A33-8B6E-EC63B374B53B}" type="sibTrans" cxnId="{22DEB901-D65F-4FBD-9313-29842AE62CFA}">
      <dgm:prSet/>
      <dgm:spPr/>
      <dgm:t>
        <a:bodyPr/>
        <a:lstStyle/>
        <a:p>
          <a:endParaRPr lang="en-US"/>
        </a:p>
      </dgm:t>
    </dgm:pt>
    <dgm:pt modelId="{9A021036-447B-4207-A81F-0EB28602561B}">
      <dgm:prSet phldrT="[Text]"/>
      <dgm:spPr/>
      <dgm:t>
        <a:bodyPr/>
        <a:lstStyle/>
        <a:p>
          <a:r>
            <a:rPr lang="en-US" dirty="0" err="1" smtClean="0"/>
            <a:t>Inspektorat</a:t>
          </a:r>
          <a:r>
            <a:rPr lang="en-US" dirty="0" smtClean="0"/>
            <a:t> </a:t>
          </a:r>
          <a:r>
            <a:rPr lang="en-US" dirty="0" err="1" smtClean="0"/>
            <a:t>Jenderal</a:t>
          </a:r>
          <a:endParaRPr lang="en-US" dirty="0" smtClean="0"/>
        </a:p>
        <a:p>
          <a:r>
            <a:rPr lang="en-US" dirty="0" err="1" smtClean="0"/>
            <a:t>Seluruh</a:t>
          </a:r>
          <a:r>
            <a:rPr lang="en-US" dirty="0" smtClean="0"/>
            <a:t> Unit </a:t>
          </a:r>
          <a:r>
            <a:rPr lang="en-US" dirty="0" err="1" smtClean="0"/>
            <a:t>Kerja</a:t>
          </a:r>
          <a:endParaRPr lang="en-US" dirty="0"/>
        </a:p>
      </dgm:t>
    </dgm:pt>
    <dgm:pt modelId="{45BCC1EA-D2C7-4408-A083-9C3712143824}" type="parTrans" cxnId="{B71D9D09-A0D6-4D71-9B7A-8D9D82518CE6}">
      <dgm:prSet/>
      <dgm:spPr/>
      <dgm:t>
        <a:bodyPr/>
        <a:lstStyle/>
        <a:p>
          <a:endParaRPr lang="en-US"/>
        </a:p>
      </dgm:t>
    </dgm:pt>
    <dgm:pt modelId="{8A4BE8E8-B7C9-4CB7-B272-6E0DF5B929E1}" type="sibTrans" cxnId="{B71D9D09-A0D6-4D71-9B7A-8D9D82518CE6}">
      <dgm:prSet/>
      <dgm:spPr/>
      <dgm:t>
        <a:bodyPr/>
        <a:lstStyle/>
        <a:p>
          <a:endParaRPr lang="en-US"/>
        </a:p>
      </dgm:t>
    </dgm:pt>
    <dgm:pt modelId="{16720553-7CB7-423C-A0E4-E48F399D6F6B}">
      <dgm:prSet/>
      <dgm:spPr/>
      <dgm:t>
        <a:bodyPr/>
        <a:lstStyle/>
        <a:p>
          <a:pPr marL="228600" indent="-228600"/>
          <a:r>
            <a:rPr lang="en-US" dirty="0" err="1" smtClean="0"/>
            <a:t>Manajemen</a:t>
          </a:r>
          <a:r>
            <a:rPr lang="en-US" dirty="0" smtClean="0"/>
            <a:t> SDM yang </a:t>
          </a:r>
          <a:r>
            <a:rPr lang="en-US" dirty="0" err="1" smtClean="0"/>
            <a:t>terintegrasi</a:t>
          </a:r>
          <a:r>
            <a:rPr lang="en-US" dirty="0" smtClean="0"/>
            <a:t> </a:t>
          </a:r>
          <a:r>
            <a:rPr lang="en-US" dirty="0" err="1" smtClean="0"/>
            <a:t>berbasis</a:t>
          </a:r>
          <a:r>
            <a:rPr lang="en-US" dirty="0" smtClean="0"/>
            <a:t> </a:t>
          </a:r>
          <a:r>
            <a:rPr lang="en-US" dirty="0" err="1" smtClean="0"/>
            <a:t>kompetensi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kinerja</a:t>
          </a:r>
          <a:r>
            <a:rPr lang="en-US" dirty="0" smtClean="0"/>
            <a:t>:</a:t>
          </a:r>
          <a:endParaRPr lang="en-US" dirty="0"/>
        </a:p>
      </dgm:t>
    </dgm:pt>
    <dgm:pt modelId="{711EFE54-1293-4BC5-9009-E14813FF81E3}" type="parTrans" cxnId="{4BBB2A65-E269-4096-909E-99EC6C6CF8C0}">
      <dgm:prSet/>
      <dgm:spPr/>
      <dgm:t>
        <a:bodyPr/>
        <a:lstStyle/>
        <a:p>
          <a:endParaRPr lang="en-US"/>
        </a:p>
      </dgm:t>
    </dgm:pt>
    <dgm:pt modelId="{BF5B5C30-9408-4693-A8AE-0C3F98EB9837}" type="sibTrans" cxnId="{4BBB2A65-E269-4096-909E-99EC6C6CF8C0}">
      <dgm:prSet/>
      <dgm:spPr/>
      <dgm:t>
        <a:bodyPr/>
        <a:lstStyle/>
        <a:p>
          <a:endParaRPr lang="en-US"/>
        </a:p>
      </dgm:t>
    </dgm:pt>
    <dgm:pt modelId="{20A0CB8C-0D80-42D3-8C4F-947B94A5A4B0}">
      <dgm:prSet/>
      <dgm:spPr/>
      <dgm:t>
        <a:bodyPr/>
        <a:lstStyle/>
        <a:p>
          <a:pPr marL="228600" indent="-228600"/>
          <a:r>
            <a:rPr lang="en-US" dirty="0" err="1" smtClean="0"/>
            <a:t>Penguatan</a:t>
          </a:r>
          <a:r>
            <a:rPr lang="en-US" dirty="0" smtClean="0"/>
            <a:t> </a:t>
          </a:r>
          <a:r>
            <a:rPr lang="en-US" dirty="0" err="1" smtClean="0"/>
            <a:t>pengawasan</a:t>
          </a:r>
          <a:r>
            <a:rPr lang="en-US" dirty="0" smtClean="0"/>
            <a:t>:</a:t>
          </a:r>
          <a:endParaRPr lang="en-US" dirty="0"/>
        </a:p>
      </dgm:t>
    </dgm:pt>
    <dgm:pt modelId="{4636DEC6-616A-479F-A08F-70991486BD9B}" type="parTrans" cxnId="{7D60A817-EBDA-44F3-BC17-FB4CB0FF1719}">
      <dgm:prSet/>
      <dgm:spPr/>
    </dgm:pt>
    <dgm:pt modelId="{E1D7BFFB-E1EE-4513-8523-C54659F1F20A}" type="sibTrans" cxnId="{7D60A817-EBDA-44F3-BC17-FB4CB0FF1719}">
      <dgm:prSet/>
      <dgm:spPr/>
    </dgm:pt>
    <dgm:pt modelId="{D9C8593E-5C8A-4D40-8EDE-29CC1841A585}">
      <dgm:prSet/>
      <dgm:spPr/>
      <dgm:t>
        <a:bodyPr/>
        <a:lstStyle/>
        <a:p>
          <a:pPr marL="398463" indent="-169863"/>
          <a:r>
            <a:rPr lang="en-US" dirty="0" smtClean="0"/>
            <a:t>Early Warning System</a:t>
          </a:r>
          <a:endParaRPr lang="en-US" dirty="0"/>
        </a:p>
      </dgm:t>
    </dgm:pt>
    <dgm:pt modelId="{B5AA6DF7-E423-4B5D-8184-78F54090DB4B}" type="parTrans" cxnId="{91A7C737-DF7C-4237-B9BE-46FA26030F9C}">
      <dgm:prSet/>
      <dgm:spPr/>
    </dgm:pt>
    <dgm:pt modelId="{15ADF179-FC93-49D9-997B-33696B714AE0}" type="sibTrans" cxnId="{91A7C737-DF7C-4237-B9BE-46FA26030F9C}">
      <dgm:prSet/>
      <dgm:spPr/>
    </dgm:pt>
    <dgm:pt modelId="{7C891ED1-4ECF-4ABF-95FD-4C83BD08A623}">
      <dgm:prSet/>
      <dgm:spPr/>
      <dgm:t>
        <a:bodyPr/>
        <a:lstStyle/>
        <a:p>
          <a:pPr marL="457200" indent="-228600"/>
          <a:r>
            <a:rPr lang="en-US" dirty="0" err="1" smtClean="0"/>
            <a:t>Evaluasi</a:t>
          </a:r>
          <a:r>
            <a:rPr lang="en-US" dirty="0" smtClean="0"/>
            <a:t> </a:t>
          </a:r>
          <a:r>
            <a:rPr lang="en-US" dirty="0" err="1" smtClean="0"/>
            <a:t>kompetensi</a:t>
          </a:r>
          <a:endParaRPr lang="en-US" dirty="0"/>
        </a:p>
      </dgm:t>
    </dgm:pt>
    <dgm:pt modelId="{52B85A49-D587-477D-82CE-D3C9D5B1BC4E}" type="parTrans" cxnId="{A48E4939-E48A-4ED2-9B27-1653FD6E8858}">
      <dgm:prSet/>
      <dgm:spPr/>
    </dgm:pt>
    <dgm:pt modelId="{ACAADF99-45BB-4FD1-85C8-3AEA6ABFF6B1}" type="sibTrans" cxnId="{A48E4939-E48A-4ED2-9B27-1653FD6E8858}">
      <dgm:prSet/>
      <dgm:spPr/>
    </dgm:pt>
    <dgm:pt modelId="{572E73C5-6647-4061-9402-763A716F63D5}">
      <dgm:prSet/>
      <dgm:spPr/>
      <dgm:t>
        <a:bodyPr/>
        <a:lstStyle/>
        <a:p>
          <a:pPr marL="457200" indent="-228600"/>
          <a:r>
            <a:rPr lang="en-US" dirty="0" err="1" smtClean="0"/>
            <a:t>Diklat</a:t>
          </a:r>
          <a:r>
            <a:rPr lang="en-US" dirty="0" smtClean="0"/>
            <a:t> </a:t>
          </a:r>
          <a:r>
            <a:rPr lang="en-US" dirty="0" err="1" smtClean="0"/>
            <a:t>berkelanjutan</a:t>
          </a:r>
          <a:endParaRPr lang="en-US" dirty="0"/>
        </a:p>
      </dgm:t>
    </dgm:pt>
    <dgm:pt modelId="{CBE50D24-5CE7-4492-804E-B9C3C5DA3321}" type="parTrans" cxnId="{09591888-2DCA-4E7D-90D2-D62194F22F87}">
      <dgm:prSet/>
      <dgm:spPr/>
    </dgm:pt>
    <dgm:pt modelId="{68DBFE90-846D-4FCC-9CFE-C5B1DB3531DA}" type="sibTrans" cxnId="{09591888-2DCA-4E7D-90D2-D62194F22F87}">
      <dgm:prSet/>
      <dgm:spPr/>
    </dgm:pt>
    <dgm:pt modelId="{C32C1991-89B9-48E8-9738-D410CA04C2CE}">
      <dgm:prSet/>
      <dgm:spPr/>
      <dgm:t>
        <a:bodyPr/>
        <a:lstStyle/>
        <a:p>
          <a:pPr marL="457200" indent="-228600"/>
          <a:r>
            <a:rPr lang="en-US" dirty="0" err="1" smtClean="0"/>
            <a:t>Kinerja</a:t>
          </a:r>
          <a:r>
            <a:rPr lang="en-US" dirty="0" smtClean="0"/>
            <a:t> </a:t>
          </a:r>
          <a:r>
            <a:rPr lang="en-US" dirty="0" err="1" smtClean="0"/>
            <a:t>individu</a:t>
          </a:r>
          <a:endParaRPr lang="en-US" dirty="0"/>
        </a:p>
      </dgm:t>
    </dgm:pt>
    <dgm:pt modelId="{340E251B-4123-487B-85B0-91FDDD21C7E8}" type="parTrans" cxnId="{A128EF09-5399-4342-84CB-0E3EFB78DF34}">
      <dgm:prSet/>
      <dgm:spPr/>
    </dgm:pt>
    <dgm:pt modelId="{A7EFE6BD-3029-4BC2-BF1A-0EB9C575A39E}" type="sibTrans" cxnId="{A128EF09-5399-4342-84CB-0E3EFB78DF34}">
      <dgm:prSet/>
      <dgm:spPr/>
    </dgm:pt>
    <dgm:pt modelId="{CEBB88FC-D8C4-4DD1-8D64-DF92CC981FE0}">
      <dgm:prSet/>
      <dgm:spPr/>
      <dgm:t>
        <a:bodyPr/>
        <a:lstStyle/>
        <a:p>
          <a:pPr marL="398463" indent="-169863"/>
          <a:r>
            <a:rPr lang="en-US" dirty="0" smtClean="0"/>
            <a:t>Monitoring </a:t>
          </a:r>
          <a:r>
            <a:rPr lang="en-US" dirty="0" err="1" smtClean="0"/>
            <a:t>kinerja</a:t>
          </a:r>
          <a:r>
            <a:rPr lang="en-US" dirty="0" smtClean="0"/>
            <a:t> </a:t>
          </a:r>
          <a:r>
            <a:rPr lang="en-US" dirty="0" err="1" smtClean="0"/>
            <a:t>berkelanjutan</a:t>
          </a:r>
          <a:endParaRPr lang="en-US" dirty="0"/>
        </a:p>
      </dgm:t>
    </dgm:pt>
    <dgm:pt modelId="{67B7B799-67A8-4416-A517-B095EF3B02D2}" type="parTrans" cxnId="{CF906C43-B392-4DF7-95B1-E509F9C759D1}">
      <dgm:prSet/>
      <dgm:spPr/>
    </dgm:pt>
    <dgm:pt modelId="{98D8803D-F919-4D14-B6BF-B051A4F9B0EF}" type="sibTrans" cxnId="{CF906C43-B392-4DF7-95B1-E509F9C759D1}">
      <dgm:prSet/>
      <dgm:spPr/>
    </dgm:pt>
    <dgm:pt modelId="{77026568-EE3A-4F18-A194-8F7959DD0851}" type="pres">
      <dgm:prSet presAssocID="{4CAA558B-B3D9-47AE-949A-81F493235480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149D53-7083-439F-AB18-40565B99BA8F}" type="pres">
      <dgm:prSet presAssocID="{97C50E9C-7308-4482-92BE-D4392257C63C}" presName="compNode" presStyleCnt="0"/>
      <dgm:spPr/>
    </dgm:pt>
    <dgm:pt modelId="{F81CF29B-615D-433C-8F09-230EA68C05C4}" type="pres">
      <dgm:prSet presAssocID="{97C50E9C-7308-4482-92BE-D4392257C63C}" presName="childRec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B66599-1D3B-4CED-8E34-5D3EA49E984B}" type="pres">
      <dgm:prSet presAssocID="{97C50E9C-7308-4482-92BE-D4392257C63C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E7321A-A74E-47FC-A393-D7312E474034}" type="pres">
      <dgm:prSet presAssocID="{97C50E9C-7308-4482-92BE-D4392257C63C}" presName="parentRect" presStyleLbl="alignNode1" presStyleIdx="0" presStyleCnt="2"/>
      <dgm:spPr/>
      <dgm:t>
        <a:bodyPr/>
        <a:lstStyle/>
        <a:p>
          <a:endParaRPr lang="en-US"/>
        </a:p>
      </dgm:t>
    </dgm:pt>
    <dgm:pt modelId="{CD3ACC83-100C-41E6-9CA2-906A51A45BC6}" type="pres">
      <dgm:prSet presAssocID="{97C50E9C-7308-4482-92BE-D4392257C63C}" presName="adorn" presStyleLbl="fgAccFollowNode1" presStyleIdx="0" presStyleCnt="2"/>
      <dgm:spPr/>
    </dgm:pt>
    <dgm:pt modelId="{0E4BFF4A-CF10-4D9F-994F-E4E575F74597}" type="pres">
      <dgm:prSet presAssocID="{B3035D97-FE99-4A33-8B6E-EC63B374B53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6ADB8E2-7559-405F-9957-15ED2F60EC51}" type="pres">
      <dgm:prSet presAssocID="{9A021036-447B-4207-A81F-0EB28602561B}" presName="compNode" presStyleCnt="0"/>
      <dgm:spPr/>
    </dgm:pt>
    <dgm:pt modelId="{1558A1C1-452B-45D8-A3AA-75E3E42BE758}" type="pres">
      <dgm:prSet presAssocID="{9A021036-447B-4207-A81F-0EB28602561B}" presName="childRec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458715-3876-4B46-BBCF-F1751DE80FA9}" type="pres">
      <dgm:prSet presAssocID="{9A021036-447B-4207-A81F-0EB28602561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2F07FE-71D4-494B-A018-10C48F3CF6F9}" type="pres">
      <dgm:prSet presAssocID="{9A021036-447B-4207-A81F-0EB28602561B}" presName="parentRect" presStyleLbl="alignNode1" presStyleIdx="1" presStyleCnt="2"/>
      <dgm:spPr/>
      <dgm:t>
        <a:bodyPr/>
        <a:lstStyle/>
        <a:p>
          <a:endParaRPr lang="en-US"/>
        </a:p>
      </dgm:t>
    </dgm:pt>
    <dgm:pt modelId="{C3A88289-DA73-4FCD-8347-9EB0B30889B3}" type="pres">
      <dgm:prSet presAssocID="{9A021036-447B-4207-A81F-0EB28602561B}" presName="adorn" presStyleLbl="fgAccFollowNode1" presStyleIdx="1" presStyleCnt="2"/>
      <dgm:spPr/>
    </dgm:pt>
  </dgm:ptLst>
  <dgm:cxnLst>
    <dgm:cxn modelId="{6E88F3E0-A421-451D-A0C4-BFBD15D0375E}" type="presOf" srcId="{9A021036-447B-4207-A81F-0EB28602561B}" destId="{C6458715-3876-4B46-BBCF-F1751DE80FA9}" srcOrd="0" destOrd="0" presId="urn:microsoft.com/office/officeart/2005/8/layout/bList2"/>
    <dgm:cxn modelId="{98C7FB9C-8A23-45AC-A967-196DCFE58F77}" type="presOf" srcId="{97C50E9C-7308-4482-92BE-D4392257C63C}" destId="{6AB66599-1D3B-4CED-8E34-5D3EA49E984B}" srcOrd="0" destOrd="0" presId="urn:microsoft.com/office/officeart/2005/8/layout/bList2"/>
    <dgm:cxn modelId="{C1871AFC-A3CD-4452-871F-DD9041C60172}" type="presOf" srcId="{C32C1991-89B9-48E8-9738-D410CA04C2CE}" destId="{F81CF29B-615D-433C-8F09-230EA68C05C4}" srcOrd="0" destOrd="3" presId="urn:microsoft.com/office/officeart/2005/8/layout/bList2"/>
    <dgm:cxn modelId="{32F98C2B-DAA4-4A65-A88B-F17A0C18EE9A}" type="presOf" srcId="{20A0CB8C-0D80-42D3-8C4F-947B94A5A4B0}" destId="{1558A1C1-452B-45D8-A3AA-75E3E42BE758}" srcOrd="0" destOrd="0" presId="urn:microsoft.com/office/officeart/2005/8/layout/bList2"/>
    <dgm:cxn modelId="{7D60A817-EBDA-44F3-BC17-FB4CB0FF1719}" srcId="{9A021036-447B-4207-A81F-0EB28602561B}" destId="{20A0CB8C-0D80-42D3-8C4F-947B94A5A4B0}" srcOrd="0" destOrd="0" parTransId="{4636DEC6-616A-479F-A08F-70991486BD9B}" sibTransId="{E1D7BFFB-E1EE-4513-8523-C54659F1F20A}"/>
    <dgm:cxn modelId="{45911244-755D-445E-955F-ECDFF88B003F}" type="presOf" srcId="{D9C8593E-5C8A-4D40-8EDE-29CC1841A585}" destId="{1558A1C1-452B-45D8-A3AA-75E3E42BE758}" srcOrd="0" destOrd="1" presId="urn:microsoft.com/office/officeart/2005/8/layout/bList2"/>
    <dgm:cxn modelId="{CF906C43-B392-4DF7-95B1-E509F9C759D1}" srcId="{9A021036-447B-4207-A81F-0EB28602561B}" destId="{CEBB88FC-D8C4-4DD1-8D64-DF92CC981FE0}" srcOrd="2" destOrd="0" parTransId="{67B7B799-67A8-4416-A517-B095EF3B02D2}" sibTransId="{98D8803D-F919-4D14-B6BF-B051A4F9B0EF}"/>
    <dgm:cxn modelId="{394CBB74-93A8-4960-AE89-91DC9825FBA5}" type="presOf" srcId="{572E73C5-6647-4061-9402-763A716F63D5}" destId="{F81CF29B-615D-433C-8F09-230EA68C05C4}" srcOrd="0" destOrd="2" presId="urn:microsoft.com/office/officeart/2005/8/layout/bList2"/>
    <dgm:cxn modelId="{258D272D-2FF3-4C11-B5F8-08224AD59EF9}" type="presOf" srcId="{7C891ED1-4ECF-4ABF-95FD-4C83BD08A623}" destId="{F81CF29B-615D-433C-8F09-230EA68C05C4}" srcOrd="0" destOrd="1" presId="urn:microsoft.com/office/officeart/2005/8/layout/bList2"/>
    <dgm:cxn modelId="{B71D9D09-A0D6-4D71-9B7A-8D9D82518CE6}" srcId="{4CAA558B-B3D9-47AE-949A-81F493235480}" destId="{9A021036-447B-4207-A81F-0EB28602561B}" srcOrd="1" destOrd="0" parTransId="{45BCC1EA-D2C7-4408-A083-9C3712143824}" sibTransId="{8A4BE8E8-B7C9-4CB7-B272-6E0DF5B929E1}"/>
    <dgm:cxn modelId="{91A7C737-DF7C-4237-B9BE-46FA26030F9C}" srcId="{9A021036-447B-4207-A81F-0EB28602561B}" destId="{D9C8593E-5C8A-4D40-8EDE-29CC1841A585}" srcOrd="1" destOrd="0" parTransId="{B5AA6DF7-E423-4B5D-8184-78F54090DB4B}" sibTransId="{15ADF179-FC93-49D9-997B-33696B714AE0}"/>
    <dgm:cxn modelId="{2DCE76E4-2F53-4C49-9A6B-7F5878D060D7}" type="presOf" srcId="{CEBB88FC-D8C4-4DD1-8D64-DF92CC981FE0}" destId="{1558A1C1-452B-45D8-A3AA-75E3E42BE758}" srcOrd="0" destOrd="2" presId="urn:microsoft.com/office/officeart/2005/8/layout/bList2"/>
    <dgm:cxn modelId="{A48E4939-E48A-4ED2-9B27-1653FD6E8858}" srcId="{97C50E9C-7308-4482-92BE-D4392257C63C}" destId="{7C891ED1-4ECF-4ABF-95FD-4C83BD08A623}" srcOrd="1" destOrd="0" parTransId="{52B85A49-D587-477D-82CE-D3C9D5B1BC4E}" sibTransId="{ACAADF99-45BB-4FD1-85C8-3AEA6ABFF6B1}"/>
    <dgm:cxn modelId="{09591888-2DCA-4E7D-90D2-D62194F22F87}" srcId="{97C50E9C-7308-4482-92BE-D4392257C63C}" destId="{572E73C5-6647-4061-9402-763A716F63D5}" srcOrd="2" destOrd="0" parTransId="{CBE50D24-5CE7-4492-804E-B9C3C5DA3321}" sibTransId="{68DBFE90-846D-4FCC-9CFE-C5B1DB3531DA}"/>
    <dgm:cxn modelId="{B6898225-2B2C-44C2-B23B-1B6955AE9F1C}" type="presOf" srcId="{97C50E9C-7308-4482-92BE-D4392257C63C}" destId="{3BE7321A-A74E-47FC-A393-D7312E474034}" srcOrd="1" destOrd="0" presId="urn:microsoft.com/office/officeart/2005/8/layout/bList2"/>
    <dgm:cxn modelId="{837CF3D1-D32E-49A0-884A-3745AAA1423B}" type="presOf" srcId="{4CAA558B-B3D9-47AE-949A-81F493235480}" destId="{77026568-EE3A-4F18-A194-8F7959DD0851}" srcOrd="0" destOrd="0" presId="urn:microsoft.com/office/officeart/2005/8/layout/bList2"/>
    <dgm:cxn modelId="{22DEB901-D65F-4FBD-9313-29842AE62CFA}" srcId="{4CAA558B-B3D9-47AE-949A-81F493235480}" destId="{97C50E9C-7308-4482-92BE-D4392257C63C}" srcOrd="0" destOrd="0" parTransId="{9F179007-30AF-468D-BE70-95EC21BF80DB}" sibTransId="{B3035D97-FE99-4A33-8B6E-EC63B374B53B}"/>
    <dgm:cxn modelId="{1BCA45B4-7897-4C70-BA4C-C3FF7AAB067E}" type="presOf" srcId="{B3035D97-FE99-4A33-8B6E-EC63B374B53B}" destId="{0E4BFF4A-CF10-4D9F-994F-E4E575F74597}" srcOrd="0" destOrd="0" presId="urn:microsoft.com/office/officeart/2005/8/layout/bList2"/>
    <dgm:cxn modelId="{4BBB2A65-E269-4096-909E-99EC6C6CF8C0}" srcId="{97C50E9C-7308-4482-92BE-D4392257C63C}" destId="{16720553-7CB7-423C-A0E4-E48F399D6F6B}" srcOrd="0" destOrd="0" parTransId="{711EFE54-1293-4BC5-9009-E14813FF81E3}" sibTransId="{BF5B5C30-9408-4693-A8AE-0C3F98EB9837}"/>
    <dgm:cxn modelId="{A128EF09-5399-4342-84CB-0E3EFB78DF34}" srcId="{97C50E9C-7308-4482-92BE-D4392257C63C}" destId="{C32C1991-89B9-48E8-9738-D410CA04C2CE}" srcOrd="3" destOrd="0" parTransId="{340E251B-4123-487B-85B0-91FDDD21C7E8}" sibTransId="{A7EFE6BD-3029-4BC2-BF1A-0EB9C575A39E}"/>
    <dgm:cxn modelId="{D9A554FA-AC7D-4CE2-9028-92BFC21E5951}" type="presOf" srcId="{16720553-7CB7-423C-A0E4-E48F399D6F6B}" destId="{F81CF29B-615D-433C-8F09-230EA68C05C4}" srcOrd="0" destOrd="0" presId="urn:microsoft.com/office/officeart/2005/8/layout/bList2"/>
    <dgm:cxn modelId="{6952623E-CB82-4A02-8CE0-B747EA00FB91}" type="presOf" srcId="{9A021036-447B-4207-A81F-0EB28602561B}" destId="{5B2F07FE-71D4-494B-A018-10C48F3CF6F9}" srcOrd="1" destOrd="0" presId="urn:microsoft.com/office/officeart/2005/8/layout/bList2"/>
    <dgm:cxn modelId="{DDF2775A-65B2-431F-8093-048A00A7E8E3}" type="presParOf" srcId="{77026568-EE3A-4F18-A194-8F7959DD0851}" destId="{0A149D53-7083-439F-AB18-40565B99BA8F}" srcOrd="0" destOrd="0" presId="urn:microsoft.com/office/officeart/2005/8/layout/bList2"/>
    <dgm:cxn modelId="{513DD2DA-2E1C-4444-ABD0-9C26497F85C0}" type="presParOf" srcId="{0A149D53-7083-439F-AB18-40565B99BA8F}" destId="{F81CF29B-615D-433C-8F09-230EA68C05C4}" srcOrd="0" destOrd="0" presId="urn:microsoft.com/office/officeart/2005/8/layout/bList2"/>
    <dgm:cxn modelId="{921BB90B-54FE-4E31-88FB-56F816A587B2}" type="presParOf" srcId="{0A149D53-7083-439F-AB18-40565B99BA8F}" destId="{6AB66599-1D3B-4CED-8E34-5D3EA49E984B}" srcOrd="1" destOrd="0" presId="urn:microsoft.com/office/officeart/2005/8/layout/bList2"/>
    <dgm:cxn modelId="{4450388C-81B6-45E1-B5F0-BEECC76A7D21}" type="presParOf" srcId="{0A149D53-7083-439F-AB18-40565B99BA8F}" destId="{3BE7321A-A74E-47FC-A393-D7312E474034}" srcOrd="2" destOrd="0" presId="urn:microsoft.com/office/officeart/2005/8/layout/bList2"/>
    <dgm:cxn modelId="{F91C7E4C-2D10-42EE-B43F-A39C98B4D141}" type="presParOf" srcId="{0A149D53-7083-439F-AB18-40565B99BA8F}" destId="{CD3ACC83-100C-41E6-9CA2-906A51A45BC6}" srcOrd="3" destOrd="0" presId="urn:microsoft.com/office/officeart/2005/8/layout/bList2"/>
    <dgm:cxn modelId="{6883966F-EA52-47B1-9955-429A02A57476}" type="presParOf" srcId="{77026568-EE3A-4F18-A194-8F7959DD0851}" destId="{0E4BFF4A-CF10-4D9F-994F-E4E575F74597}" srcOrd="1" destOrd="0" presId="urn:microsoft.com/office/officeart/2005/8/layout/bList2"/>
    <dgm:cxn modelId="{9D1D942D-6E3F-4872-BAD9-64C9DD78D599}" type="presParOf" srcId="{77026568-EE3A-4F18-A194-8F7959DD0851}" destId="{46ADB8E2-7559-405F-9957-15ED2F60EC51}" srcOrd="2" destOrd="0" presId="urn:microsoft.com/office/officeart/2005/8/layout/bList2"/>
    <dgm:cxn modelId="{804544DA-E915-4DFA-9D44-0E8367F83C79}" type="presParOf" srcId="{46ADB8E2-7559-405F-9957-15ED2F60EC51}" destId="{1558A1C1-452B-45D8-A3AA-75E3E42BE758}" srcOrd="0" destOrd="0" presId="urn:microsoft.com/office/officeart/2005/8/layout/bList2"/>
    <dgm:cxn modelId="{474D4C37-306B-4EE2-BBA2-1B471CF1B8A5}" type="presParOf" srcId="{46ADB8E2-7559-405F-9957-15ED2F60EC51}" destId="{C6458715-3876-4B46-BBCF-F1751DE80FA9}" srcOrd="1" destOrd="0" presId="urn:microsoft.com/office/officeart/2005/8/layout/bList2"/>
    <dgm:cxn modelId="{34C38FFE-0377-4EAF-9641-7B3CB5ED446F}" type="presParOf" srcId="{46ADB8E2-7559-405F-9957-15ED2F60EC51}" destId="{5B2F07FE-71D4-494B-A018-10C48F3CF6F9}" srcOrd="2" destOrd="0" presId="urn:microsoft.com/office/officeart/2005/8/layout/bList2"/>
    <dgm:cxn modelId="{986415E9-6585-4419-A77E-1C48F81F7789}" type="presParOf" srcId="{46ADB8E2-7559-405F-9957-15ED2F60EC51}" destId="{C3A88289-DA73-4FCD-8347-9EB0B30889B3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AA558B-B3D9-47AE-949A-81F493235480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C50E9C-7308-4482-92BE-D4392257C63C}">
      <dgm:prSet phldrT="[Text]"/>
      <dgm:spPr/>
      <dgm:t>
        <a:bodyPr/>
        <a:lstStyle/>
        <a:p>
          <a:r>
            <a:rPr lang="en-US" dirty="0" err="1" smtClean="0"/>
            <a:t>Seluruh</a:t>
          </a:r>
          <a:r>
            <a:rPr lang="en-US" dirty="0" smtClean="0"/>
            <a:t> Unit </a:t>
          </a:r>
          <a:r>
            <a:rPr lang="en-US" dirty="0" err="1" smtClean="0"/>
            <a:t>Kerja</a:t>
          </a:r>
          <a:r>
            <a:rPr lang="en-US" dirty="0" smtClean="0"/>
            <a:t> </a:t>
          </a:r>
          <a:r>
            <a:rPr lang="en-US" dirty="0" err="1" smtClean="0"/>
            <a:t>Teknis</a:t>
          </a:r>
          <a:endParaRPr lang="en-US" dirty="0" smtClean="0"/>
        </a:p>
        <a:p>
          <a:r>
            <a:rPr lang="en-US" dirty="0" smtClean="0"/>
            <a:t>Biro </a:t>
          </a:r>
          <a:r>
            <a:rPr lang="en-US" dirty="0" err="1" smtClean="0"/>
            <a:t>Hukum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Organisasi</a:t>
          </a:r>
          <a:endParaRPr lang="en-US" dirty="0"/>
        </a:p>
      </dgm:t>
    </dgm:pt>
    <dgm:pt modelId="{9F179007-30AF-468D-BE70-95EC21BF80DB}" type="parTrans" cxnId="{22DEB901-D65F-4FBD-9313-29842AE62CFA}">
      <dgm:prSet/>
      <dgm:spPr/>
      <dgm:t>
        <a:bodyPr/>
        <a:lstStyle/>
        <a:p>
          <a:endParaRPr lang="en-US"/>
        </a:p>
      </dgm:t>
    </dgm:pt>
    <dgm:pt modelId="{B3035D97-FE99-4A33-8B6E-EC63B374B53B}" type="sibTrans" cxnId="{22DEB901-D65F-4FBD-9313-29842AE62CFA}">
      <dgm:prSet/>
      <dgm:spPr/>
      <dgm:t>
        <a:bodyPr/>
        <a:lstStyle/>
        <a:p>
          <a:endParaRPr lang="en-US"/>
        </a:p>
      </dgm:t>
    </dgm:pt>
    <dgm:pt modelId="{16720553-7CB7-423C-A0E4-E48F399D6F6B}">
      <dgm:prSet/>
      <dgm:spPr/>
      <dgm:t>
        <a:bodyPr/>
        <a:lstStyle/>
        <a:p>
          <a:pPr marL="228600" indent="-228600"/>
          <a:r>
            <a:rPr lang="en-US" dirty="0" err="1" smtClean="0"/>
            <a:t>Reviu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penyempurnaan</a:t>
          </a:r>
          <a:r>
            <a:rPr lang="en-US" dirty="0" smtClean="0"/>
            <a:t> </a:t>
          </a:r>
          <a:r>
            <a:rPr lang="en-US" dirty="0" err="1" smtClean="0"/>
            <a:t>peraturan</a:t>
          </a:r>
          <a:r>
            <a:rPr lang="en-US" dirty="0" smtClean="0"/>
            <a:t> </a:t>
          </a:r>
          <a:r>
            <a:rPr lang="en-US" dirty="0" err="1" smtClean="0"/>
            <a:t>perundang-undangan</a:t>
          </a:r>
          <a:endParaRPr lang="en-US" dirty="0"/>
        </a:p>
      </dgm:t>
    </dgm:pt>
    <dgm:pt modelId="{711EFE54-1293-4BC5-9009-E14813FF81E3}" type="parTrans" cxnId="{4BBB2A65-E269-4096-909E-99EC6C6CF8C0}">
      <dgm:prSet/>
      <dgm:spPr/>
      <dgm:t>
        <a:bodyPr/>
        <a:lstStyle/>
        <a:p>
          <a:endParaRPr lang="en-US"/>
        </a:p>
      </dgm:t>
    </dgm:pt>
    <dgm:pt modelId="{BF5B5C30-9408-4693-A8AE-0C3F98EB9837}" type="sibTrans" cxnId="{4BBB2A65-E269-4096-909E-99EC6C6CF8C0}">
      <dgm:prSet/>
      <dgm:spPr/>
      <dgm:t>
        <a:bodyPr/>
        <a:lstStyle/>
        <a:p>
          <a:endParaRPr lang="en-US"/>
        </a:p>
      </dgm:t>
    </dgm:pt>
    <dgm:pt modelId="{77026568-EE3A-4F18-A194-8F7959DD0851}" type="pres">
      <dgm:prSet presAssocID="{4CAA558B-B3D9-47AE-949A-81F493235480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149D53-7083-439F-AB18-40565B99BA8F}" type="pres">
      <dgm:prSet presAssocID="{97C50E9C-7308-4482-92BE-D4392257C63C}" presName="compNode" presStyleCnt="0"/>
      <dgm:spPr/>
    </dgm:pt>
    <dgm:pt modelId="{F81CF29B-615D-433C-8F09-230EA68C05C4}" type="pres">
      <dgm:prSet presAssocID="{97C50E9C-7308-4482-92BE-D4392257C63C}" presName="childRect" presStyleLbl="b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B66599-1D3B-4CED-8E34-5D3EA49E984B}" type="pres">
      <dgm:prSet presAssocID="{97C50E9C-7308-4482-92BE-D4392257C63C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E7321A-A74E-47FC-A393-D7312E474034}" type="pres">
      <dgm:prSet presAssocID="{97C50E9C-7308-4482-92BE-D4392257C63C}" presName="parentRect" presStyleLbl="alignNode1" presStyleIdx="0" presStyleCnt="1"/>
      <dgm:spPr/>
      <dgm:t>
        <a:bodyPr/>
        <a:lstStyle/>
        <a:p>
          <a:endParaRPr lang="en-US"/>
        </a:p>
      </dgm:t>
    </dgm:pt>
    <dgm:pt modelId="{CD3ACC83-100C-41E6-9CA2-906A51A45BC6}" type="pres">
      <dgm:prSet presAssocID="{97C50E9C-7308-4482-92BE-D4392257C63C}" presName="adorn" presStyleLbl="fgAccFollowNode1" presStyleIdx="0" presStyleCnt="1"/>
      <dgm:spPr/>
    </dgm:pt>
  </dgm:ptLst>
  <dgm:cxnLst>
    <dgm:cxn modelId="{23BEDD98-938B-4FAF-B5BA-C82830E851E6}" type="presOf" srcId="{4CAA558B-B3D9-47AE-949A-81F493235480}" destId="{77026568-EE3A-4F18-A194-8F7959DD0851}" srcOrd="0" destOrd="0" presId="urn:microsoft.com/office/officeart/2005/8/layout/bList2"/>
    <dgm:cxn modelId="{4BBB2A65-E269-4096-909E-99EC6C6CF8C0}" srcId="{97C50E9C-7308-4482-92BE-D4392257C63C}" destId="{16720553-7CB7-423C-A0E4-E48F399D6F6B}" srcOrd="0" destOrd="0" parTransId="{711EFE54-1293-4BC5-9009-E14813FF81E3}" sibTransId="{BF5B5C30-9408-4693-A8AE-0C3F98EB9837}"/>
    <dgm:cxn modelId="{5B55E536-E32B-42B2-A1BB-582369195D74}" type="presOf" srcId="{16720553-7CB7-423C-A0E4-E48F399D6F6B}" destId="{F81CF29B-615D-433C-8F09-230EA68C05C4}" srcOrd="0" destOrd="0" presId="urn:microsoft.com/office/officeart/2005/8/layout/bList2"/>
    <dgm:cxn modelId="{B62D0D6E-218B-4ED3-94B7-0D99B6547BF4}" type="presOf" srcId="{97C50E9C-7308-4482-92BE-D4392257C63C}" destId="{3BE7321A-A74E-47FC-A393-D7312E474034}" srcOrd="1" destOrd="0" presId="urn:microsoft.com/office/officeart/2005/8/layout/bList2"/>
    <dgm:cxn modelId="{1A0E365D-5A19-4BFD-83FE-AA11CA67A591}" type="presOf" srcId="{97C50E9C-7308-4482-92BE-D4392257C63C}" destId="{6AB66599-1D3B-4CED-8E34-5D3EA49E984B}" srcOrd="0" destOrd="0" presId="urn:microsoft.com/office/officeart/2005/8/layout/bList2"/>
    <dgm:cxn modelId="{22DEB901-D65F-4FBD-9313-29842AE62CFA}" srcId="{4CAA558B-B3D9-47AE-949A-81F493235480}" destId="{97C50E9C-7308-4482-92BE-D4392257C63C}" srcOrd="0" destOrd="0" parTransId="{9F179007-30AF-468D-BE70-95EC21BF80DB}" sibTransId="{B3035D97-FE99-4A33-8B6E-EC63B374B53B}"/>
    <dgm:cxn modelId="{BEC41DFB-570C-4CC3-823E-AF4F4AB27795}" type="presParOf" srcId="{77026568-EE3A-4F18-A194-8F7959DD0851}" destId="{0A149D53-7083-439F-AB18-40565B99BA8F}" srcOrd="0" destOrd="0" presId="urn:microsoft.com/office/officeart/2005/8/layout/bList2"/>
    <dgm:cxn modelId="{469B9FED-E0C9-4A33-8466-0E9DE4B351DA}" type="presParOf" srcId="{0A149D53-7083-439F-AB18-40565B99BA8F}" destId="{F81CF29B-615D-433C-8F09-230EA68C05C4}" srcOrd="0" destOrd="0" presId="urn:microsoft.com/office/officeart/2005/8/layout/bList2"/>
    <dgm:cxn modelId="{3B396A72-9BB8-43B8-8BF4-C711E092A454}" type="presParOf" srcId="{0A149D53-7083-439F-AB18-40565B99BA8F}" destId="{6AB66599-1D3B-4CED-8E34-5D3EA49E984B}" srcOrd="1" destOrd="0" presId="urn:microsoft.com/office/officeart/2005/8/layout/bList2"/>
    <dgm:cxn modelId="{7A067A2C-2667-4E12-8A34-78701F188495}" type="presParOf" srcId="{0A149D53-7083-439F-AB18-40565B99BA8F}" destId="{3BE7321A-A74E-47FC-A393-D7312E474034}" srcOrd="2" destOrd="0" presId="urn:microsoft.com/office/officeart/2005/8/layout/bList2"/>
    <dgm:cxn modelId="{E4665C61-49EB-4311-AF5A-17B8549C03A9}" type="presParOf" srcId="{0A149D53-7083-439F-AB18-40565B99BA8F}" destId="{CD3ACC83-100C-41E6-9CA2-906A51A45BC6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C01D1-47E8-4706-A9FB-D6C38768FBE6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FCA27-0105-49CE-B74E-D1C2349DE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449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804DB-5DF1-43DC-A287-85826BC0F102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BF1E4-3572-4986-BAC3-B0D530959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7502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BF1E4-3572-4986-BAC3-B0D530959F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459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E13F904-4141-4399-A7BA-763BA51C38BE}" type="datetime1">
              <a:rPr lang="en-US" smtClean="0"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05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ritannic Bold" panose="020B0903060703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75D6859-A931-40A6-BB09-6D8DBB71ADA4}" type="datetime1">
              <a:rPr lang="en-US" smtClean="0"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45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C43C6D6-537A-44D4-9DEA-9A373638F74F}" type="datetime1">
              <a:rPr lang="en-US" smtClean="0"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23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C6206AE-17CC-4E9C-8181-FC673C613FB8}" type="datetime1">
              <a:rPr lang="en-US" smtClean="0"/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152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8ADD540-E829-4464-A578-CC9B5A0D3EB2}" type="datetime1">
              <a:rPr lang="en-US" smtClean="0"/>
              <a:t>11/8/2017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31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8022D42-CCE8-448A-B7E8-727CB2D2D246}" type="datetime1">
              <a:rPr lang="en-US" smtClean="0"/>
              <a:t>11/8/2017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89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8A5A6D4-CBA8-42D3-834C-14D773FC04DD}" type="datetime1">
              <a:rPr lang="en-US" smtClean="0"/>
              <a:t>11/8/2017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440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13E50B9-EA56-420F-83E7-A1128A8C478C}" type="datetime1">
              <a:rPr lang="en-US" smtClean="0"/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76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65A30C1-15C7-4494-8FCA-7F64A6AC0E2A}" type="datetime1">
              <a:rPr lang="en-US" smtClean="0"/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370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26ACD04-4AE7-4209-BA05-E5D239521341}" type="datetime1">
              <a:rPr lang="en-US" smtClean="0"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93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4EDB894-8A36-4DDB-9B5C-848893DAE9D0}" type="datetime1">
              <a:rPr lang="en-US" smtClean="0"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68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4150" y="6553200"/>
            <a:ext cx="3086100" cy="1682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biro umum ©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65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97CD0-3A8F-4799-BDEF-3F577FD6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577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4150" y="2037321"/>
            <a:ext cx="8702398" cy="3065826"/>
          </a:xfrm>
        </p:spPr>
        <p:txBody>
          <a:bodyPr>
            <a:normAutofit/>
          </a:bodyPr>
          <a:lstStyle/>
          <a:p>
            <a:r>
              <a:rPr lang="en-US" sz="5300" dirty="0" smtClean="0">
                <a:latin typeface="+mn-lt"/>
              </a:rPr>
              <a:t>EVALUASI PELAKSANAAN </a:t>
            </a:r>
            <a:r>
              <a:rPr lang="en-US" b="1" dirty="0" smtClean="0">
                <a:latin typeface="+mn-lt"/>
              </a:rPr>
              <a:t/>
            </a:r>
            <a:br>
              <a:rPr lang="en-US" b="1" dirty="0" smtClean="0">
                <a:latin typeface="+mn-lt"/>
              </a:rPr>
            </a:br>
            <a:r>
              <a:rPr lang="en-US" sz="67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REFORMASI BIROKRASI </a:t>
            </a:r>
            <a:r>
              <a:rPr lang="en-US" b="1" dirty="0" smtClean="0">
                <a:latin typeface="+mn-lt"/>
              </a:rPr>
              <a:t/>
            </a:r>
            <a:br>
              <a:rPr lang="en-US" b="1" dirty="0" smtClean="0">
                <a:latin typeface="+mn-lt"/>
              </a:rPr>
            </a:br>
            <a:r>
              <a:rPr lang="en-US" sz="5300" dirty="0" smtClean="0">
                <a:latin typeface="+mn-lt"/>
              </a:rPr>
              <a:t>KEMENDIKBUD TAHUN 2017</a:t>
            </a:r>
            <a:endParaRPr lang="en-US" sz="5300" dirty="0">
              <a:latin typeface="+mn-lt"/>
            </a:endParaRP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85544" y="627636"/>
            <a:ext cx="1172912" cy="120648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1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769754" y="1621073"/>
            <a:ext cx="7476067" cy="1529174"/>
            <a:chOff x="3295649" y="923925"/>
            <a:chExt cx="5546425" cy="1344822"/>
          </a:xfrm>
          <a:solidFill>
            <a:schemeClr val="accent1"/>
          </a:solidFill>
        </p:grpSpPr>
        <p:sp>
          <p:nvSpPr>
            <p:cNvPr id="77" name="Freeform: Shape 34"/>
            <p:cNvSpPr/>
            <p:nvPr/>
          </p:nvSpPr>
          <p:spPr>
            <a:xfrm>
              <a:off x="3295649" y="923925"/>
              <a:ext cx="3155006" cy="1057275"/>
            </a:xfrm>
            <a:custGeom>
              <a:avLst/>
              <a:gdLst>
                <a:gd name="connsiteX0" fmla="*/ 0 w 3155006"/>
                <a:gd name="connsiteY0" fmla="*/ 0 h 1057275"/>
                <a:gd name="connsiteX1" fmla="*/ 2242498 w 3155006"/>
                <a:gd name="connsiteY1" fmla="*/ 0 h 1057275"/>
                <a:gd name="connsiteX2" fmla="*/ 3155006 w 3155006"/>
                <a:gd name="connsiteY2" fmla="*/ 1057275 h 1057275"/>
                <a:gd name="connsiteX3" fmla="*/ 0 w 3155006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5006" h="1057275">
                  <a:moveTo>
                    <a:pt x="0" y="0"/>
                  </a:moveTo>
                  <a:lnTo>
                    <a:pt x="2242498" y="0"/>
                  </a:lnTo>
                  <a:lnTo>
                    <a:pt x="3155006" y="1057275"/>
                  </a:lnTo>
                  <a:lnTo>
                    <a:pt x="0" y="10572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8" name="Right Triangle 77"/>
            <p:cNvSpPr/>
            <p:nvPr/>
          </p:nvSpPr>
          <p:spPr>
            <a:xfrm flipH="1" flipV="1">
              <a:off x="3295649" y="1981200"/>
              <a:ext cx="517225" cy="287547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9" name="Right Triangle 78"/>
            <p:cNvSpPr/>
            <p:nvPr/>
          </p:nvSpPr>
          <p:spPr>
            <a:xfrm flipV="1">
              <a:off x="8320866" y="1981199"/>
              <a:ext cx="521208" cy="287547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0" name="Freeform: Shape 37"/>
            <p:cNvSpPr/>
            <p:nvPr/>
          </p:nvSpPr>
          <p:spPr>
            <a:xfrm>
              <a:off x="5687068" y="923925"/>
              <a:ext cx="3155006" cy="1057275"/>
            </a:xfrm>
            <a:custGeom>
              <a:avLst/>
              <a:gdLst>
                <a:gd name="connsiteX0" fmla="*/ 0 w 3155006"/>
                <a:gd name="connsiteY0" fmla="*/ 0 h 1057275"/>
                <a:gd name="connsiteX1" fmla="*/ 3155006 w 3155006"/>
                <a:gd name="connsiteY1" fmla="*/ 0 h 1057275"/>
                <a:gd name="connsiteX2" fmla="*/ 3155006 w 3155006"/>
                <a:gd name="connsiteY2" fmla="*/ 1057275 h 1057275"/>
                <a:gd name="connsiteX3" fmla="*/ 912508 w 3155006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5006" h="1057275">
                  <a:moveTo>
                    <a:pt x="0" y="0"/>
                  </a:moveTo>
                  <a:lnTo>
                    <a:pt x="3155006" y="0"/>
                  </a:lnTo>
                  <a:lnTo>
                    <a:pt x="3155006" y="1057275"/>
                  </a:lnTo>
                  <a:lnTo>
                    <a:pt x="912508" y="105727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770466" y="3110724"/>
            <a:ext cx="7476067" cy="1529174"/>
            <a:chOff x="3295649" y="923925"/>
            <a:chExt cx="5546425" cy="1344822"/>
          </a:xfrm>
          <a:solidFill>
            <a:schemeClr val="accent1"/>
          </a:solidFill>
        </p:grpSpPr>
        <p:sp>
          <p:nvSpPr>
            <p:cNvPr id="82" name="Freeform: Shape 39"/>
            <p:cNvSpPr/>
            <p:nvPr/>
          </p:nvSpPr>
          <p:spPr>
            <a:xfrm>
              <a:off x="3295649" y="923925"/>
              <a:ext cx="3155006" cy="1057275"/>
            </a:xfrm>
            <a:custGeom>
              <a:avLst/>
              <a:gdLst>
                <a:gd name="connsiteX0" fmla="*/ 0 w 3155006"/>
                <a:gd name="connsiteY0" fmla="*/ 0 h 1057275"/>
                <a:gd name="connsiteX1" fmla="*/ 2242498 w 3155006"/>
                <a:gd name="connsiteY1" fmla="*/ 0 h 1057275"/>
                <a:gd name="connsiteX2" fmla="*/ 3155006 w 3155006"/>
                <a:gd name="connsiteY2" fmla="*/ 1057275 h 1057275"/>
                <a:gd name="connsiteX3" fmla="*/ 0 w 3155006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5006" h="1057275">
                  <a:moveTo>
                    <a:pt x="0" y="0"/>
                  </a:moveTo>
                  <a:lnTo>
                    <a:pt x="2242498" y="0"/>
                  </a:lnTo>
                  <a:lnTo>
                    <a:pt x="3155006" y="1057275"/>
                  </a:lnTo>
                  <a:lnTo>
                    <a:pt x="0" y="105727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3" name="Right Triangle 82"/>
            <p:cNvSpPr/>
            <p:nvPr/>
          </p:nvSpPr>
          <p:spPr>
            <a:xfrm flipH="1" flipV="1">
              <a:off x="3295649" y="1981200"/>
              <a:ext cx="517225" cy="287547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4" name="Right Triangle 83"/>
            <p:cNvSpPr/>
            <p:nvPr/>
          </p:nvSpPr>
          <p:spPr>
            <a:xfrm flipV="1">
              <a:off x="8320866" y="1981199"/>
              <a:ext cx="521208" cy="287547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5" name="Freeform: Shape 43"/>
            <p:cNvSpPr/>
            <p:nvPr/>
          </p:nvSpPr>
          <p:spPr>
            <a:xfrm>
              <a:off x="5687068" y="923925"/>
              <a:ext cx="3155006" cy="1057275"/>
            </a:xfrm>
            <a:custGeom>
              <a:avLst/>
              <a:gdLst>
                <a:gd name="connsiteX0" fmla="*/ 0 w 3155006"/>
                <a:gd name="connsiteY0" fmla="*/ 0 h 1057275"/>
                <a:gd name="connsiteX1" fmla="*/ 3155006 w 3155006"/>
                <a:gd name="connsiteY1" fmla="*/ 0 h 1057275"/>
                <a:gd name="connsiteX2" fmla="*/ 3155006 w 3155006"/>
                <a:gd name="connsiteY2" fmla="*/ 1057275 h 1057275"/>
                <a:gd name="connsiteX3" fmla="*/ 912508 w 3155006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5006" h="1057275">
                  <a:moveTo>
                    <a:pt x="0" y="0"/>
                  </a:moveTo>
                  <a:lnTo>
                    <a:pt x="3155006" y="0"/>
                  </a:lnTo>
                  <a:lnTo>
                    <a:pt x="3155006" y="1057275"/>
                  </a:lnTo>
                  <a:lnTo>
                    <a:pt x="912508" y="105727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69754" y="4600372"/>
            <a:ext cx="7476067" cy="1529174"/>
            <a:chOff x="3295649" y="923925"/>
            <a:chExt cx="5546425" cy="1344822"/>
          </a:xfrm>
          <a:solidFill>
            <a:schemeClr val="accent1"/>
          </a:solidFill>
        </p:grpSpPr>
        <p:sp>
          <p:nvSpPr>
            <p:cNvPr id="87" name="Freeform: Shape 46"/>
            <p:cNvSpPr/>
            <p:nvPr/>
          </p:nvSpPr>
          <p:spPr>
            <a:xfrm>
              <a:off x="3295649" y="923925"/>
              <a:ext cx="3155006" cy="1057275"/>
            </a:xfrm>
            <a:custGeom>
              <a:avLst/>
              <a:gdLst>
                <a:gd name="connsiteX0" fmla="*/ 0 w 3155006"/>
                <a:gd name="connsiteY0" fmla="*/ 0 h 1057275"/>
                <a:gd name="connsiteX1" fmla="*/ 2242498 w 3155006"/>
                <a:gd name="connsiteY1" fmla="*/ 0 h 1057275"/>
                <a:gd name="connsiteX2" fmla="*/ 3155006 w 3155006"/>
                <a:gd name="connsiteY2" fmla="*/ 1057275 h 1057275"/>
                <a:gd name="connsiteX3" fmla="*/ 0 w 3155006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5006" h="1057275">
                  <a:moveTo>
                    <a:pt x="0" y="0"/>
                  </a:moveTo>
                  <a:lnTo>
                    <a:pt x="2242498" y="0"/>
                  </a:lnTo>
                  <a:lnTo>
                    <a:pt x="3155006" y="1057275"/>
                  </a:lnTo>
                  <a:lnTo>
                    <a:pt x="0" y="105727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8" name="Right Triangle 87"/>
            <p:cNvSpPr/>
            <p:nvPr/>
          </p:nvSpPr>
          <p:spPr>
            <a:xfrm flipH="1" flipV="1">
              <a:off x="3295649" y="1981200"/>
              <a:ext cx="517225" cy="287547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9" name="Right Triangle 88"/>
            <p:cNvSpPr/>
            <p:nvPr/>
          </p:nvSpPr>
          <p:spPr>
            <a:xfrm flipV="1">
              <a:off x="8320866" y="1981199"/>
              <a:ext cx="521208" cy="287547"/>
            </a:xfrm>
            <a:prstGeom prst="rt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0" name="Freeform: Shape 49"/>
            <p:cNvSpPr/>
            <p:nvPr/>
          </p:nvSpPr>
          <p:spPr>
            <a:xfrm>
              <a:off x="5687068" y="923925"/>
              <a:ext cx="3155006" cy="1057275"/>
            </a:xfrm>
            <a:custGeom>
              <a:avLst/>
              <a:gdLst>
                <a:gd name="connsiteX0" fmla="*/ 0 w 3155006"/>
                <a:gd name="connsiteY0" fmla="*/ 0 h 1057275"/>
                <a:gd name="connsiteX1" fmla="*/ 3155006 w 3155006"/>
                <a:gd name="connsiteY1" fmla="*/ 0 h 1057275"/>
                <a:gd name="connsiteX2" fmla="*/ 3155006 w 3155006"/>
                <a:gd name="connsiteY2" fmla="*/ 1057275 h 1057275"/>
                <a:gd name="connsiteX3" fmla="*/ 912508 w 3155006"/>
                <a:gd name="connsiteY3" fmla="*/ 1057275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5006" h="1057275">
                  <a:moveTo>
                    <a:pt x="0" y="0"/>
                  </a:moveTo>
                  <a:lnTo>
                    <a:pt x="3155006" y="0"/>
                  </a:lnTo>
                  <a:lnTo>
                    <a:pt x="3155006" y="1057275"/>
                  </a:lnTo>
                  <a:lnTo>
                    <a:pt x="912508" y="105727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18" name="Content Placeholder 2"/>
          <p:cNvSpPr>
            <a:spLocks noGrp="1"/>
          </p:cNvSpPr>
          <p:nvPr>
            <p:ph idx="1"/>
          </p:nvPr>
        </p:nvSpPr>
        <p:spPr>
          <a:xfrm>
            <a:off x="769042" y="1621065"/>
            <a:ext cx="4251944" cy="1202209"/>
          </a:xfrm>
        </p:spPr>
        <p:txBody>
          <a:bodyPr anchor="ctr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chemeClr val="bg1"/>
                </a:solidFill>
              </a:rPr>
              <a:t>Telah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dilakukannya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seleksi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chemeClr val="bg1"/>
                </a:solidFill>
              </a:rPr>
              <a:t>terbuka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jabatan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pimpinan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tinggi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chemeClr val="bg1"/>
                </a:solidFill>
              </a:rPr>
              <a:t>madya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pratama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19" name="Content Placeholder 2"/>
          <p:cNvSpPr txBox="1">
            <a:spLocks/>
          </p:cNvSpPr>
          <p:nvPr/>
        </p:nvSpPr>
        <p:spPr>
          <a:xfrm>
            <a:off x="770466" y="3110722"/>
            <a:ext cx="4251944" cy="1202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>
                <a:solidFill>
                  <a:schemeClr val="bg1"/>
                </a:solidFill>
              </a:rPr>
              <a:t>Penggunaan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i="1" dirty="0" smtClean="0">
                <a:solidFill>
                  <a:schemeClr val="bg1"/>
                </a:solidFill>
              </a:rPr>
              <a:t>e-government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>
                <a:solidFill>
                  <a:schemeClr val="bg1"/>
                </a:solidFill>
              </a:rPr>
              <a:t>telah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dilakukan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dalam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>
                <a:solidFill>
                  <a:schemeClr val="bg1"/>
                </a:solidFill>
              </a:rPr>
              <a:t>pelaksanaan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manajemen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pemerintahan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20" name="Content Placeholder 2"/>
          <p:cNvSpPr txBox="1">
            <a:spLocks/>
          </p:cNvSpPr>
          <p:nvPr/>
        </p:nvSpPr>
        <p:spPr>
          <a:xfrm>
            <a:off x="769043" y="4600369"/>
            <a:ext cx="4251944" cy="1202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chemeClr val="bg1"/>
                </a:solidFill>
              </a:rPr>
              <a:t>Telah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dilakukan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chemeClr val="bg1"/>
                </a:solidFill>
              </a:rPr>
              <a:t>evaluasi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organisasi</a:t>
            </a:r>
            <a:endParaRPr lang="en-US" sz="2000" dirty="0" smtClean="0">
              <a:solidFill>
                <a:schemeClr val="bg1"/>
              </a:solidFill>
            </a:endParaRPr>
          </a:p>
        </p:txBody>
      </p:sp>
      <p:sp>
        <p:nvSpPr>
          <p:cNvPr id="121" name="Content Placeholder 2"/>
          <p:cNvSpPr txBox="1">
            <a:spLocks/>
          </p:cNvSpPr>
          <p:nvPr/>
        </p:nvSpPr>
        <p:spPr>
          <a:xfrm>
            <a:off x="3993165" y="1621070"/>
            <a:ext cx="4252656" cy="1202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chemeClr val="bg1"/>
                </a:solidFill>
              </a:rPr>
              <a:t>Assesment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terhadap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pegawai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chemeClr val="bg1"/>
                </a:solidFill>
              </a:rPr>
              <a:t>telah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menghasilkan</a:t>
            </a:r>
            <a:r>
              <a:rPr lang="en-US" sz="2000" dirty="0" smtClean="0">
                <a:solidFill>
                  <a:schemeClr val="bg1"/>
                </a:solidFill>
              </a:rPr>
              <a:t> cluster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chemeClr val="bg1"/>
                </a:solidFill>
              </a:rPr>
              <a:t>kapasitas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pegawai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2" name="Content Placeholder 2"/>
          <p:cNvSpPr txBox="1">
            <a:spLocks/>
          </p:cNvSpPr>
          <p:nvPr/>
        </p:nvSpPr>
        <p:spPr>
          <a:xfrm>
            <a:off x="3987083" y="3110713"/>
            <a:ext cx="4256237" cy="1202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Tingkat </a:t>
            </a:r>
            <a:r>
              <a:rPr lang="en-US" sz="1800" dirty="0" err="1" smtClean="0">
                <a:solidFill>
                  <a:schemeClr val="bg1"/>
                </a:solidFill>
              </a:rPr>
              <a:t>kematangan</a:t>
            </a:r>
            <a:r>
              <a:rPr lang="en-US" sz="1800" dirty="0" smtClean="0">
                <a:solidFill>
                  <a:schemeClr val="bg1"/>
                </a:solidFill>
              </a:rPr>
              <a:t> APIP </a:t>
            </a:r>
            <a:r>
              <a:rPr lang="en-US" sz="1800" dirty="0" err="1" smtClean="0">
                <a:solidFill>
                  <a:schemeClr val="bg1"/>
                </a:solidFill>
              </a:rPr>
              <a:t>pada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Itjen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1800" dirty="0" err="1" smtClean="0">
                <a:solidFill>
                  <a:schemeClr val="bg1"/>
                </a:solidFill>
              </a:rPr>
              <a:t>telah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mencapai</a:t>
            </a:r>
            <a:r>
              <a:rPr lang="en-US" sz="1800" dirty="0" smtClean="0">
                <a:solidFill>
                  <a:schemeClr val="bg1"/>
                </a:solidFill>
              </a:rPr>
              <a:t> level 3 </a:t>
            </a:r>
            <a:r>
              <a:rPr lang="en-US" sz="1800" dirty="0" err="1" smtClean="0">
                <a:solidFill>
                  <a:schemeClr val="bg1"/>
                </a:solidFill>
              </a:rPr>
              <a:t>berdasarkan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1800" dirty="0" err="1" smtClean="0">
                <a:solidFill>
                  <a:schemeClr val="bg1"/>
                </a:solidFill>
              </a:rPr>
              <a:t>hasil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penilaian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dari</a:t>
            </a:r>
            <a:r>
              <a:rPr lang="en-US" sz="1800" dirty="0" smtClean="0">
                <a:solidFill>
                  <a:schemeClr val="bg1"/>
                </a:solidFill>
              </a:rPr>
              <a:t> BPKP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23" name="Content Placeholder 2"/>
          <p:cNvSpPr txBox="1">
            <a:spLocks/>
          </p:cNvSpPr>
          <p:nvPr/>
        </p:nvSpPr>
        <p:spPr>
          <a:xfrm>
            <a:off x="3993877" y="4600360"/>
            <a:ext cx="4249443" cy="1202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r>
              <a:rPr lang="en-US" sz="1800" dirty="0" err="1" smtClean="0">
                <a:solidFill>
                  <a:schemeClr val="bg1"/>
                </a:solidFill>
              </a:rPr>
              <a:t>Telah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dibangun</a:t>
            </a:r>
            <a:r>
              <a:rPr lang="en-US" sz="1800" dirty="0" smtClean="0">
                <a:solidFill>
                  <a:schemeClr val="bg1"/>
                </a:solidFill>
              </a:rPr>
              <a:t> zona </a:t>
            </a:r>
            <a:r>
              <a:rPr lang="en-US" sz="1800" dirty="0" err="1" smtClean="0">
                <a:solidFill>
                  <a:schemeClr val="bg1"/>
                </a:solidFill>
              </a:rPr>
              <a:t>integritas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terutama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untuk</a:t>
            </a:r>
            <a:r>
              <a:rPr lang="en-US" sz="1800" dirty="0" smtClean="0">
                <a:solidFill>
                  <a:schemeClr val="bg1"/>
                </a:solidFill>
              </a:rPr>
              <a:t> unit-unit yang </a:t>
            </a:r>
            <a:r>
              <a:rPr lang="en-US" sz="1800" dirty="0" err="1" smtClean="0">
                <a:solidFill>
                  <a:schemeClr val="bg1"/>
                </a:solidFill>
              </a:rPr>
              <a:t>terkait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dengan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pelayanan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langsung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kepada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1800" dirty="0" err="1" smtClean="0">
                <a:solidFill>
                  <a:schemeClr val="bg1"/>
                </a:solidFill>
              </a:rPr>
              <a:t>masyarakat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138538" y="1760509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5400" b="0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138537" y="3250156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2E75B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5400" b="0" cap="none" spc="0" dirty="0">
              <a:ln w="0"/>
              <a:solidFill>
                <a:srgbClr val="2E75B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138537" y="4740858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7C7C7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5400" b="0" cap="none" spc="0" dirty="0">
              <a:ln w="0"/>
              <a:solidFill>
                <a:srgbClr val="7C7C7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8410471" y="1789660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BF9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5400" b="0" cap="none" spc="0" dirty="0">
              <a:ln w="0"/>
              <a:solidFill>
                <a:srgbClr val="BF9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8410470" y="3250156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5482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5400" b="0" cap="none" spc="0" dirty="0">
              <a:ln w="0"/>
              <a:solidFill>
                <a:srgbClr val="54823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8410469" y="4741913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2F559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n-US" sz="5400" b="0" cap="none" spc="0" dirty="0">
              <a:ln w="0"/>
              <a:solidFill>
                <a:srgbClr val="2F5597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0" name="Title 1"/>
          <p:cNvSpPr>
            <a:spLocks noGrp="1"/>
          </p:cNvSpPr>
          <p:nvPr>
            <p:ph type="title"/>
          </p:nvPr>
        </p:nvSpPr>
        <p:spPr>
          <a:xfrm>
            <a:off x="769042" y="147507"/>
            <a:ext cx="7474278" cy="1325563"/>
          </a:xfrm>
        </p:spPr>
        <p:txBody>
          <a:bodyPr/>
          <a:lstStyle/>
          <a:p>
            <a:r>
              <a:rPr lang="en-US" dirty="0" err="1" smtClean="0"/>
              <a:t>Keunggulan</a:t>
            </a:r>
            <a:r>
              <a:rPr lang="en-US" dirty="0" smtClean="0"/>
              <a:t>…..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29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93"/>
          <p:cNvGrpSpPr/>
          <p:nvPr/>
        </p:nvGrpSpPr>
        <p:grpSpPr>
          <a:xfrm>
            <a:off x="1425963" y="171742"/>
            <a:ext cx="7465430" cy="615211"/>
            <a:chOff x="1704455" y="2026531"/>
            <a:chExt cx="6857733" cy="565133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96" name="Oval 95"/>
            <p:cNvSpPr/>
            <p:nvPr/>
          </p:nvSpPr>
          <p:spPr>
            <a:xfrm>
              <a:off x="1704455" y="2026532"/>
              <a:ext cx="565132" cy="5651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1954140" y="2026531"/>
              <a:ext cx="6608048" cy="56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7663"/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Belum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dilakukan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evaluasi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atas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penerapan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kebijakan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agen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perubahan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sebagai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upaya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untuk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melakukan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perubahan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mind set </a:t>
              </a:r>
              <a:r>
                <a:rPr lang="en-US" b="1" dirty="0" err="1" smtClean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aparatur</a:t>
              </a:r>
              <a:endParaRPr lang="en-US" b="1" dirty="0">
                <a:solidFill>
                  <a:sysClr val="windowText" lastClr="00000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1782959" y="980808"/>
            <a:ext cx="7108434" cy="615211"/>
            <a:chOff x="1704455" y="2026532"/>
            <a:chExt cx="6529797" cy="56513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26" name="Oval 125"/>
            <p:cNvSpPr/>
            <p:nvPr/>
          </p:nvSpPr>
          <p:spPr>
            <a:xfrm>
              <a:off x="1704455" y="2026532"/>
              <a:ext cx="565132" cy="5651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1954142" y="2026532"/>
              <a:ext cx="6280110" cy="56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7663"/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Pelaksanaan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reformasi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Birokrasi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lebih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dapat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dirasakan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di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kantor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pusat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,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sementara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di Unit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Kerja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dan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Satker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masih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bersifat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 smtClean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formalitas</a:t>
              </a:r>
              <a:endParaRPr lang="en-US" b="1" dirty="0">
                <a:solidFill>
                  <a:sysClr val="windowText" lastClr="00000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1425963" y="1801176"/>
            <a:ext cx="7465430" cy="615211"/>
            <a:chOff x="1704455" y="2026532"/>
            <a:chExt cx="6857733" cy="5651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32" name="Oval 131"/>
            <p:cNvSpPr/>
            <p:nvPr/>
          </p:nvSpPr>
          <p:spPr>
            <a:xfrm>
              <a:off x="1704455" y="2026532"/>
              <a:ext cx="565132" cy="5651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1954141" y="2026532"/>
              <a:ext cx="6608047" cy="56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7663"/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Evaluasi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atas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organisasi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belum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sepenuhnya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relevan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dengan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kinerja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yang </a:t>
              </a:r>
              <a:r>
                <a:rPr lang="en-US" b="1" dirty="0" err="1" smtClean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seharusnya</a:t>
              </a:r>
              <a:endParaRPr lang="en-US" b="1" dirty="0">
                <a:solidFill>
                  <a:sysClr val="windowText" lastClr="00000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1782959" y="2633140"/>
            <a:ext cx="7108434" cy="615211"/>
            <a:chOff x="1704455" y="2026532"/>
            <a:chExt cx="6529797" cy="565132"/>
          </a:xfrm>
          <a:solidFill>
            <a:schemeClr val="bg1">
              <a:lumMod val="75000"/>
            </a:schemeClr>
          </a:solidFill>
        </p:grpSpPr>
        <p:sp>
          <p:nvSpPr>
            <p:cNvPr id="137" name="Oval 136"/>
            <p:cNvSpPr/>
            <p:nvPr/>
          </p:nvSpPr>
          <p:spPr>
            <a:xfrm>
              <a:off x="1704455" y="2026532"/>
              <a:ext cx="565132" cy="5651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ysClr val="windowText" lastClr="000000"/>
                </a:solidFill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1954142" y="2026532"/>
              <a:ext cx="6280110" cy="56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7663"/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Peta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bisnis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proses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antar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unit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organisasi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belum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terbangun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dengan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 smtClean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baik</a:t>
              </a:r>
              <a:endParaRPr lang="en-US" b="1" dirty="0">
                <a:solidFill>
                  <a:sysClr val="windowText" lastClr="00000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1425963" y="3431220"/>
            <a:ext cx="7465430" cy="615211"/>
            <a:chOff x="1704455" y="2026532"/>
            <a:chExt cx="6857733" cy="565132"/>
          </a:xfrm>
          <a:solidFill>
            <a:srgbClr val="FF9797"/>
          </a:solidFill>
        </p:grpSpPr>
        <p:sp>
          <p:nvSpPr>
            <p:cNvPr id="142" name="Oval 141"/>
            <p:cNvSpPr/>
            <p:nvPr/>
          </p:nvSpPr>
          <p:spPr>
            <a:xfrm>
              <a:off x="1704455" y="2026532"/>
              <a:ext cx="565132" cy="5651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ysClr val="windowText" lastClr="000000"/>
                </a:solidFill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1954141" y="2026532"/>
              <a:ext cx="6608047" cy="56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7663"/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Reviu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proses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penyusunan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peraturan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 smtClean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perundang-undangan</a:t>
              </a:r>
              <a:endParaRPr lang="en-US" b="1" dirty="0">
                <a:solidFill>
                  <a:sysClr val="windowText" lastClr="00000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1782959" y="4261504"/>
            <a:ext cx="7108434" cy="615211"/>
            <a:chOff x="1704455" y="2026532"/>
            <a:chExt cx="6529797" cy="565132"/>
          </a:xfrm>
          <a:solidFill>
            <a:srgbClr val="F5E1A9"/>
          </a:solidFill>
        </p:grpSpPr>
        <p:sp>
          <p:nvSpPr>
            <p:cNvPr id="147" name="Oval 146"/>
            <p:cNvSpPr/>
            <p:nvPr/>
          </p:nvSpPr>
          <p:spPr>
            <a:xfrm>
              <a:off x="1704455" y="2026532"/>
              <a:ext cx="565132" cy="5651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ysClr val="windowText" lastClr="000000"/>
                </a:solidFill>
              </a:endParaRP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1954142" y="2026532"/>
              <a:ext cx="6280110" cy="56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7663"/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Penilaian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kinerja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individu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belum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selaras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dengan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kinerja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 smtClean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organisasi</a:t>
              </a:r>
              <a:endParaRPr lang="en-US" b="1" dirty="0">
                <a:solidFill>
                  <a:sysClr val="windowText" lastClr="00000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1425963" y="5053180"/>
            <a:ext cx="7465430" cy="615211"/>
            <a:chOff x="1704455" y="2026532"/>
            <a:chExt cx="6857733" cy="5651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52" name="Oval 151"/>
            <p:cNvSpPr/>
            <p:nvPr/>
          </p:nvSpPr>
          <p:spPr>
            <a:xfrm>
              <a:off x="1704455" y="2026532"/>
              <a:ext cx="565132" cy="5651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1954141" y="2026532"/>
              <a:ext cx="6608047" cy="56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7663"/>
              <a:r>
                <a:rPr lang="en-US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Pelaksanaan</a:t>
              </a:r>
              <a: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diklat</a:t>
              </a:r>
              <a: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(</a:t>
              </a:r>
              <a:r>
                <a:rPr lang="en-US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pengembangan</a:t>
              </a:r>
              <a: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kompetensi</a:t>
              </a:r>
              <a: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) </a:t>
              </a:r>
              <a:r>
                <a:rPr lang="en-US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secara</a:t>
              </a:r>
              <a: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berkelanjutan</a:t>
              </a:r>
              <a: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belum</a:t>
              </a:r>
              <a: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sepenuhnya</a:t>
              </a:r>
              <a: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berjalan</a:t>
              </a:r>
              <a: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baik</a:t>
              </a:r>
              <a:endParaRPr lang="en-US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1782959" y="5889868"/>
            <a:ext cx="7108434" cy="615212"/>
            <a:chOff x="1704455" y="2026532"/>
            <a:chExt cx="6529797" cy="56513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57" name="Oval 156"/>
            <p:cNvSpPr/>
            <p:nvPr/>
          </p:nvSpPr>
          <p:spPr>
            <a:xfrm>
              <a:off x="1704455" y="2026532"/>
              <a:ext cx="565132" cy="5651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ysClr val="windowText" lastClr="000000"/>
                </a:solidFill>
              </a:endParaRP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1954142" y="2026533"/>
              <a:ext cx="6280110" cy="56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7663"/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Pelaksanaan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pengendalian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internal (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pengawasan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dari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atasan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,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mitigasi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risiko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,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benturan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kepentingan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) di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Satker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belum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berjalan</a:t>
              </a:r>
              <a:r>
                <a:rPr lang="en-US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b="1" dirty="0" err="1" smtClean="0">
                  <a:solidFill>
                    <a:sysClr val="windowText" lastClr="000000"/>
                  </a:solidFill>
                  <a:latin typeface="Arial Narrow" panose="020B0606020202030204" pitchFamily="34" charset="0"/>
                </a:rPr>
                <a:t>baik</a:t>
              </a:r>
              <a:endParaRPr lang="en-US" b="1" dirty="0">
                <a:solidFill>
                  <a:sysClr val="windowText" lastClr="00000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184150" y="149608"/>
            <a:ext cx="2185129" cy="6389305"/>
            <a:chOff x="733493" y="1011746"/>
            <a:chExt cx="1820686" cy="5323676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5" name="Oval 94"/>
            <p:cNvSpPr/>
            <p:nvPr/>
          </p:nvSpPr>
          <p:spPr>
            <a:xfrm>
              <a:off x="1811765" y="1070181"/>
              <a:ext cx="440267" cy="440267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Imprint MT Shadow" panose="04020605060303030202" pitchFamily="82" charset="0"/>
                </a:rPr>
                <a:t>1</a:t>
              </a:r>
              <a:endParaRPr lang="en-US" sz="2000" b="1" dirty="0">
                <a:solidFill>
                  <a:schemeClr val="tx1"/>
                </a:solidFill>
                <a:latin typeface="Imprint MT Shadow" panose="04020605060303030202" pitchFamily="82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2113912" y="1749005"/>
              <a:ext cx="440267" cy="440267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Imprint MT Shadow" panose="04020605060303030202" pitchFamily="82" charset="0"/>
                </a:rPr>
                <a:t>2</a:t>
              </a:r>
              <a:endParaRPr lang="en-US" sz="2000" b="1" dirty="0">
                <a:solidFill>
                  <a:schemeClr val="tx1"/>
                </a:solidFill>
                <a:latin typeface="Imprint MT Shadow" panose="04020605060303030202" pitchFamily="82" charset="0"/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1811765" y="2425078"/>
              <a:ext cx="440267" cy="440267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Imprint MT Shadow" panose="04020605060303030202" pitchFamily="82" charset="0"/>
                </a:rPr>
                <a:t>3</a:t>
              </a:r>
              <a:endParaRPr lang="en-US" sz="2000" b="1" dirty="0">
                <a:solidFill>
                  <a:schemeClr val="tx1"/>
                </a:solidFill>
                <a:latin typeface="Imprint MT Shadow" panose="04020605060303030202" pitchFamily="82" charset="0"/>
              </a:endParaRPr>
            </a:p>
          </p:txBody>
        </p:sp>
        <p:sp>
          <p:nvSpPr>
            <p:cNvPr id="136" name="Oval 135"/>
            <p:cNvSpPr/>
            <p:nvPr/>
          </p:nvSpPr>
          <p:spPr>
            <a:xfrm>
              <a:off x="2113912" y="3113284"/>
              <a:ext cx="440267" cy="440267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Imprint MT Shadow" panose="04020605060303030202" pitchFamily="82" charset="0"/>
                </a:rPr>
                <a:t>4</a:t>
              </a:r>
              <a:endParaRPr lang="en-US" sz="2000" b="1" dirty="0">
                <a:solidFill>
                  <a:schemeClr val="tx1"/>
                </a:solidFill>
                <a:latin typeface="Imprint MT Shadow" panose="04020605060303030202" pitchFamily="82" charset="0"/>
              </a:endParaRPr>
            </a:p>
          </p:txBody>
        </p:sp>
        <p:sp>
          <p:nvSpPr>
            <p:cNvPr id="141" name="Oval 140"/>
            <p:cNvSpPr/>
            <p:nvPr/>
          </p:nvSpPr>
          <p:spPr>
            <a:xfrm>
              <a:off x="1811765" y="3783992"/>
              <a:ext cx="440267" cy="440267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Imprint MT Shadow" panose="04020605060303030202" pitchFamily="82" charset="0"/>
                </a:rPr>
                <a:t>5</a:t>
              </a:r>
              <a:endParaRPr lang="en-US" sz="2000" b="1" dirty="0">
                <a:solidFill>
                  <a:schemeClr val="tx1"/>
                </a:solidFill>
                <a:latin typeface="Imprint MT Shadow" panose="04020605060303030202" pitchFamily="82" charset="0"/>
              </a:endParaRPr>
            </a:p>
          </p:txBody>
        </p:sp>
        <p:sp>
          <p:nvSpPr>
            <p:cNvPr id="146" name="Oval 145"/>
            <p:cNvSpPr/>
            <p:nvPr/>
          </p:nvSpPr>
          <p:spPr>
            <a:xfrm>
              <a:off x="2113912" y="4471077"/>
              <a:ext cx="440267" cy="440267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Imprint MT Shadow" panose="04020605060303030202" pitchFamily="82" charset="0"/>
                </a:rPr>
                <a:t>6</a:t>
              </a:r>
              <a:endParaRPr lang="en-US" sz="2000" b="1" dirty="0">
                <a:solidFill>
                  <a:schemeClr val="tx1"/>
                </a:solidFill>
                <a:latin typeface="Imprint MT Shadow" panose="04020605060303030202" pitchFamily="82" charset="0"/>
              </a:endParaRPr>
            </a:p>
          </p:txBody>
        </p:sp>
        <p:sp>
          <p:nvSpPr>
            <p:cNvPr id="151" name="Oval 150"/>
            <p:cNvSpPr/>
            <p:nvPr/>
          </p:nvSpPr>
          <p:spPr>
            <a:xfrm>
              <a:off x="1811765" y="5141640"/>
              <a:ext cx="440267" cy="440267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Imprint MT Shadow" panose="04020605060303030202" pitchFamily="82" charset="0"/>
                </a:rPr>
                <a:t>7</a:t>
              </a:r>
              <a:endParaRPr lang="en-US" sz="2000" b="1" dirty="0">
                <a:solidFill>
                  <a:schemeClr val="tx1"/>
                </a:solidFill>
                <a:latin typeface="Imprint MT Shadow" panose="04020605060303030202" pitchFamily="82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113912" y="5828725"/>
              <a:ext cx="440267" cy="440267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Imprint MT Shadow" panose="04020605060303030202" pitchFamily="82" charset="0"/>
                </a:rPr>
                <a:t>8</a:t>
              </a:r>
              <a:endParaRPr lang="en-US" sz="2000" b="1" dirty="0">
                <a:solidFill>
                  <a:schemeClr val="tx1"/>
                </a:solidFill>
                <a:latin typeface="Imprint MT Shadow" panose="04020605060303030202" pitchFamily="82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372646" y="5972658"/>
              <a:ext cx="822960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372646" y="1887008"/>
              <a:ext cx="822960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375288" y="2573602"/>
              <a:ext cx="482600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372646" y="3262859"/>
              <a:ext cx="822960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372646" y="5285573"/>
              <a:ext cx="482600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375288" y="3928104"/>
              <a:ext cx="482600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372646" y="4615010"/>
              <a:ext cx="822960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372646" y="1219534"/>
              <a:ext cx="482600" cy="152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733493" y="1011746"/>
              <a:ext cx="872067" cy="5323676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C A T A T A N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94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9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0081255"/>
              </p:ext>
            </p:extLst>
          </p:nvPr>
        </p:nvGraphicFramePr>
        <p:xfrm>
          <a:off x="340782" y="889001"/>
          <a:ext cx="8337551" cy="478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itle 1"/>
          <p:cNvSpPr txBox="1">
            <a:spLocks/>
          </p:cNvSpPr>
          <p:nvPr/>
        </p:nvSpPr>
        <p:spPr>
          <a:xfrm>
            <a:off x="340782" y="68792"/>
            <a:ext cx="7886700" cy="820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ritannic Bold" panose="020B0903060703020204" pitchFamily="34" charset="0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Survei</a:t>
            </a:r>
            <a:r>
              <a:rPr lang="en-US" dirty="0" smtClean="0"/>
              <a:t> </a:t>
            </a:r>
            <a:r>
              <a:rPr lang="en-US" sz="4000" dirty="0" err="1" smtClean="0"/>
              <a:t>Integritas</a:t>
            </a:r>
            <a:r>
              <a:rPr lang="en-US" dirty="0" smtClean="0"/>
              <a:t> </a:t>
            </a:r>
            <a:r>
              <a:rPr lang="en-US" dirty="0" err="1" smtClean="0"/>
              <a:t>Jabatan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009542" y="5437009"/>
            <a:ext cx="24805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</a:rPr>
              <a:t>memahami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tugas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fungsi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serta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memahami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ukuran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keberhasilan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pekerjaan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596639" y="5422451"/>
            <a:ext cx="24122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</a:rPr>
              <a:t>memahami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tugas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fungsi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tetapi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tidak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memahami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ukuran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keberhasilan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pekerjaan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115441" y="5422450"/>
            <a:ext cx="2392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</a:rPr>
              <a:t>tidak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memahami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tugas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fungsi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serta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tidak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memahami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ukuran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keberhasilan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pekerjaan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06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82233550"/>
              </p:ext>
            </p:extLst>
          </p:nvPr>
        </p:nvGraphicFramePr>
        <p:xfrm>
          <a:off x="340783" y="1075265"/>
          <a:ext cx="8422218" cy="403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>
          <a:xfrm>
            <a:off x="340782" y="68792"/>
            <a:ext cx="7886700" cy="820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ritannic Bold" panose="020B0903060703020204" pitchFamily="34" charset="0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Survei</a:t>
            </a:r>
            <a:r>
              <a:rPr lang="en-US" dirty="0" smtClean="0"/>
              <a:t> </a:t>
            </a:r>
            <a:r>
              <a:rPr lang="en-US" sz="4000" dirty="0" err="1" smtClean="0"/>
              <a:t>Integritas</a:t>
            </a:r>
            <a:r>
              <a:rPr lang="en-US" dirty="0" smtClean="0"/>
              <a:t> </a:t>
            </a:r>
            <a:r>
              <a:rPr lang="en-US" dirty="0" err="1" smtClean="0"/>
              <a:t>Jabatan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3276" y="5291665"/>
            <a:ext cx="7737231" cy="802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8" dirty="0"/>
              <a:t>A  </a:t>
            </a:r>
            <a:r>
              <a:rPr lang="en-US" sz="1538" b="1" dirty="0" err="1" smtClean="0">
                <a:solidFill>
                  <a:schemeClr val="accent2">
                    <a:lumMod val="75000"/>
                  </a:schemeClr>
                </a:solidFill>
              </a:rPr>
              <a:t>Memahami</a:t>
            </a:r>
            <a:r>
              <a:rPr lang="en-US" sz="1538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38" dirty="0" err="1"/>
              <a:t>tugas</a:t>
            </a:r>
            <a:r>
              <a:rPr lang="en-US" sz="1538" dirty="0"/>
              <a:t> </a:t>
            </a:r>
            <a:r>
              <a:rPr lang="en-US" sz="1538" dirty="0" err="1"/>
              <a:t>dan</a:t>
            </a:r>
            <a:r>
              <a:rPr lang="en-US" sz="1538" dirty="0"/>
              <a:t> </a:t>
            </a:r>
            <a:r>
              <a:rPr lang="en-US" sz="1538" dirty="0" err="1"/>
              <a:t>fungsi</a:t>
            </a:r>
            <a:r>
              <a:rPr lang="en-US" sz="1538" dirty="0"/>
              <a:t> </a:t>
            </a:r>
            <a:r>
              <a:rPr lang="en-US" sz="1538" dirty="0" err="1"/>
              <a:t>serta</a:t>
            </a:r>
            <a:r>
              <a:rPr lang="en-US" sz="1538" dirty="0"/>
              <a:t> </a:t>
            </a:r>
            <a:r>
              <a:rPr lang="en-US" sz="1538" b="1" dirty="0" err="1">
                <a:solidFill>
                  <a:schemeClr val="accent2">
                    <a:lumMod val="75000"/>
                  </a:schemeClr>
                </a:solidFill>
              </a:rPr>
              <a:t>memahami</a:t>
            </a:r>
            <a:r>
              <a:rPr lang="en-US" sz="1538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38" dirty="0" err="1"/>
              <a:t>ukuran</a:t>
            </a:r>
            <a:r>
              <a:rPr lang="en-US" sz="1538" dirty="0"/>
              <a:t> </a:t>
            </a:r>
            <a:r>
              <a:rPr lang="en-US" sz="1538" dirty="0" err="1"/>
              <a:t>keberhasilan</a:t>
            </a:r>
            <a:r>
              <a:rPr lang="en-US" sz="1538" dirty="0"/>
              <a:t> </a:t>
            </a:r>
            <a:r>
              <a:rPr lang="en-US" sz="1538" dirty="0" err="1"/>
              <a:t>pekerjaan</a:t>
            </a:r>
            <a:endParaRPr lang="en-US" sz="1538" dirty="0"/>
          </a:p>
          <a:p>
            <a:r>
              <a:rPr lang="en-US" sz="1538" dirty="0"/>
              <a:t>B  </a:t>
            </a:r>
            <a:r>
              <a:rPr lang="en-US" sz="1538" b="1" dirty="0" err="1" smtClean="0">
                <a:solidFill>
                  <a:schemeClr val="accent2">
                    <a:lumMod val="75000"/>
                  </a:schemeClr>
                </a:solidFill>
              </a:rPr>
              <a:t>Memahami</a:t>
            </a:r>
            <a:r>
              <a:rPr lang="en-US" sz="1538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38" dirty="0" err="1"/>
              <a:t>tugas</a:t>
            </a:r>
            <a:r>
              <a:rPr lang="en-US" sz="1538" dirty="0"/>
              <a:t> </a:t>
            </a:r>
            <a:r>
              <a:rPr lang="en-US" sz="1538" dirty="0" err="1"/>
              <a:t>dan</a:t>
            </a:r>
            <a:r>
              <a:rPr lang="en-US" sz="1538" dirty="0"/>
              <a:t> </a:t>
            </a:r>
            <a:r>
              <a:rPr lang="en-US" sz="1538" dirty="0" err="1"/>
              <a:t>fungsi</a:t>
            </a:r>
            <a:r>
              <a:rPr lang="en-US" sz="1538" dirty="0"/>
              <a:t> </a:t>
            </a:r>
            <a:r>
              <a:rPr lang="en-US" sz="1538" dirty="0" err="1"/>
              <a:t>tetapi</a:t>
            </a:r>
            <a:r>
              <a:rPr lang="en-US" sz="1538" dirty="0"/>
              <a:t> </a:t>
            </a:r>
            <a:r>
              <a:rPr lang="en-US" sz="1538" b="1" dirty="0" err="1">
                <a:solidFill>
                  <a:schemeClr val="accent2">
                    <a:lumMod val="75000"/>
                  </a:schemeClr>
                </a:solidFill>
              </a:rPr>
              <a:t>tidak</a:t>
            </a:r>
            <a:r>
              <a:rPr lang="en-US" sz="1538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38" b="1" dirty="0" err="1">
                <a:solidFill>
                  <a:schemeClr val="accent2">
                    <a:lumMod val="75000"/>
                  </a:schemeClr>
                </a:solidFill>
              </a:rPr>
              <a:t>memahami</a:t>
            </a:r>
            <a:r>
              <a:rPr lang="en-US" sz="1538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38" dirty="0" err="1"/>
              <a:t>ukuran</a:t>
            </a:r>
            <a:r>
              <a:rPr lang="en-US" sz="1538" dirty="0"/>
              <a:t> </a:t>
            </a:r>
            <a:r>
              <a:rPr lang="en-US" sz="1538" dirty="0" err="1"/>
              <a:t>keberhasilan</a:t>
            </a:r>
            <a:r>
              <a:rPr lang="en-US" sz="1538" dirty="0"/>
              <a:t> </a:t>
            </a:r>
            <a:r>
              <a:rPr lang="en-US" sz="1538" dirty="0" err="1"/>
              <a:t>pekerjaan</a:t>
            </a:r>
            <a:endParaRPr lang="en-US" sz="1538" dirty="0"/>
          </a:p>
          <a:p>
            <a:r>
              <a:rPr lang="en-US" sz="1538" dirty="0"/>
              <a:t>C  </a:t>
            </a:r>
            <a:r>
              <a:rPr lang="en-US" sz="1538" b="1" dirty="0" err="1" smtClean="0">
                <a:solidFill>
                  <a:schemeClr val="accent2">
                    <a:lumMod val="75000"/>
                  </a:schemeClr>
                </a:solidFill>
              </a:rPr>
              <a:t>Tidak</a:t>
            </a:r>
            <a:r>
              <a:rPr lang="en-US" sz="1538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38" b="1" dirty="0" err="1">
                <a:solidFill>
                  <a:schemeClr val="accent2">
                    <a:lumMod val="75000"/>
                  </a:schemeClr>
                </a:solidFill>
              </a:rPr>
              <a:t>memahami</a:t>
            </a:r>
            <a:r>
              <a:rPr lang="en-US" sz="1538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38" dirty="0" err="1"/>
              <a:t>tugas</a:t>
            </a:r>
            <a:r>
              <a:rPr lang="en-US" sz="1538" dirty="0"/>
              <a:t> </a:t>
            </a:r>
            <a:r>
              <a:rPr lang="en-US" sz="1538" dirty="0" err="1"/>
              <a:t>dan</a:t>
            </a:r>
            <a:r>
              <a:rPr lang="en-US" sz="1538" dirty="0"/>
              <a:t> </a:t>
            </a:r>
            <a:r>
              <a:rPr lang="en-US" sz="1538" dirty="0" err="1"/>
              <a:t>fungsi</a:t>
            </a:r>
            <a:r>
              <a:rPr lang="en-US" sz="1538" dirty="0"/>
              <a:t> </a:t>
            </a:r>
            <a:r>
              <a:rPr lang="en-US" sz="1538" dirty="0" err="1"/>
              <a:t>serta</a:t>
            </a:r>
            <a:r>
              <a:rPr lang="en-US" sz="1538" dirty="0"/>
              <a:t> </a:t>
            </a:r>
            <a:r>
              <a:rPr lang="en-US" sz="1538" b="1" dirty="0" err="1">
                <a:solidFill>
                  <a:schemeClr val="accent2">
                    <a:lumMod val="75000"/>
                  </a:schemeClr>
                </a:solidFill>
              </a:rPr>
              <a:t>tidak</a:t>
            </a:r>
            <a:r>
              <a:rPr lang="en-US" sz="1538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38" b="1" dirty="0" err="1">
                <a:solidFill>
                  <a:schemeClr val="accent2">
                    <a:lumMod val="75000"/>
                  </a:schemeClr>
                </a:solidFill>
              </a:rPr>
              <a:t>memahami</a:t>
            </a:r>
            <a:r>
              <a:rPr lang="en-US" sz="1538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38" dirty="0" err="1"/>
              <a:t>ukuran</a:t>
            </a:r>
            <a:r>
              <a:rPr lang="en-US" sz="1538" dirty="0"/>
              <a:t> </a:t>
            </a:r>
            <a:r>
              <a:rPr lang="en-US" sz="1538" dirty="0" err="1"/>
              <a:t>keberhasilan</a:t>
            </a:r>
            <a:r>
              <a:rPr lang="en-US" sz="1538" dirty="0"/>
              <a:t> </a:t>
            </a:r>
            <a:r>
              <a:rPr lang="en-US" sz="1538" dirty="0" err="1"/>
              <a:t>pekerjaan</a:t>
            </a:r>
            <a:endParaRPr lang="en-US" sz="1538" dirty="0"/>
          </a:p>
        </p:txBody>
      </p:sp>
    </p:spTree>
    <p:extLst>
      <p:ext uri="{BB962C8B-B14F-4D97-AF65-F5344CB8AC3E}">
        <p14:creationId xmlns:p14="http://schemas.microsoft.com/office/powerpoint/2010/main" val="1588517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332559" y="208372"/>
            <a:ext cx="7886700" cy="880200"/>
          </a:xfrm>
        </p:spPr>
        <p:txBody>
          <a:bodyPr/>
          <a:lstStyle/>
          <a:p>
            <a:r>
              <a:rPr lang="en-US" dirty="0" err="1" smtClean="0"/>
              <a:t>Survei</a:t>
            </a:r>
            <a:r>
              <a:rPr lang="en-US" dirty="0" smtClean="0"/>
              <a:t> </a:t>
            </a:r>
            <a:r>
              <a:rPr lang="en-US" dirty="0" err="1" smtClean="0"/>
              <a:t>Integritas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5451282" y="1393893"/>
            <a:ext cx="357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Jumlah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Rata-Rata </a:t>
            </a:r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tahun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2017 : 3,32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269105463"/>
              </p:ext>
            </p:extLst>
          </p:nvPr>
        </p:nvGraphicFramePr>
        <p:xfrm>
          <a:off x="452845" y="1603543"/>
          <a:ext cx="8570505" cy="5117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5451282" y="1084364"/>
            <a:ext cx="357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Jumlah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Rata-Rata </a:t>
            </a:r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tahun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2016 : 3,60</a:t>
            </a:r>
          </a:p>
        </p:txBody>
      </p:sp>
    </p:spTree>
    <p:extLst>
      <p:ext uri="{BB962C8B-B14F-4D97-AF65-F5344CB8AC3E}">
        <p14:creationId xmlns:p14="http://schemas.microsoft.com/office/powerpoint/2010/main" val="32757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332559" y="0"/>
            <a:ext cx="7886700" cy="880200"/>
          </a:xfrm>
        </p:spPr>
        <p:txBody>
          <a:bodyPr/>
          <a:lstStyle/>
          <a:p>
            <a:r>
              <a:rPr lang="en-US" dirty="0" err="1" smtClean="0"/>
              <a:t>Survei</a:t>
            </a:r>
            <a:r>
              <a:rPr lang="en-US" dirty="0" smtClean="0"/>
              <a:t> </a:t>
            </a:r>
            <a:r>
              <a:rPr lang="en-US" dirty="0" err="1" smtClean="0"/>
              <a:t>Integritas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4128099964"/>
              </p:ext>
            </p:extLst>
          </p:nvPr>
        </p:nvGraphicFramePr>
        <p:xfrm>
          <a:off x="118533" y="769771"/>
          <a:ext cx="8904817" cy="5697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948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094565"/>
              </p:ext>
            </p:extLst>
          </p:nvPr>
        </p:nvGraphicFramePr>
        <p:xfrm>
          <a:off x="593527" y="986654"/>
          <a:ext cx="7956944" cy="5387004"/>
        </p:xfrm>
        <a:graphic>
          <a:graphicData uri="http://schemas.openxmlformats.org/drawingml/2006/table">
            <a:tbl>
              <a:tblPr firstRow="1" lastRow="1" bandRow="1">
                <a:tableStyleId>{6E25E649-3F16-4E02-A733-19D2CDBF48F0}</a:tableStyleId>
              </a:tblPr>
              <a:tblGrid>
                <a:gridCol w="5763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812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7915">
                  <a:extLst>
                    <a:ext uri="{9D8B030D-6E8A-4147-A177-3AD203B41FA5}">
                      <a16:colId xmlns:a16="http://schemas.microsoft.com/office/drawing/2014/main" xmlns="" val="36069021"/>
                    </a:ext>
                  </a:extLst>
                </a:gridCol>
                <a:gridCol w="9843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7156">
                  <a:extLst>
                    <a:ext uri="{9D8B030D-6E8A-4147-A177-3AD203B41FA5}">
                      <a16:colId xmlns:a16="http://schemas.microsoft.com/office/drawing/2014/main" xmlns="" val="3478637827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NO</a:t>
                      </a:r>
                    </a:p>
                  </a:txBody>
                  <a:tcPr marL="73613" marR="73613" marT="36806" marB="36806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AREA </a:t>
                      </a:r>
                      <a:r>
                        <a:rPr lang="en-US" sz="1400" dirty="0" smtClean="0"/>
                        <a:t>PERUBAHAN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Bobot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NILAI 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2016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Nilai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Sementara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2017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73613" marR="73613" marT="36806" marB="36806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KOMPONEN PENGUNGKIT (KP)</a:t>
                      </a:r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60,00</a:t>
                      </a:r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42,09</a:t>
                      </a:r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42,19</a:t>
                      </a:r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 marL="73613" marR="73613" marT="36806" marB="36806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MANAJEMEN PERUBAHAN</a:t>
                      </a: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5,00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3,89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3,79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 marL="73613" marR="73613" marT="36806" marB="36806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PERATURAN</a:t>
                      </a:r>
                      <a:r>
                        <a:rPr lang="en-US" sz="1400" baseline="0" dirty="0"/>
                        <a:t> PERUNDANG-UNDANGAN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5,00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3,13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3,13</a:t>
                      </a:r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 marL="73613" marR="73613" marT="36806" marB="36806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PENATAAN DAN PENGUATAN ORGANISASI</a:t>
                      </a: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6,00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3,84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3,18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 marL="73613" marR="73613" marT="36806" marB="36806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PENATAAN TATALAKSANA</a:t>
                      </a: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5,00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3,76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3,13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 marL="73613" marR="73613" marT="36806" marB="36806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PENATAAN SISTEM MANAJEMEN SDM</a:t>
                      </a: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15,00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12,05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70C0"/>
                          </a:solidFill>
                        </a:rPr>
                        <a:t>12,26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 marL="73613" marR="73613" marT="36806" marB="36806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PENGUATAN AKUNTABILITAS KINERJA</a:t>
                      </a: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6,00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4,32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3,12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</a:t>
                      </a:r>
                    </a:p>
                  </a:txBody>
                  <a:tcPr marL="73613" marR="73613" marT="36806" marB="36806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PENGUATAN PENGAWASAN</a:t>
                      </a: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12,00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7,42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70C0"/>
                          </a:solidFill>
                        </a:rPr>
                        <a:t>9,53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 marL="73613" marR="73613" marT="36806" marB="36806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PENINGKATAN KUALITAS PELAYANAN</a:t>
                      </a:r>
                      <a:r>
                        <a:rPr lang="en-US" sz="1400" baseline="0" dirty="0"/>
                        <a:t> PUBLIK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6,00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3,68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70C0"/>
                          </a:solidFill>
                        </a:rPr>
                        <a:t>4,06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73613" marR="73613" marT="36806" marB="36806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1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KOMPONEN HASIL (KH)</a:t>
                      </a:r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1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40,00</a:t>
                      </a:r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1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31,89</a:t>
                      </a:r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1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31,44</a:t>
                      </a:r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 marL="74610" marR="74610" marT="37305" marB="37305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NILAI</a:t>
                      </a:r>
                      <a:r>
                        <a:rPr lang="en-US" sz="1400" baseline="0" dirty="0"/>
                        <a:t> AKUNTABILITAS KINERJA</a:t>
                      </a:r>
                      <a:endParaRPr lang="en-US" sz="1400" dirty="0"/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14,00</a:t>
                      </a:r>
                      <a:endParaRPr lang="en-US" sz="1400" dirty="0"/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10,28</a:t>
                      </a:r>
                      <a:endParaRPr lang="en-US" sz="1400" dirty="0"/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70C0"/>
                          </a:solidFill>
                        </a:rPr>
                        <a:t>10,60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 marL="74610" marR="74610" marT="37305" marB="37305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SURVEI INTERNAL INTEGRITAS ORGANISASI</a:t>
                      </a:r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6,00</a:t>
                      </a:r>
                      <a:endParaRPr lang="en-US" sz="1400" dirty="0"/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5,40</a:t>
                      </a:r>
                      <a:endParaRPr lang="en-US" sz="1400" dirty="0"/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4,71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 marL="74610" marR="74610" marT="37305" marB="37305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SURVEI</a:t>
                      </a:r>
                      <a:r>
                        <a:rPr lang="en-US" sz="1400" baseline="0" dirty="0"/>
                        <a:t> EKSTERNAL PERSEPSI </a:t>
                      </a:r>
                      <a:r>
                        <a:rPr lang="en-US" sz="1400" baseline="0" dirty="0" smtClean="0"/>
                        <a:t>KORUPSI</a:t>
                      </a:r>
                      <a:endParaRPr lang="en-US" sz="1400" dirty="0"/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7,00</a:t>
                      </a:r>
                      <a:endParaRPr lang="en-US" sz="1400" dirty="0"/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5,71</a:t>
                      </a:r>
                      <a:endParaRPr lang="en-US" sz="1400" dirty="0"/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5,71*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 marL="74610" marR="74610" marT="37305" marB="37305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OPINI</a:t>
                      </a:r>
                      <a:r>
                        <a:rPr lang="en-US" sz="1400" baseline="0" dirty="0"/>
                        <a:t> BPK</a:t>
                      </a:r>
                      <a:endParaRPr lang="en-US" sz="1400" dirty="0"/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3,00</a:t>
                      </a:r>
                      <a:endParaRPr lang="en-US" sz="1400" dirty="0"/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3,00</a:t>
                      </a:r>
                      <a:endParaRPr lang="en-US" sz="1400" dirty="0"/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3,00</a:t>
                      </a:r>
                      <a:endParaRPr lang="en-US" sz="1400" b="1" dirty="0"/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 marL="74610" marR="74610" marT="37305" marB="37305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SURVEI </a:t>
                      </a:r>
                      <a:r>
                        <a:rPr lang="en-US" sz="1400" dirty="0" smtClean="0"/>
                        <a:t>EKSTERNAL </a:t>
                      </a:r>
                      <a:r>
                        <a:rPr lang="en-US" sz="1400" dirty="0"/>
                        <a:t>PELAYANAN PUBLIK</a:t>
                      </a:r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10,00</a:t>
                      </a:r>
                      <a:endParaRPr lang="en-US" sz="1400" dirty="0"/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7,43</a:t>
                      </a:r>
                      <a:endParaRPr lang="en-US" sz="1400" dirty="0"/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7,43*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74610" marR="74610" marT="37305" marB="37305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363742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73,91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73,63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49" y="161926"/>
            <a:ext cx="7886700" cy="693207"/>
          </a:xfrm>
        </p:spPr>
        <p:txBody>
          <a:bodyPr>
            <a:normAutofit fontScale="90000"/>
          </a:bodyPr>
          <a:lstStyle/>
          <a:p>
            <a:r>
              <a:rPr lang="en-US" sz="3600" dirty="0" err="1" smtClean="0"/>
              <a:t>Penilaian</a:t>
            </a:r>
            <a:r>
              <a:rPr lang="en-US" sz="3600" dirty="0" smtClean="0"/>
              <a:t> </a:t>
            </a:r>
            <a:r>
              <a:rPr lang="en-US" sz="3600" dirty="0" err="1" smtClean="0"/>
              <a:t>Pelaksanaan</a:t>
            </a:r>
            <a:r>
              <a:rPr lang="en-US" sz="3600" dirty="0" smtClean="0"/>
              <a:t> </a:t>
            </a:r>
            <a:r>
              <a:rPr lang="en-US" sz="3600" dirty="0" err="1" smtClean="0"/>
              <a:t>Reformasi</a:t>
            </a:r>
            <a:r>
              <a:rPr lang="en-US" sz="3600" dirty="0" smtClean="0"/>
              <a:t> </a:t>
            </a:r>
            <a:r>
              <a:rPr lang="en-US" sz="3600" dirty="0" err="1" smtClean="0"/>
              <a:t>Birokrasi</a:t>
            </a:r>
            <a:endParaRPr lang="en-US" sz="3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33911" y="6315142"/>
            <a:ext cx="21326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*) </a:t>
            </a:r>
            <a:r>
              <a:rPr lang="en-US" sz="1400" dirty="0" err="1" smtClean="0"/>
              <a:t>Sedang</a:t>
            </a:r>
            <a:r>
              <a:rPr lang="en-US" sz="1400" dirty="0" smtClean="0"/>
              <a:t> proses </a:t>
            </a:r>
            <a:r>
              <a:rPr lang="en-US" sz="1400" dirty="0" err="1" smtClean="0"/>
              <a:t>penilaian</a:t>
            </a: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358062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1439" y="1194791"/>
          <a:ext cx="8961120" cy="5224732"/>
        </p:xfrm>
        <a:graphic>
          <a:graphicData uri="http://schemas.openxmlformats.org/drawingml/2006/table">
            <a:tbl>
              <a:tblPr firstRow="1" lastRow="1" bandRow="1">
                <a:tableStyleId>{6E25E649-3F16-4E02-A733-19D2CDBF48F0}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xmlns="" val="3606902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xmlns="" val="3478637827"/>
                    </a:ext>
                  </a:extLst>
                </a:gridCol>
                <a:gridCol w="731520"/>
                <a:gridCol w="731520"/>
                <a:gridCol w="731520"/>
                <a:gridCol w="731520"/>
                <a:gridCol w="731520"/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NO</a:t>
                      </a:r>
                    </a:p>
                  </a:txBody>
                  <a:tcPr marL="73613" marR="73613" marT="36806" marB="36806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AREA </a:t>
                      </a:r>
                      <a:r>
                        <a:rPr lang="en-US" sz="1400" dirty="0" smtClean="0"/>
                        <a:t>PERUBAHAN</a:t>
                      </a:r>
                      <a:endParaRPr lang="en-US" sz="1400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Bobot</a:t>
                      </a:r>
                      <a:endParaRPr lang="en-US" sz="1400" dirty="0"/>
                    </a:p>
                  </a:txBody>
                  <a:tcPr marL="0" marR="0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Pusat</a:t>
                      </a:r>
                      <a:endParaRPr lang="en-US" sz="1400" dirty="0"/>
                    </a:p>
                  </a:txBody>
                  <a:tcPr marL="0" marR="0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Balai</a:t>
                      </a:r>
                      <a:r>
                        <a:rPr lang="en-US" sz="1400" dirty="0" smtClean="0"/>
                        <a:t> Bahasa</a:t>
                      </a:r>
                      <a:endParaRPr lang="en-US" sz="1400" dirty="0"/>
                    </a:p>
                  </a:txBody>
                  <a:tcPr marL="0" marR="0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Cagar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Budaya</a:t>
                      </a:r>
                      <a:endParaRPr lang="en-US" sz="1400" dirty="0"/>
                    </a:p>
                  </a:txBody>
                  <a:tcPr marL="0" marR="0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LPMP</a:t>
                      </a:r>
                      <a:endParaRPr lang="en-US" sz="1400" dirty="0"/>
                    </a:p>
                  </a:txBody>
                  <a:tcPr marL="0" marR="0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BP PAUD</a:t>
                      </a:r>
                      <a:endParaRPr lang="en-US" sz="1400" dirty="0"/>
                    </a:p>
                  </a:txBody>
                  <a:tcPr marL="0" marR="0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BPMTPK</a:t>
                      </a:r>
                      <a:endParaRPr lang="en-US" sz="1400" dirty="0"/>
                    </a:p>
                  </a:txBody>
                  <a:tcPr marL="0" marR="0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P4TK</a:t>
                      </a:r>
                      <a:endParaRPr lang="en-US" sz="1400" dirty="0"/>
                    </a:p>
                  </a:txBody>
                  <a:tcPr marL="0" marR="0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73613" marR="73613" marT="36806" marB="36806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KOMPONEN PENGUNGKIT (KP)</a:t>
                      </a:r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60,00</a:t>
                      </a:r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73613" marR="73613" marT="36806" marB="36806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 marL="73613" marR="73613" marT="36806" marB="36806" anchor="ctr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MANAJEMEN PERUBAHAN</a:t>
                      </a: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5,00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4,00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3,64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3,76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3,56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3,76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3,78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3,97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 marL="73613" marR="73613" marT="36806" marB="36806" anchor="ctr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PERATURAN</a:t>
                      </a:r>
                      <a:r>
                        <a:rPr lang="en-US" sz="1400" baseline="0" dirty="0"/>
                        <a:t> PERUNDANG-UNDANGAN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5,00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3,13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 marL="73613" marR="73613" marT="36806" marB="36806" anchor="ctr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PENATAAN DAN PENGUATAN ORGANISASI</a:t>
                      </a: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6,00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3,18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 marL="73613" marR="73613" marT="36806" marB="36806" anchor="ctr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PENATAAN TATALAKSANA</a:t>
                      </a: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5,00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3,76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3,06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3,08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3,02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3,12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3,12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3,16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 marL="73613" marR="73613" marT="36806" marB="36806" anchor="ctr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PENATAAN SISTEM </a:t>
                      </a:r>
                      <a:r>
                        <a:rPr lang="en-US" sz="1400" dirty="0" smtClean="0"/>
                        <a:t>MANAJ. SDM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15,00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12,51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12,24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12,21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12,26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12,26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12,22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12,18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 marL="73613" marR="73613" marT="36806" marB="36806" anchor="ctr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PENGUATAN AKUNTABILITAS KINERJA</a:t>
                      </a: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6,00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4,35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2,90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2,80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2,88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3,02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2,96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2,98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</a:t>
                      </a:r>
                    </a:p>
                  </a:txBody>
                  <a:tcPr marL="73613" marR="73613" marT="36806" marB="36806" anchor="ctr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PENGUATAN PENGAWASAN</a:t>
                      </a: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12,00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9,61</a:t>
                      </a:r>
                      <a:endParaRPr lang="en-US" sz="140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9,52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9,50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9,48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9,52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9,54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9,54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8</a:t>
                      </a:r>
                    </a:p>
                  </a:txBody>
                  <a:tcPr marL="73613" marR="73613" marT="36806" marB="36806" anchor="ctr"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PENINGKATAN KUALITAS PELAYANAN</a:t>
                      </a:r>
                      <a:r>
                        <a:rPr lang="en-US" sz="1400" b="0" baseline="0" dirty="0"/>
                        <a:t> PUBLIK</a:t>
                      </a:r>
                      <a:endParaRPr lang="en-US" sz="1400" b="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6,00</a:t>
                      </a:r>
                      <a:endParaRPr lang="en-US" sz="1400" b="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3,54</a:t>
                      </a:r>
                      <a:endParaRPr lang="en-US" sz="1400" b="0" dirty="0"/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3,88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3,92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4,18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4,38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4,28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4,24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73613" marR="73613" marT="36806" marB="36806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49" y="161926"/>
            <a:ext cx="7886700" cy="693207"/>
          </a:xfrm>
        </p:spPr>
        <p:txBody>
          <a:bodyPr>
            <a:normAutofit fontScale="90000"/>
          </a:bodyPr>
          <a:lstStyle/>
          <a:p>
            <a:r>
              <a:rPr lang="en-US" sz="3600" dirty="0" err="1" smtClean="0"/>
              <a:t>Penilaian</a:t>
            </a:r>
            <a:r>
              <a:rPr lang="en-US" sz="3600" dirty="0" smtClean="0"/>
              <a:t> </a:t>
            </a:r>
            <a:r>
              <a:rPr lang="en-US" sz="3600" dirty="0" err="1" smtClean="0"/>
              <a:t>Pelaksanaan</a:t>
            </a:r>
            <a:r>
              <a:rPr lang="en-US" sz="3600" dirty="0" smtClean="0"/>
              <a:t> </a:t>
            </a:r>
            <a:r>
              <a:rPr lang="en-US" sz="3600" dirty="0" err="1" smtClean="0"/>
              <a:t>Reformasi</a:t>
            </a:r>
            <a:r>
              <a:rPr lang="en-US" sz="3600" dirty="0" smtClean="0"/>
              <a:t> </a:t>
            </a:r>
            <a:r>
              <a:rPr lang="en-US" sz="3600" dirty="0" err="1" smtClean="0"/>
              <a:t>Birokrasi</a:t>
            </a:r>
            <a:endParaRPr lang="en-US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41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04670"/>
              </p:ext>
            </p:extLst>
          </p:nvPr>
        </p:nvGraphicFramePr>
        <p:xfrm>
          <a:off x="151702" y="735924"/>
          <a:ext cx="8961120" cy="5266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Nama Unit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Manajemen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Perubahan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Penataan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Tatalaksana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Penataan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Manajemen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SDM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Penguatan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Akuntabilitas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Penguatan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Pengawasan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Peningkatan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Kualitas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200" b="1" baseline="0" dirty="0" err="1" smtClean="0">
                          <a:solidFill>
                            <a:schemeClr val="bg1"/>
                          </a:solidFill>
                        </a:rPr>
                        <a:t>Pelayanan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200" b="1" baseline="0" dirty="0" err="1" smtClean="0">
                          <a:solidFill>
                            <a:schemeClr val="bg1"/>
                          </a:solidFill>
                        </a:rPr>
                        <a:t>Publik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Total </a:t>
                      </a:r>
                    </a:p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Pengungkit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Skala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 0-5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Skala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 0-5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Skala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 0-15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Skala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 0-6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Skala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 0-12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Skala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 0-6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60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72005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P4TK Bid. </a:t>
                      </a:r>
                      <a:r>
                        <a:rPr lang="en-US" sz="1200" dirty="0" err="1" smtClean="0"/>
                        <a:t>Otomotif</a:t>
                      </a:r>
                      <a:r>
                        <a:rPr lang="en-US" sz="1200" dirty="0" smtClean="0"/>
                        <a:t> &amp; </a:t>
                      </a:r>
                      <a:r>
                        <a:rPr lang="en-US" sz="1200" dirty="0" err="1" smtClean="0"/>
                        <a:t>Elektronika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4,26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4,25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8,01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8,70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10,10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8,22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43,54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PPAUD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err="1" smtClean="0"/>
                        <a:t>Jawa</a:t>
                      </a:r>
                      <a:r>
                        <a:rPr lang="en-US" sz="1200" dirty="0" smtClean="0"/>
                        <a:t> Barat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4,26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4,34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7,75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8,70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10,01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8,22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43,27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P4TK </a:t>
                      </a:r>
                      <a:r>
                        <a:rPr lang="en-US" sz="1200" dirty="0" err="1" smtClean="0"/>
                        <a:t>Pertanian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2,83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3,84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8,23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8,70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11,68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7,57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42,85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P4TK </a:t>
                      </a:r>
                      <a:r>
                        <a:rPr lang="en-US" sz="1200" dirty="0" err="1" smtClean="0"/>
                        <a:t>Penjas</a:t>
                      </a:r>
                      <a:r>
                        <a:rPr lang="en-US" sz="1200" dirty="0" smtClean="0"/>
                        <a:t> BK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4,02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4,25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7,79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8,70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9,73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7,97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42,46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P4TK Bid. </a:t>
                      </a:r>
                      <a:r>
                        <a:rPr lang="en-US" sz="1200" dirty="0" err="1" smtClean="0"/>
                        <a:t>Bangunan</a:t>
                      </a:r>
                      <a:r>
                        <a:rPr lang="en-US" sz="1200" dirty="0" smtClean="0"/>
                        <a:t> &amp; </a:t>
                      </a:r>
                      <a:r>
                        <a:rPr lang="en-US" sz="1200" dirty="0" err="1" smtClean="0"/>
                        <a:t>Listrik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4,09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4,09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7,62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8,70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9,81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7,74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42,04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/>
                        <a:t>Balai</a:t>
                      </a:r>
                      <a:r>
                        <a:rPr lang="en-US" sz="1200" dirty="0" smtClean="0"/>
                        <a:t> Bahasa D.I. Yogyakarta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4,48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4,33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7,67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8,70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7,37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7,37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42,03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PPAUD </a:t>
                      </a:r>
                      <a:r>
                        <a:rPr lang="en-US" sz="1200" dirty="0" err="1" smtClean="0"/>
                        <a:t>Jawa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Timur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4,23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3,92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8,01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8,70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8,35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8,34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41,53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LPMP </a:t>
                      </a:r>
                      <a:r>
                        <a:rPr lang="en-US" sz="1200" dirty="0" err="1" smtClean="0"/>
                        <a:t>Jawa</a:t>
                      </a:r>
                      <a:r>
                        <a:rPr lang="en-US" sz="1200" dirty="0" smtClean="0"/>
                        <a:t> Tengah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4,09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4,09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9,50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7,37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10,41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6,04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41,49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/>
                        <a:t>Balai</a:t>
                      </a:r>
                      <a:r>
                        <a:rPr lang="en-US" sz="1200" dirty="0" smtClean="0"/>
                        <a:t> Bahasa </a:t>
                      </a:r>
                      <a:r>
                        <a:rPr lang="en-US" sz="1200" dirty="0" err="1" smtClean="0"/>
                        <a:t>Jawa</a:t>
                      </a:r>
                      <a:r>
                        <a:rPr lang="en-US" sz="1200" dirty="0" smtClean="0"/>
                        <a:t> Barat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4,34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4,25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7,67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8,70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7,72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7,72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41,21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10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P4TK </a:t>
                      </a:r>
                      <a:r>
                        <a:rPr lang="en-US" sz="1200" dirty="0" err="1" smtClean="0"/>
                        <a:t>Matematika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4,02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4,02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8,17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8,70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8,55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6,85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40,55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11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P4TK Bid. </a:t>
                      </a:r>
                      <a:r>
                        <a:rPr lang="en-US" sz="1200" dirty="0" err="1" smtClean="0"/>
                        <a:t>Mesin</a:t>
                      </a:r>
                      <a:r>
                        <a:rPr lang="en-US" sz="1200" dirty="0" smtClean="0"/>
                        <a:t> &amp; </a:t>
                      </a:r>
                      <a:r>
                        <a:rPr lang="en-US" sz="1200" dirty="0" err="1" smtClean="0"/>
                        <a:t>Teknik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Industri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3,55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4,08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7,28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8,70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9,43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7,45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40,49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LPMP </a:t>
                      </a:r>
                      <a:r>
                        <a:rPr lang="en-US" sz="1200" dirty="0" err="1" smtClean="0"/>
                        <a:t>Jawa</a:t>
                      </a:r>
                      <a:r>
                        <a:rPr lang="en-US" sz="1200" dirty="0" smtClean="0"/>
                        <a:t> Barat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3,92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4,34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8,79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7,26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10,12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5,59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40,01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13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BPPAUD Sumatera Utara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4,09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3,59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7,63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8,34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10,03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6,20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39,88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14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Museum </a:t>
                      </a:r>
                      <a:r>
                        <a:rPr lang="en-US" sz="1200" dirty="0" err="1" smtClean="0"/>
                        <a:t>Vredeburg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4,26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4,25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7,45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8,21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6,09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6,09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39,05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15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BPNB Bali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4,26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3,84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7,67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8,46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5,64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5,64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38,66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16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PPAUD </a:t>
                      </a:r>
                      <a:r>
                        <a:rPr lang="en-US" sz="1200" dirty="0" err="1" smtClean="0"/>
                        <a:t>Jawa</a:t>
                      </a:r>
                      <a:r>
                        <a:rPr lang="en-US" sz="1200" dirty="0" smtClean="0"/>
                        <a:t> Tengah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3,39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3,42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7,73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8,46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8,31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4,97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36,28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17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LPMP Babel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4,01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3,92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8,39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7,37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5,88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5,59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35,16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18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/>
                        <a:t>Puspendik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2,92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3,59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7,40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8,21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4,30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4,30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34,04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19</a:t>
                      </a:r>
                      <a:endParaRPr lang="en-US" sz="1200" dirty="0"/>
                    </a:p>
                  </a:txBody>
                  <a:tcPr marL="45720" marR="45720" marT="0" marB="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LPMP Kalimantan </a:t>
                      </a:r>
                      <a:r>
                        <a:rPr lang="en-US" sz="1200" dirty="0" err="1" smtClean="0"/>
                        <a:t>Timur</a:t>
                      </a:r>
                      <a:endParaRPr lang="en-US" sz="1200" dirty="0"/>
                    </a:p>
                  </a:txBody>
                  <a:tcPr marR="0" marT="18288" marB="18288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1,08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3,59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8,16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7,37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6,48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5,30</a:t>
                      </a:r>
                      <a:endParaRPr lang="en-US" sz="12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31,98</a:t>
                      </a:r>
                      <a:endParaRPr lang="en-US" sz="1200" b="1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151702" y="6002868"/>
            <a:ext cx="8269816" cy="7281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1600" b="1" dirty="0" err="1" smtClean="0"/>
              <a:t>Catatan</a:t>
            </a:r>
            <a:r>
              <a:rPr lang="en-US" sz="1600" b="1" dirty="0" smtClean="0"/>
              <a:t>:</a:t>
            </a:r>
          </a:p>
          <a:p>
            <a:pPr marL="347663" indent="-347663">
              <a:spcBef>
                <a:spcPts val="0"/>
              </a:spcBef>
              <a:buAutoNum type="arabicPeriod"/>
              <a:tabLst>
                <a:tab pos="347663" algn="l"/>
              </a:tabLst>
            </a:pPr>
            <a:r>
              <a:rPr lang="en-US" sz="1600" dirty="0" err="1" smtClean="0"/>
              <a:t>Terdapat</a:t>
            </a:r>
            <a:r>
              <a:rPr lang="en-US" sz="1600" dirty="0" smtClean="0"/>
              <a:t> 12 </a:t>
            </a:r>
            <a:r>
              <a:rPr lang="en-US" sz="1600" dirty="0" err="1" smtClean="0"/>
              <a:t>Satker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nilai</a:t>
            </a:r>
            <a:r>
              <a:rPr lang="en-US" sz="1600" dirty="0" smtClean="0"/>
              <a:t> </a:t>
            </a:r>
            <a:r>
              <a:rPr lang="en-US" sz="1600" dirty="0" err="1" smtClean="0"/>
              <a:t>diatas</a:t>
            </a:r>
            <a:r>
              <a:rPr lang="en-US" sz="1600" dirty="0" smtClean="0"/>
              <a:t> 40 (63,15%)</a:t>
            </a:r>
          </a:p>
          <a:p>
            <a:pPr marL="347663" indent="-347663">
              <a:spcBef>
                <a:spcPts val="0"/>
              </a:spcBef>
              <a:buAutoNum type="arabicPeriod"/>
              <a:tabLst>
                <a:tab pos="347663" algn="l"/>
              </a:tabLst>
            </a:pPr>
            <a:r>
              <a:rPr lang="en-US" sz="1600" dirty="0" err="1" smtClean="0"/>
              <a:t>Terdapat</a:t>
            </a:r>
            <a:r>
              <a:rPr lang="en-US" sz="1600" dirty="0" smtClean="0"/>
              <a:t> 7 </a:t>
            </a:r>
            <a:r>
              <a:rPr lang="en-US" sz="1600" dirty="0" err="1" smtClean="0"/>
              <a:t>Satker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nilai</a:t>
            </a:r>
            <a:r>
              <a:rPr lang="en-US" sz="1600" dirty="0" smtClean="0"/>
              <a:t> </a:t>
            </a:r>
            <a:r>
              <a:rPr lang="en-US" sz="1600" dirty="0" err="1" smtClean="0"/>
              <a:t>dibawah</a:t>
            </a:r>
            <a:r>
              <a:rPr lang="en-US" sz="1600" dirty="0" smtClean="0"/>
              <a:t> 40 (46,84%)</a:t>
            </a:r>
            <a:endParaRPr lang="en-US" sz="16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44856" y="76876"/>
            <a:ext cx="7886700" cy="592667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Evaluasi</a:t>
            </a:r>
            <a:r>
              <a:rPr lang="en-US" dirty="0" smtClean="0"/>
              <a:t> Zona </a:t>
            </a:r>
            <a:r>
              <a:rPr lang="en-US" dirty="0" err="1" smtClean="0"/>
              <a:t>Integritas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02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1791" y="1397497"/>
            <a:ext cx="8686800" cy="9531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301791" y="2614743"/>
            <a:ext cx="8686800" cy="9531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301791" y="3976173"/>
            <a:ext cx="8686800" cy="9531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301791" y="5300681"/>
            <a:ext cx="8686800" cy="9531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" name="Group 7"/>
          <p:cNvGrpSpPr/>
          <p:nvPr/>
        </p:nvGrpSpPr>
        <p:grpSpPr>
          <a:xfrm>
            <a:off x="184150" y="1136725"/>
            <a:ext cx="8725542" cy="1132614"/>
            <a:chOff x="3925455" y="1191491"/>
            <a:chExt cx="8878097" cy="969818"/>
          </a:xfrm>
        </p:grpSpPr>
        <p:sp>
          <p:nvSpPr>
            <p:cNvPr id="9" name="Rectangle 8"/>
            <p:cNvSpPr/>
            <p:nvPr/>
          </p:nvSpPr>
          <p:spPr>
            <a:xfrm>
              <a:off x="4895262" y="1191491"/>
              <a:ext cx="7908290" cy="9698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3925455" y="1191491"/>
              <a:ext cx="1178646" cy="969818"/>
              <a:chOff x="3925455" y="1191491"/>
              <a:chExt cx="1178646" cy="969818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3925455" y="1191491"/>
                <a:ext cx="969818" cy="96981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3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  <a:endPara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Isosceles Triangle 11"/>
              <p:cNvSpPr/>
              <p:nvPr/>
            </p:nvSpPr>
            <p:spPr>
              <a:xfrm rot="5400000">
                <a:off x="4803124" y="1537059"/>
                <a:ext cx="323272" cy="278683"/>
              </a:xfrm>
              <a:prstGeom prst="triangl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184150" y="2435030"/>
            <a:ext cx="8725542" cy="1132614"/>
            <a:chOff x="3925455" y="1191491"/>
            <a:chExt cx="8878097" cy="969818"/>
          </a:xfrm>
        </p:grpSpPr>
        <p:sp>
          <p:nvSpPr>
            <p:cNvPr id="14" name="Rectangle 13"/>
            <p:cNvSpPr/>
            <p:nvPr/>
          </p:nvSpPr>
          <p:spPr>
            <a:xfrm>
              <a:off x="4895262" y="1191491"/>
              <a:ext cx="7908290" cy="9698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925455" y="1191491"/>
              <a:ext cx="1178646" cy="969818"/>
              <a:chOff x="3925455" y="1191491"/>
              <a:chExt cx="1178646" cy="96981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3925455" y="1191491"/>
                <a:ext cx="969818" cy="96981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3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endPara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7" name="Isosceles Triangle 16"/>
              <p:cNvSpPr/>
              <p:nvPr/>
            </p:nvSpPr>
            <p:spPr>
              <a:xfrm rot="5400000">
                <a:off x="4803124" y="1537059"/>
                <a:ext cx="323272" cy="278683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184150" y="3724627"/>
            <a:ext cx="8725540" cy="1132614"/>
            <a:chOff x="3925455" y="1191491"/>
            <a:chExt cx="8878099" cy="969818"/>
          </a:xfrm>
        </p:grpSpPr>
        <p:sp>
          <p:nvSpPr>
            <p:cNvPr id="19" name="Rectangle 18"/>
            <p:cNvSpPr/>
            <p:nvPr/>
          </p:nvSpPr>
          <p:spPr>
            <a:xfrm>
              <a:off x="4895260" y="1191491"/>
              <a:ext cx="7908294" cy="9698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3925455" y="1191491"/>
              <a:ext cx="1178646" cy="969818"/>
              <a:chOff x="3925455" y="1191491"/>
              <a:chExt cx="1178646" cy="969818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3925455" y="1191491"/>
                <a:ext cx="969818" cy="96981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3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</a:t>
                </a:r>
                <a:endPara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" name="Isosceles Triangle 21"/>
              <p:cNvSpPr/>
              <p:nvPr/>
            </p:nvSpPr>
            <p:spPr>
              <a:xfrm rot="5400000">
                <a:off x="4803124" y="1537059"/>
                <a:ext cx="323272" cy="278683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184150" y="5049058"/>
            <a:ext cx="8725540" cy="1132614"/>
            <a:chOff x="3925455" y="1191491"/>
            <a:chExt cx="8878099" cy="969818"/>
          </a:xfrm>
        </p:grpSpPr>
        <p:sp>
          <p:nvSpPr>
            <p:cNvPr id="24" name="Rectangle 23"/>
            <p:cNvSpPr/>
            <p:nvPr/>
          </p:nvSpPr>
          <p:spPr>
            <a:xfrm>
              <a:off x="4895260" y="1191491"/>
              <a:ext cx="7908294" cy="9698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3925455" y="1191491"/>
              <a:ext cx="1178646" cy="969818"/>
              <a:chOff x="3925455" y="1191491"/>
              <a:chExt cx="1178646" cy="969818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3925455" y="1191491"/>
                <a:ext cx="969818" cy="96981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3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4</a:t>
                </a:r>
                <a:endPara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Isosceles Triangle 26"/>
              <p:cNvSpPr/>
              <p:nvPr/>
            </p:nvSpPr>
            <p:spPr>
              <a:xfrm rot="5400000">
                <a:off x="4803124" y="1537059"/>
                <a:ext cx="323272" cy="278683"/>
              </a:xfrm>
              <a:prstGeom prst="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pic>
        <p:nvPicPr>
          <p:cNvPr id="40" name="Graphic 50" descr="Bar char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035211" y="3976259"/>
            <a:ext cx="898688" cy="898688"/>
          </a:xfrm>
          <a:prstGeom prst="rect">
            <a:avLst/>
          </a:prstGeom>
        </p:spPr>
      </p:pic>
      <p:pic>
        <p:nvPicPr>
          <p:cNvPr id="41" name="Graphic 52" descr="Bullseye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050453" y="2627677"/>
            <a:ext cx="898688" cy="898688"/>
          </a:xfrm>
          <a:prstGeom prst="rect">
            <a:avLst/>
          </a:prstGeom>
        </p:spPr>
      </p:pic>
      <p:pic>
        <p:nvPicPr>
          <p:cNvPr id="42" name="Graphic 54" descr="Head with Gears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050453" y="5247572"/>
            <a:ext cx="898688" cy="898688"/>
          </a:xfrm>
          <a:prstGeom prst="rect">
            <a:avLst/>
          </a:prstGeom>
        </p:spPr>
      </p:pic>
      <p:pic>
        <p:nvPicPr>
          <p:cNvPr id="43" name="Graphic 56" descr="Lightbulb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059420" y="1370652"/>
            <a:ext cx="898688" cy="898688"/>
          </a:xfrm>
          <a:prstGeom prst="rect">
            <a:avLst/>
          </a:prstGeom>
        </p:spPr>
      </p:pic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76250" y="122139"/>
            <a:ext cx="7886700" cy="715222"/>
          </a:xfrm>
        </p:spPr>
        <p:txBody>
          <a:bodyPr/>
          <a:lstStyle/>
          <a:p>
            <a:r>
              <a:rPr lang="en-US" dirty="0" err="1" smtClean="0"/>
              <a:t>Rekomendasi</a:t>
            </a:r>
            <a:endParaRPr lang="en-US" dirty="0"/>
          </a:p>
        </p:txBody>
      </p:sp>
      <p:sp>
        <p:nvSpPr>
          <p:cNvPr id="46" name="Content Placeholder 45"/>
          <p:cNvSpPr>
            <a:spLocks noGrp="1"/>
          </p:cNvSpPr>
          <p:nvPr>
            <p:ph idx="1"/>
          </p:nvPr>
        </p:nvSpPr>
        <p:spPr>
          <a:xfrm>
            <a:off x="1344437" y="1136726"/>
            <a:ext cx="6671181" cy="1132614"/>
          </a:xfrm>
        </p:spPr>
        <p:txBody>
          <a:bodyPr anchor="ctr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 smtClean="0"/>
              <a:t>PERENCANAAN</a:t>
            </a: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/>
              <a:t>Rumusan</a:t>
            </a:r>
            <a:r>
              <a:rPr lang="en-US" sz="1800" dirty="0"/>
              <a:t> </a:t>
            </a:r>
            <a:r>
              <a:rPr lang="en-US" sz="1800" dirty="0" err="1"/>
              <a:t>kinerja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menggambarkan</a:t>
            </a:r>
            <a:r>
              <a:rPr lang="en-US" sz="1800" dirty="0"/>
              <a:t> </a:t>
            </a:r>
            <a:r>
              <a:rPr lang="en-US" sz="1800" dirty="0" err="1"/>
              <a:t>mandat</a:t>
            </a:r>
            <a:endParaRPr lang="en-US" sz="1800" dirty="0"/>
          </a:p>
          <a:p>
            <a:pPr lvl="0"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/>
              <a:t>Ketidakselarasan</a:t>
            </a:r>
            <a:r>
              <a:rPr lang="en-US" sz="1800" dirty="0"/>
              <a:t> </a:t>
            </a:r>
            <a:r>
              <a:rPr lang="en-US" sz="1800" dirty="0" err="1"/>
              <a:t>perencanaan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smtClean="0"/>
              <a:t>Unit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 smtClean="0"/>
              <a:t>Satker</a:t>
            </a:r>
            <a:endParaRPr lang="en-US" sz="1800" dirty="0"/>
          </a:p>
          <a:p>
            <a:pPr lvl="0"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sinkron</a:t>
            </a:r>
            <a:r>
              <a:rPr lang="en-US" sz="1800" dirty="0"/>
              <a:t> </a:t>
            </a:r>
            <a:r>
              <a:rPr lang="en-US" sz="1800" dirty="0" err="1"/>
              <a:t>antara</a:t>
            </a:r>
            <a:r>
              <a:rPr lang="en-US" sz="1800" dirty="0"/>
              <a:t> </a:t>
            </a:r>
            <a:r>
              <a:rPr lang="en-US" sz="1800" dirty="0" err="1"/>
              <a:t>perencanaan</a:t>
            </a:r>
            <a:r>
              <a:rPr lang="en-US" sz="1800" dirty="0"/>
              <a:t>, </a:t>
            </a:r>
            <a:r>
              <a:rPr lang="en-US" sz="1800" dirty="0" err="1"/>
              <a:t>penganggaran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 smtClean="0"/>
              <a:t>pelaksanaan</a:t>
            </a:r>
            <a:endParaRPr lang="en-US" sz="1800" dirty="0"/>
          </a:p>
        </p:txBody>
      </p:sp>
      <p:sp>
        <p:nvSpPr>
          <p:cNvPr id="47" name="Content Placeholder 45"/>
          <p:cNvSpPr txBox="1">
            <a:spLocks/>
          </p:cNvSpPr>
          <p:nvPr/>
        </p:nvSpPr>
        <p:spPr>
          <a:xfrm>
            <a:off x="1342543" y="2435030"/>
            <a:ext cx="6378429" cy="1181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b="1" dirty="0" smtClean="0"/>
              <a:t>PENGUKURAN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 smtClean="0"/>
              <a:t>Rumusan</a:t>
            </a:r>
            <a:r>
              <a:rPr lang="en-US" sz="1800" dirty="0" smtClean="0"/>
              <a:t> </a:t>
            </a:r>
            <a:r>
              <a:rPr lang="en-US" sz="1800" dirty="0" err="1" smtClean="0"/>
              <a:t>indikator</a:t>
            </a:r>
            <a:r>
              <a:rPr lang="en-US" sz="1800" dirty="0" smtClean="0"/>
              <a:t> </a:t>
            </a:r>
            <a:r>
              <a:rPr lang="en-US" sz="1800" dirty="0" err="1" smtClean="0"/>
              <a:t>kinerja</a:t>
            </a:r>
            <a:r>
              <a:rPr lang="en-US" sz="1800" dirty="0" smtClean="0"/>
              <a:t>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jelas</a:t>
            </a:r>
            <a:endParaRPr lang="en-US" sz="1800" dirty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 smtClean="0"/>
              <a:t>Belum</a:t>
            </a:r>
            <a:r>
              <a:rPr lang="en-US" sz="1800" dirty="0" smtClean="0"/>
              <a:t> </a:t>
            </a:r>
            <a:r>
              <a:rPr lang="en-US" sz="1800" dirty="0" err="1" smtClean="0"/>
              <a:t>bersifat</a:t>
            </a:r>
            <a:r>
              <a:rPr lang="en-US" sz="1800" dirty="0" smtClean="0"/>
              <a:t> </a:t>
            </a:r>
            <a:r>
              <a:rPr lang="en-US" sz="1800" i="1" dirty="0" smtClean="0"/>
              <a:t>outcome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 smtClean="0"/>
              <a:t>Aplikasi</a:t>
            </a:r>
            <a:r>
              <a:rPr lang="en-US" sz="1800" dirty="0" smtClean="0"/>
              <a:t> </a:t>
            </a:r>
            <a:r>
              <a:rPr lang="en-US" sz="1800" dirty="0" err="1" smtClean="0"/>
              <a:t>pengukuran</a:t>
            </a:r>
            <a:r>
              <a:rPr lang="en-US" sz="1800" dirty="0" smtClean="0"/>
              <a:t> </a:t>
            </a:r>
            <a:r>
              <a:rPr lang="en-US" sz="1800" dirty="0" err="1" smtClean="0"/>
              <a:t>kinerja</a:t>
            </a:r>
            <a:r>
              <a:rPr lang="en-US" sz="1800" dirty="0" smtClean="0"/>
              <a:t> </a:t>
            </a:r>
            <a:r>
              <a:rPr lang="en-US" sz="1800" dirty="0" err="1" smtClean="0"/>
              <a:t>belum</a:t>
            </a:r>
            <a:r>
              <a:rPr lang="en-US" sz="1800" dirty="0" smtClean="0"/>
              <a:t> </a:t>
            </a:r>
            <a:r>
              <a:rPr lang="en-US" sz="1800" dirty="0" err="1" smtClean="0"/>
              <a:t>dimanfaatkan</a:t>
            </a:r>
            <a:endParaRPr lang="en-US" sz="1800" dirty="0"/>
          </a:p>
        </p:txBody>
      </p:sp>
      <p:sp>
        <p:nvSpPr>
          <p:cNvPr id="48" name="Content Placeholder 45"/>
          <p:cNvSpPr txBox="1">
            <a:spLocks/>
          </p:cNvSpPr>
          <p:nvPr/>
        </p:nvSpPr>
        <p:spPr>
          <a:xfrm>
            <a:off x="1342543" y="3724628"/>
            <a:ext cx="6637976" cy="1132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b="1" dirty="0" smtClean="0"/>
              <a:t>PELAPORAN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 smtClean="0"/>
              <a:t>Kurang</a:t>
            </a:r>
            <a:r>
              <a:rPr lang="en-US" sz="1800" dirty="0" smtClean="0"/>
              <a:t> </a:t>
            </a:r>
            <a:r>
              <a:rPr lang="en-US" sz="1800" dirty="0" err="1" smtClean="0"/>
              <a:t>penyajian</a:t>
            </a:r>
            <a:r>
              <a:rPr lang="en-US" sz="1800" dirty="0" smtClean="0"/>
              <a:t> </a:t>
            </a:r>
            <a:r>
              <a:rPr lang="en-US" sz="1800" dirty="0" err="1" smtClean="0"/>
              <a:t>informasi</a:t>
            </a:r>
            <a:r>
              <a:rPr lang="en-US" sz="1800" dirty="0" smtClean="0"/>
              <a:t> </a:t>
            </a:r>
            <a:r>
              <a:rPr lang="en-US" sz="1800" dirty="0" err="1" smtClean="0"/>
              <a:t>kinerja</a:t>
            </a:r>
            <a:endParaRPr lang="en-US" sz="1800" dirty="0" smtClean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 smtClean="0"/>
              <a:t>Lebih</a:t>
            </a:r>
            <a:r>
              <a:rPr lang="en-US" sz="1800" dirty="0" smtClean="0"/>
              <a:t> </a:t>
            </a:r>
            <a:r>
              <a:rPr lang="en-US" sz="1800" dirty="0" err="1" smtClean="0"/>
              <a:t>bersifat</a:t>
            </a:r>
            <a:r>
              <a:rPr lang="en-US" sz="1800" dirty="0" smtClean="0"/>
              <a:t> </a:t>
            </a:r>
            <a:r>
              <a:rPr lang="en-US" sz="1800" dirty="0" err="1" smtClean="0"/>
              <a:t>formalitas</a:t>
            </a:r>
            <a:endParaRPr lang="en-US" sz="1800" dirty="0" smtClean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terdapat</a:t>
            </a:r>
            <a:r>
              <a:rPr lang="en-US" sz="1800" dirty="0" smtClean="0"/>
              <a:t> </a:t>
            </a:r>
            <a:r>
              <a:rPr lang="en-US" sz="1800" dirty="0" err="1" smtClean="0"/>
              <a:t>upaya</a:t>
            </a:r>
            <a:r>
              <a:rPr lang="en-US" sz="1800" dirty="0" smtClean="0"/>
              <a:t> </a:t>
            </a:r>
            <a:r>
              <a:rPr lang="en-US" sz="1800" dirty="0" err="1" smtClean="0"/>
              <a:t>perbaikan</a:t>
            </a:r>
            <a:r>
              <a:rPr lang="en-US" sz="1800" dirty="0" smtClean="0"/>
              <a:t> </a:t>
            </a:r>
            <a:r>
              <a:rPr lang="en-US" sz="1800" dirty="0" err="1" smtClean="0"/>
              <a:t>atas</a:t>
            </a:r>
            <a:r>
              <a:rPr lang="en-US" sz="1800" dirty="0" smtClean="0"/>
              <a:t> </a:t>
            </a:r>
            <a:r>
              <a:rPr lang="en-US" sz="1800" dirty="0" err="1" smtClean="0"/>
              <a:t>capaian</a:t>
            </a:r>
            <a:r>
              <a:rPr lang="en-US" sz="1800" dirty="0" smtClean="0"/>
              <a:t> </a:t>
            </a:r>
            <a:r>
              <a:rPr lang="en-US" sz="1800" dirty="0" err="1" smtClean="0"/>
              <a:t>kinerja</a:t>
            </a:r>
            <a:endParaRPr lang="en-US" sz="1800" dirty="0"/>
          </a:p>
        </p:txBody>
      </p:sp>
      <p:sp>
        <p:nvSpPr>
          <p:cNvPr id="49" name="Content Placeholder 45"/>
          <p:cNvSpPr txBox="1">
            <a:spLocks/>
          </p:cNvSpPr>
          <p:nvPr/>
        </p:nvSpPr>
        <p:spPr>
          <a:xfrm>
            <a:off x="1342543" y="5048130"/>
            <a:ext cx="6511637" cy="1133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b="1" dirty="0" smtClean="0"/>
              <a:t>EVALUASI INTERNAL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 smtClean="0"/>
              <a:t>Bersifat</a:t>
            </a:r>
            <a:r>
              <a:rPr lang="en-US" sz="1800" dirty="0" smtClean="0"/>
              <a:t> </a:t>
            </a:r>
            <a:r>
              <a:rPr lang="en-US" sz="1800" dirty="0" err="1" smtClean="0"/>
              <a:t>formalitas</a:t>
            </a:r>
            <a:endParaRPr lang="en-US" sz="1800" dirty="0" smtClean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 smtClean="0"/>
              <a:t>Belum</a:t>
            </a:r>
            <a:r>
              <a:rPr lang="en-US" sz="1800" dirty="0" smtClean="0"/>
              <a:t> </a:t>
            </a:r>
            <a:r>
              <a:rPr lang="en-US" sz="1800" dirty="0" err="1" smtClean="0"/>
              <a:t>mampu</a:t>
            </a:r>
            <a:r>
              <a:rPr lang="en-US" sz="1800" dirty="0" smtClean="0"/>
              <a:t> </a:t>
            </a:r>
            <a:r>
              <a:rPr lang="en-US" sz="1800" dirty="0" err="1" smtClean="0"/>
              <a:t>memicu</a:t>
            </a:r>
            <a:r>
              <a:rPr lang="en-US" sz="1800" dirty="0" smtClean="0"/>
              <a:t> </a:t>
            </a:r>
            <a:r>
              <a:rPr lang="en-US" sz="1800" dirty="0" err="1" smtClean="0"/>
              <a:t>perbaikan</a:t>
            </a:r>
            <a:r>
              <a:rPr lang="en-US" sz="1800" dirty="0" smtClean="0"/>
              <a:t> </a:t>
            </a:r>
            <a:r>
              <a:rPr lang="en-US" sz="1800" dirty="0" err="1" smtClean="0"/>
              <a:t>kinerja</a:t>
            </a:r>
            <a:endParaRPr lang="en-US" sz="1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2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8018145"/>
              </p:ext>
            </p:extLst>
          </p:nvPr>
        </p:nvGraphicFramePr>
        <p:xfrm>
          <a:off x="628650" y="2172759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Evaluasi</a:t>
            </a:r>
            <a:r>
              <a:rPr lang="en-US" dirty="0" smtClean="0"/>
              <a:t> </a:t>
            </a: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 smtClean="0"/>
              <a:t>Akuntabilitas</a:t>
            </a:r>
            <a:r>
              <a:rPr lang="en-US" dirty="0" smtClean="0"/>
              <a:t> </a:t>
            </a:r>
            <a:r>
              <a:rPr lang="en-US" dirty="0" err="1" smtClean="0"/>
              <a:t>Kinerja</a:t>
            </a:r>
            <a:r>
              <a:rPr lang="en-US" dirty="0" smtClean="0"/>
              <a:t> </a:t>
            </a:r>
            <a:r>
              <a:rPr lang="en-US" dirty="0" err="1" smtClean="0"/>
              <a:t>Instansi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(AKIP)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920446" y="2172759"/>
            <a:ext cx="2145459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tabLst>
                <a:tab pos="1947863" algn="l"/>
              </a:tabLst>
            </a:pPr>
            <a:r>
              <a:rPr lang="en-US" b="1" dirty="0" err="1" smtClean="0">
                <a:solidFill>
                  <a:schemeClr val="tx1"/>
                </a:solidFill>
              </a:rPr>
              <a:t>Jumlah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</a:p>
          <a:p>
            <a:pPr>
              <a:tabLst>
                <a:tab pos="1201738" algn="l"/>
              </a:tabLst>
            </a:pPr>
            <a:r>
              <a:rPr lang="en-US" dirty="0" err="1" smtClean="0">
                <a:solidFill>
                  <a:srgbClr val="0070C0"/>
                </a:solidFill>
              </a:rPr>
              <a:t>tahun</a:t>
            </a:r>
            <a:r>
              <a:rPr lang="en-US" dirty="0" smtClean="0">
                <a:solidFill>
                  <a:srgbClr val="0070C0"/>
                </a:solidFill>
              </a:rPr>
              <a:t> 2016</a:t>
            </a:r>
            <a:r>
              <a:rPr lang="en-US" dirty="0">
                <a:solidFill>
                  <a:srgbClr val="0070C0"/>
                </a:solidFill>
              </a:rPr>
              <a:t>	</a:t>
            </a:r>
            <a:r>
              <a:rPr lang="en-US" dirty="0" smtClean="0">
                <a:solidFill>
                  <a:srgbClr val="0070C0"/>
                </a:solidFill>
              </a:rPr>
              <a:t>= 75,73</a:t>
            </a:r>
          </a:p>
          <a:p>
            <a:pPr>
              <a:tabLst>
                <a:tab pos="1201738" algn="l"/>
              </a:tabLst>
            </a:pP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tahun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2017 	= 74,21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39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71007"/>
          </a:xfrm>
        </p:spPr>
        <p:txBody>
          <a:bodyPr/>
          <a:lstStyle/>
          <a:p>
            <a:r>
              <a:rPr lang="id-ID" dirty="0" smtClean="0"/>
              <a:t>EVALUASI SAKIP</a:t>
            </a:r>
            <a:endParaRPr lang="id-ID" dirty="0"/>
          </a:p>
        </p:txBody>
      </p:sp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1812020369"/>
              </p:ext>
            </p:extLst>
          </p:nvPr>
        </p:nvGraphicFramePr>
        <p:xfrm>
          <a:off x="406400" y="1352023"/>
          <a:ext cx="8108950" cy="4845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785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Lima </a:t>
            </a:r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Strategis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902367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3533671" y="490620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40005" y="490620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88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Lima </a:t>
            </a:r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Strategis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225913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3533671" y="490620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40005" y="490620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0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Lima </a:t>
            </a:r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Strategis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317812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5675738" y="5024735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69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1909763"/>
            <a:ext cx="7772400" cy="2387600"/>
          </a:xfrm>
        </p:spPr>
        <p:txBody>
          <a:bodyPr anchor="ctr"/>
          <a:lstStyle/>
          <a:p>
            <a:r>
              <a:rPr lang="en-US" dirty="0" err="1" smtClean="0">
                <a:latin typeface="Brush Script MT" panose="03060802040406070304" pitchFamily="66" charset="0"/>
              </a:rPr>
              <a:t>Terima</a:t>
            </a:r>
            <a:r>
              <a:rPr lang="en-US" dirty="0" smtClean="0">
                <a:latin typeface="Brush Script MT" panose="03060802040406070304" pitchFamily="66" charset="0"/>
              </a:rPr>
              <a:t> </a:t>
            </a:r>
            <a:r>
              <a:rPr lang="en-US" dirty="0" err="1" smtClean="0">
                <a:latin typeface="Brush Script MT" panose="03060802040406070304" pitchFamily="66" charset="0"/>
              </a:rPr>
              <a:t>kasih</a:t>
            </a:r>
            <a:endParaRPr lang="en-US" dirty="0">
              <a:latin typeface="Brush Script MT" panose="03060802040406070304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biro umum © 2017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7CD0-3A8F-4799-BDEF-3F577FD6EAB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65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1678</TotalTime>
  <Words>1038</Words>
  <Application>Microsoft Office PowerPoint</Application>
  <PresentationFormat>On-screen Show (4:3)</PresentationFormat>
  <Paragraphs>520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 Narrow</vt:lpstr>
      <vt:lpstr>Britannic Bold</vt:lpstr>
      <vt:lpstr>Brush Script MT</vt:lpstr>
      <vt:lpstr>Calibri</vt:lpstr>
      <vt:lpstr>Calibri Light</vt:lpstr>
      <vt:lpstr>Imprint MT Shadow</vt:lpstr>
      <vt:lpstr>Office Theme</vt:lpstr>
      <vt:lpstr>EVALUASI PELAKSANAAN  REFORMASI BIROKRASI  KEMENDIKBUD TAHUN 2017</vt:lpstr>
      <vt:lpstr>Keunggulan…..</vt:lpstr>
      <vt:lpstr>PowerPoint Presentation</vt:lpstr>
      <vt:lpstr>PowerPoint Presentation</vt:lpstr>
      <vt:lpstr>PowerPoint Presentation</vt:lpstr>
      <vt:lpstr>Survei Integritas Organisasi</vt:lpstr>
      <vt:lpstr>Survei Integritas Organisasi</vt:lpstr>
      <vt:lpstr>Penilaian Pelaksanaan Reformasi Birokrasi</vt:lpstr>
      <vt:lpstr>Penilaian Pelaksanaan Reformasi Birokrasi</vt:lpstr>
      <vt:lpstr>Evaluasi Zona Integritas</vt:lpstr>
      <vt:lpstr>Rekomendasi</vt:lpstr>
      <vt:lpstr>Hasil Evaluasi Pelaksanaan Akuntabilitas Kinerja Instansi Pemerintah (AKIP)</vt:lpstr>
      <vt:lpstr>EVALUASI SAKIP</vt:lpstr>
      <vt:lpstr>Lima Langkah Strategis</vt:lpstr>
      <vt:lpstr>Lima Langkah Strategis</vt:lpstr>
      <vt:lpstr>Lima Langkah Strategis</vt:lpstr>
      <vt:lpstr>Terima kasih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 Envy</dc:creator>
  <cp:lastModifiedBy>User</cp:lastModifiedBy>
  <cp:revision>78</cp:revision>
  <cp:lastPrinted>2017-10-23T01:12:11Z</cp:lastPrinted>
  <dcterms:created xsi:type="dcterms:W3CDTF">2017-10-17T06:53:18Z</dcterms:created>
  <dcterms:modified xsi:type="dcterms:W3CDTF">2017-11-08T04:29:48Z</dcterms:modified>
</cp:coreProperties>
</file>